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9" r:id="rId2"/>
    <p:sldId id="266" r:id="rId3"/>
    <p:sldId id="268" r:id="rId4"/>
    <p:sldId id="270" r:id="rId5"/>
    <p:sldId id="269" r:id="rId6"/>
    <p:sldId id="298" r:id="rId7"/>
    <p:sldId id="299" r:id="rId8"/>
    <p:sldId id="262" r:id="rId9"/>
    <p:sldId id="264" r:id="rId10"/>
    <p:sldId id="279" r:id="rId11"/>
    <p:sldId id="283" r:id="rId12"/>
    <p:sldId id="282" r:id="rId13"/>
    <p:sldId id="300" r:id="rId14"/>
    <p:sldId id="301" r:id="rId15"/>
    <p:sldId id="280" r:id="rId16"/>
    <p:sldId id="281" r:id="rId17"/>
    <p:sldId id="284" r:id="rId18"/>
    <p:sldId id="302" r:id="rId19"/>
    <p:sldId id="305" r:id="rId20"/>
    <p:sldId id="285" r:id="rId21"/>
    <p:sldId id="308" r:id="rId22"/>
    <p:sldId id="306" r:id="rId23"/>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26" autoAdjust="0"/>
    <p:restoredTop sz="94660"/>
  </p:normalViewPr>
  <p:slideViewPr>
    <p:cSldViewPr snapToGrid="0">
      <p:cViewPr varScale="1">
        <p:scale>
          <a:sx n="68" d="100"/>
          <a:sy n="68" d="100"/>
        </p:scale>
        <p:origin x="82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B3DE1-8822-4BC1-BC9A-03CF8C0FEC79}"/>
              </a:ext>
            </a:extLst>
          </p:cNvPr>
          <p:cNvSpPr txBox="1">
            <a:spLocks noGrp="1"/>
          </p:cNvSpPr>
          <p:nvPr>
            <p:ph type="ctrTitle"/>
          </p:nvPr>
        </p:nvSpPr>
        <p:spPr>
          <a:xfrm>
            <a:off x="1524003" y="1122361"/>
            <a:ext cx="9144000" cy="2387598"/>
          </a:xfrm>
        </p:spPr>
        <p:txBody>
          <a:bodyPr anchor="b" anchorCtr="1"/>
          <a:lstStyle>
            <a:lvl1pPr algn="ctr">
              <a:defRPr sz="6000"/>
            </a:lvl1pPr>
          </a:lstStyle>
          <a:p>
            <a:pPr lvl="0"/>
            <a:r>
              <a:rPr lang="el-GR"/>
              <a:t>Κάντε κλικ για να επεξεργαστείτε τον τίτλο υποδείγματος</a:t>
            </a:r>
            <a:endParaRPr lang="en-US"/>
          </a:p>
        </p:txBody>
      </p:sp>
      <p:sp>
        <p:nvSpPr>
          <p:cNvPr id="3" name="Subtitle 2">
            <a:extLst>
              <a:ext uri="{FF2B5EF4-FFF2-40B4-BE49-F238E27FC236}">
                <a16:creationId xmlns:a16="http://schemas.microsoft.com/office/drawing/2014/main" id="{CE316522-575E-45AE-BE84-776F48AC3648}"/>
              </a:ext>
            </a:extLst>
          </p:cNvPr>
          <p:cNvSpPr txBox="1">
            <a:spLocks noGrp="1"/>
          </p:cNvSpPr>
          <p:nvPr>
            <p:ph type="subTitle" idx="1"/>
          </p:nvPr>
        </p:nvSpPr>
        <p:spPr>
          <a:xfrm>
            <a:off x="1524003" y="3602041"/>
            <a:ext cx="9144000" cy="1655758"/>
          </a:xfrm>
        </p:spPr>
        <p:txBody>
          <a:bodyPr anchorCtr="1"/>
          <a:lstStyle>
            <a:lvl1pPr marL="0" indent="0" algn="ctr">
              <a:buNone/>
              <a:defRPr sz="2400"/>
            </a:lvl1pPr>
          </a:lstStyle>
          <a:p>
            <a:pPr lvl="0"/>
            <a:r>
              <a:rPr lang="el-GR"/>
              <a:t>Κάντε κλικ για να επεξεργαστείτε τον υπότιτλο του υποδείγματος</a:t>
            </a:r>
            <a:endParaRPr lang="en-US"/>
          </a:p>
        </p:txBody>
      </p:sp>
      <p:sp>
        <p:nvSpPr>
          <p:cNvPr id="4" name="Date Placeholder 3">
            <a:extLst>
              <a:ext uri="{FF2B5EF4-FFF2-40B4-BE49-F238E27FC236}">
                <a16:creationId xmlns:a16="http://schemas.microsoft.com/office/drawing/2014/main" id="{64929F88-5927-461A-8CFA-2E8E30FD7DBC}"/>
              </a:ext>
            </a:extLst>
          </p:cNvPr>
          <p:cNvSpPr txBox="1">
            <a:spLocks noGrp="1"/>
          </p:cNvSpPr>
          <p:nvPr>
            <p:ph type="dt" sz="half" idx="7"/>
          </p:nvPr>
        </p:nvSpPr>
        <p:spPr/>
        <p:txBody>
          <a:bodyPr/>
          <a:lstStyle>
            <a:lvl1pPr>
              <a:defRPr/>
            </a:lvl1pPr>
          </a:lstStyle>
          <a:p>
            <a:pPr lvl="0"/>
            <a:fld id="{9B03CDE3-BD06-441F-B51C-892DC7CA862C}" type="datetime1">
              <a:rPr lang="el-GR"/>
              <a:pPr lvl="0"/>
              <a:t>28/12/2020</a:t>
            </a:fld>
            <a:endParaRPr lang="el-GR"/>
          </a:p>
        </p:txBody>
      </p:sp>
      <p:sp>
        <p:nvSpPr>
          <p:cNvPr id="5" name="Footer Placeholder 4">
            <a:extLst>
              <a:ext uri="{FF2B5EF4-FFF2-40B4-BE49-F238E27FC236}">
                <a16:creationId xmlns:a16="http://schemas.microsoft.com/office/drawing/2014/main" id="{E590214B-0572-4249-BB7B-2F782B9FB916}"/>
              </a:ext>
            </a:extLst>
          </p:cNvPr>
          <p:cNvSpPr txBox="1">
            <a:spLocks noGrp="1"/>
          </p:cNvSpPr>
          <p:nvPr>
            <p:ph type="ftr" sz="quarter" idx="9"/>
          </p:nvPr>
        </p:nvSpPr>
        <p:spPr/>
        <p:txBody>
          <a:bodyPr/>
          <a:lstStyle>
            <a:lvl1pPr>
              <a:defRPr/>
            </a:lvl1pPr>
          </a:lstStyle>
          <a:p>
            <a:pPr lvl="0"/>
            <a:endParaRPr lang="el-GR"/>
          </a:p>
        </p:txBody>
      </p:sp>
      <p:sp>
        <p:nvSpPr>
          <p:cNvPr id="6" name="Slide Number Placeholder 5">
            <a:extLst>
              <a:ext uri="{FF2B5EF4-FFF2-40B4-BE49-F238E27FC236}">
                <a16:creationId xmlns:a16="http://schemas.microsoft.com/office/drawing/2014/main" id="{818FC7D4-A0B8-48C9-A6EB-FCECCC727DF6}"/>
              </a:ext>
            </a:extLst>
          </p:cNvPr>
          <p:cNvSpPr txBox="1">
            <a:spLocks noGrp="1"/>
          </p:cNvSpPr>
          <p:nvPr>
            <p:ph type="sldNum" sz="quarter" idx="8"/>
          </p:nvPr>
        </p:nvSpPr>
        <p:spPr/>
        <p:txBody>
          <a:bodyPr/>
          <a:lstStyle>
            <a:lvl1pPr>
              <a:defRPr/>
            </a:lvl1pPr>
          </a:lstStyle>
          <a:p>
            <a:pPr lvl="0"/>
            <a:fld id="{069F24E9-1C34-4E38-90DC-F9886A7CF2B1}" type="slidenum">
              <a:t>‹#›</a:t>
            </a:fld>
            <a:endParaRPr lang="el-GR"/>
          </a:p>
        </p:txBody>
      </p:sp>
    </p:spTree>
    <p:extLst>
      <p:ext uri="{BB962C8B-B14F-4D97-AF65-F5344CB8AC3E}">
        <p14:creationId xmlns:p14="http://schemas.microsoft.com/office/powerpoint/2010/main" val="76468244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750">
        <p15:prstTrans prst="peelOff"/>
      </p:transition>
    </mc:Choice>
    <mc:Fallback>
      <p:transition spd="slow">
        <p:fade/>
      </p:transition>
    </mc:Fallback>
  </mc:AlternateContent>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19ADB9-10D7-4B2E-B609-EC70CB292445}"/>
              </a:ext>
            </a:extLst>
          </p:cNvPr>
          <p:cNvSpPr txBox="1">
            <a:spLocks noGrp="1"/>
          </p:cNvSpPr>
          <p:nvPr>
            <p:ph type="title"/>
          </p:nvPr>
        </p:nvSpPr>
        <p:spPr/>
        <p:txBody>
          <a:bodyPr/>
          <a:lstStyle>
            <a:lvl1pPr>
              <a:defRPr/>
            </a:lvl1pPr>
          </a:lstStyle>
          <a:p>
            <a:pPr lvl="0"/>
            <a:r>
              <a:rPr lang="el-GR"/>
              <a:t>Κάντε κλικ για να επεξεργαστείτε τον τίτλο υποδείγματος</a:t>
            </a:r>
            <a:endParaRPr lang="en-US"/>
          </a:p>
        </p:txBody>
      </p:sp>
      <p:sp>
        <p:nvSpPr>
          <p:cNvPr id="3" name="Vertical Text Placeholder 2">
            <a:extLst>
              <a:ext uri="{FF2B5EF4-FFF2-40B4-BE49-F238E27FC236}">
                <a16:creationId xmlns:a16="http://schemas.microsoft.com/office/drawing/2014/main" id="{35E99C55-EF0C-4254-B50B-560282FBC38C}"/>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Date Placeholder 3">
            <a:extLst>
              <a:ext uri="{FF2B5EF4-FFF2-40B4-BE49-F238E27FC236}">
                <a16:creationId xmlns:a16="http://schemas.microsoft.com/office/drawing/2014/main" id="{4EF69546-8960-481D-B786-6DA9C146CC75}"/>
              </a:ext>
            </a:extLst>
          </p:cNvPr>
          <p:cNvSpPr txBox="1">
            <a:spLocks noGrp="1"/>
          </p:cNvSpPr>
          <p:nvPr>
            <p:ph type="dt" sz="half" idx="7"/>
          </p:nvPr>
        </p:nvSpPr>
        <p:spPr/>
        <p:txBody>
          <a:bodyPr/>
          <a:lstStyle>
            <a:lvl1pPr>
              <a:defRPr/>
            </a:lvl1pPr>
          </a:lstStyle>
          <a:p>
            <a:pPr lvl="0"/>
            <a:fld id="{D0F494C0-D8CF-4ABB-B0F3-ADB750F10E6E}" type="datetime1">
              <a:rPr lang="el-GR"/>
              <a:pPr lvl="0"/>
              <a:t>28/12/2020</a:t>
            </a:fld>
            <a:endParaRPr lang="el-GR"/>
          </a:p>
        </p:txBody>
      </p:sp>
      <p:sp>
        <p:nvSpPr>
          <p:cNvPr id="5" name="Footer Placeholder 4">
            <a:extLst>
              <a:ext uri="{FF2B5EF4-FFF2-40B4-BE49-F238E27FC236}">
                <a16:creationId xmlns:a16="http://schemas.microsoft.com/office/drawing/2014/main" id="{47083049-7539-409E-87C7-A63AE025FC0A}"/>
              </a:ext>
            </a:extLst>
          </p:cNvPr>
          <p:cNvSpPr txBox="1">
            <a:spLocks noGrp="1"/>
          </p:cNvSpPr>
          <p:nvPr>
            <p:ph type="ftr" sz="quarter" idx="9"/>
          </p:nvPr>
        </p:nvSpPr>
        <p:spPr/>
        <p:txBody>
          <a:bodyPr/>
          <a:lstStyle>
            <a:lvl1pPr>
              <a:defRPr/>
            </a:lvl1pPr>
          </a:lstStyle>
          <a:p>
            <a:pPr lvl="0"/>
            <a:endParaRPr lang="el-GR"/>
          </a:p>
        </p:txBody>
      </p:sp>
      <p:sp>
        <p:nvSpPr>
          <p:cNvPr id="6" name="Slide Number Placeholder 5">
            <a:extLst>
              <a:ext uri="{FF2B5EF4-FFF2-40B4-BE49-F238E27FC236}">
                <a16:creationId xmlns:a16="http://schemas.microsoft.com/office/drawing/2014/main" id="{5DBCEF9A-C6EB-4A0B-8E89-C39A0FAE835F}"/>
              </a:ext>
            </a:extLst>
          </p:cNvPr>
          <p:cNvSpPr txBox="1">
            <a:spLocks noGrp="1"/>
          </p:cNvSpPr>
          <p:nvPr>
            <p:ph type="sldNum" sz="quarter" idx="8"/>
          </p:nvPr>
        </p:nvSpPr>
        <p:spPr/>
        <p:txBody>
          <a:bodyPr/>
          <a:lstStyle>
            <a:lvl1pPr>
              <a:defRPr/>
            </a:lvl1pPr>
          </a:lstStyle>
          <a:p>
            <a:pPr lvl="0"/>
            <a:fld id="{EFEF9DCA-0FB0-4121-BB16-ACC2DE0E5251}" type="slidenum">
              <a:t>‹#›</a:t>
            </a:fld>
            <a:endParaRPr lang="el-GR"/>
          </a:p>
        </p:txBody>
      </p:sp>
    </p:spTree>
    <p:extLst>
      <p:ext uri="{BB962C8B-B14F-4D97-AF65-F5344CB8AC3E}">
        <p14:creationId xmlns:p14="http://schemas.microsoft.com/office/powerpoint/2010/main" val="147579763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750">
        <p15:prstTrans prst="peelOff"/>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FB7C437-498E-495D-99E3-ACF03EDC862B}"/>
              </a:ext>
            </a:extLst>
          </p:cNvPr>
          <p:cNvSpPr txBox="1">
            <a:spLocks noGrp="1"/>
          </p:cNvSpPr>
          <p:nvPr>
            <p:ph type="title" orient="vert"/>
          </p:nvPr>
        </p:nvSpPr>
        <p:spPr>
          <a:xfrm>
            <a:off x="8724903" y="365129"/>
            <a:ext cx="2628899" cy="5811834"/>
          </a:xfrm>
        </p:spPr>
        <p:txBody>
          <a:bodyPr vert="eaVert"/>
          <a:lstStyle>
            <a:lvl1pPr>
              <a:defRPr/>
            </a:lvl1pPr>
          </a:lstStyle>
          <a:p>
            <a:pPr lvl="0"/>
            <a:r>
              <a:rPr lang="el-GR"/>
              <a:t>Κάντε κλικ για να επεξεργαστείτε τον τίτλο υποδείγματος</a:t>
            </a:r>
            <a:endParaRPr lang="en-US"/>
          </a:p>
        </p:txBody>
      </p:sp>
      <p:sp>
        <p:nvSpPr>
          <p:cNvPr id="3" name="Vertical Text Placeholder 2">
            <a:extLst>
              <a:ext uri="{FF2B5EF4-FFF2-40B4-BE49-F238E27FC236}">
                <a16:creationId xmlns:a16="http://schemas.microsoft.com/office/drawing/2014/main" id="{64F4886B-4373-45B3-829B-0B76421C2398}"/>
              </a:ext>
            </a:extLst>
          </p:cNvPr>
          <p:cNvSpPr txBox="1">
            <a:spLocks noGrp="1"/>
          </p:cNvSpPr>
          <p:nvPr>
            <p:ph type="body" orient="vert" idx="1"/>
          </p:nvPr>
        </p:nvSpPr>
        <p:spPr>
          <a:xfrm>
            <a:off x="838203" y="365129"/>
            <a:ext cx="7734296" cy="5811834"/>
          </a:xfrm>
        </p:spPr>
        <p:txBody>
          <a:bodyPr vert="eaVert"/>
          <a:lstStyle>
            <a:lvl1pPr>
              <a:defRPr/>
            </a:lvl1pPr>
            <a:lvl2pPr>
              <a:defRPr/>
            </a:lvl2pPr>
            <a:lvl3pPr>
              <a:defRPr/>
            </a:lvl3pPr>
            <a:lvl4pPr>
              <a:defRPr/>
            </a:lvl4pPr>
            <a:lvl5pPr>
              <a:defRPr/>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Date Placeholder 3">
            <a:extLst>
              <a:ext uri="{FF2B5EF4-FFF2-40B4-BE49-F238E27FC236}">
                <a16:creationId xmlns:a16="http://schemas.microsoft.com/office/drawing/2014/main" id="{0D806794-6765-465B-9AF8-572EBEA0B1D1}"/>
              </a:ext>
            </a:extLst>
          </p:cNvPr>
          <p:cNvSpPr txBox="1">
            <a:spLocks noGrp="1"/>
          </p:cNvSpPr>
          <p:nvPr>
            <p:ph type="dt" sz="half" idx="7"/>
          </p:nvPr>
        </p:nvSpPr>
        <p:spPr/>
        <p:txBody>
          <a:bodyPr/>
          <a:lstStyle>
            <a:lvl1pPr>
              <a:defRPr/>
            </a:lvl1pPr>
          </a:lstStyle>
          <a:p>
            <a:pPr lvl="0"/>
            <a:fld id="{BB9496FA-6966-428F-84BB-C0ECADB69CF1}" type="datetime1">
              <a:rPr lang="el-GR"/>
              <a:pPr lvl="0"/>
              <a:t>28/12/2020</a:t>
            </a:fld>
            <a:endParaRPr lang="el-GR"/>
          </a:p>
        </p:txBody>
      </p:sp>
      <p:sp>
        <p:nvSpPr>
          <p:cNvPr id="5" name="Footer Placeholder 4">
            <a:extLst>
              <a:ext uri="{FF2B5EF4-FFF2-40B4-BE49-F238E27FC236}">
                <a16:creationId xmlns:a16="http://schemas.microsoft.com/office/drawing/2014/main" id="{25290E36-2933-4A37-8E2B-26A60EB967AC}"/>
              </a:ext>
            </a:extLst>
          </p:cNvPr>
          <p:cNvSpPr txBox="1">
            <a:spLocks noGrp="1"/>
          </p:cNvSpPr>
          <p:nvPr>
            <p:ph type="ftr" sz="quarter" idx="9"/>
          </p:nvPr>
        </p:nvSpPr>
        <p:spPr/>
        <p:txBody>
          <a:bodyPr/>
          <a:lstStyle>
            <a:lvl1pPr>
              <a:defRPr/>
            </a:lvl1pPr>
          </a:lstStyle>
          <a:p>
            <a:pPr lvl="0"/>
            <a:endParaRPr lang="el-GR"/>
          </a:p>
        </p:txBody>
      </p:sp>
      <p:sp>
        <p:nvSpPr>
          <p:cNvPr id="6" name="Slide Number Placeholder 5">
            <a:extLst>
              <a:ext uri="{FF2B5EF4-FFF2-40B4-BE49-F238E27FC236}">
                <a16:creationId xmlns:a16="http://schemas.microsoft.com/office/drawing/2014/main" id="{304AD465-A54F-48DF-B608-7410AD755059}"/>
              </a:ext>
            </a:extLst>
          </p:cNvPr>
          <p:cNvSpPr txBox="1">
            <a:spLocks noGrp="1"/>
          </p:cNvSpPr>
          <p:nvPr>
            <p:ph type="sldNum" sz="quarter" idx="8"/>
          </p:nvPr>
        </p:nvSpPr>
        <p:spPr/>
        <p:txBody>
          <a:bodyPr/>
          <a:lstStyle>
            <a:lvl1pPr>
              <a:defRPr/>
            </a:lvl1pPr>
          </a:lstStyle>
          <a:p>
            <a:pPr lvl="0"/>
            <a:fld id="{FB893838-FBD6-48EC-8F1C-7A6FF101F46F}" type="slidenum">
              <a:t>‹#›</a:t>
            </a:fld>
            <a:endParaRPr lang="el-GR"/>
          </a:p>
        </p:txBody>
      </p:sp>
    </p:spTree>
    <p:extLst>
      <p:ext uri="{BB962C8B-B14F-4D97-AF65-F5344CB8AC3E}">
        <p14:creationId xmlns:p14="http://schemas.microsoft.com/office/powerpoint/2010/main" val="101068313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750">
        <p15:prstTrans prst="peelOff"/>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BEE47-911B-4EB9-84CB-AA353C7F1094}"/>
              </a:ext>
            </a:extLst>
          </p:cNvPr>
          <p:cNvSpPr txBox="1">
            <a:spLocks noGrp="1"/>
          </p:cNvSpPr>
          <p:nvPr>
            <p:ph type="title"/>
          </p:nvPr>
        </p:nvSpPr>
        <p:spPr/>
        <p:txBody>
          <a:bodyPr/>
          <a:lstStyle>
            <a:lvl1pPr>
              <a:defRPr/>
            </a:lvl1pPr>
          </a:lstStyle>
          <a:p>
            <a:pPr lvl="0"/>
            <a:r>
              <a:rPr lang="el-GR"/>
              <a:t>Κάντε κλικ για να επεξεργαστείτε τον τίτλο υποδείγματος</a:t>
            </a:r>
            <a:endParaRPr lang="en-US"/>
          </a:p>
        </p:txBody>
      </p:sp>
      <p:sp>
        <p:nvSpPr>
          <p:cNvPr id="3" name="Content Placeholder 2">
            <a:extLst>
              <a:ext uri="{FF2B5EF4-FFF2-40B4-BE49-F238E27FC236}">
                <a16:creationId xmlns:a16="http://schemas.microsoft.com/office/drawing/2014/main" id="{5E51DBE4-F08C-4FC2-9F1F-D7D9856BA201}"/>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Date Placeholder 3">
            <a:extLst>
              <a:ext uri="{FF2B5EF4-FFF2-40B4-BE49-F238E27FC236}">
                <a16:creationId xmlns:a16="http://schemas.microsoft.com/office/drawing/2014/main" id="{5E947591-E132-4158-B8FD-2AF264CE7E8C}"/>
              </a:ext>
            </a:extLst>
          </p:cNvPr>
          <p:cNvSpPr txBox="1">
            <a:spLocks noGrp="1"/>
          </p:cNvSpPr>
          <p:nvPr>
            <p:ph type="dt" sz="half" idx="7"/>
          </p:nvPr>
        </p:nvSpPr>
        <p:spPr/>
        <p:txBody>
          <a:bodyPr/>
          <a:lstStyle>
            <a:lvl1pPr>
              <a:defRPr/>
            </a:lvl1pPr>
          </a:lstStyle>
          <a:p>
            <a:pPr lvl="0"/>
            <a:fld id="{84776732-6F13-48D9-B3EC-828E5E9E20DA}" type="datetime1">
              <a:rPr lang="el-GR"/>
              <a:pPr lvl="0"/>
              <a:t>28/12/2020</a:t>
            </a:fld>
            <a:endParaRPr lang="el-GR"/>
          </a:p>
        </p:txBody>
      </p:sp>
      <p:sp>
        <p:nvSpPr>
          <p:cNvPr id="5" name="Footer Placeholder 4">
            <a:extLst>
              <a:ext uri="{FF2B5EF4-FFF2-40B4-BE49-F238E27FC236}">
                <a16:creationId xmlns:a16="http://schemas.microsoft.com/office/drawing/2014/main" id="{69C5030C-2408-4ABB-A7D7-C3CCF4B5BD60}"/>
              </a:ext>
            </a:extLst>
          </p:cNvPr>
          <p:cNvSpPr txBox="1">
            <a:spLocks noGrp="1"/>
          </p:cNvSpPr>
          <p:nvPr>
            <p:ph type="ftr" sz="quarter" idx="9"/>
          </p:nvPr>
        </p:nvSpPr>
        <p:spPr/>
        <p:txBody>
          <a:bodyPr/>
          <a:lstStyle>
            <a:lvl1pPr>
              <a:defRPr/>
            </a:lvl1pPr>
          </a:lstStyle>
          <a:p>
            <a:pPr lvl="0"/>
            <a:endParaRPr lang="el-GR"/>
          </a:p>
        </p:txBody>
      </p:sp>
      <p:sp>
        <p:nvSpPr>
          <p:cNvPr id="6" name="Slide Number Placeholder 5">
            <a:extLst>
              <a:ext uri="{FF2B5EF4-FFF2-40B4-BE49-F238E27FC236}">
                <a16:creationId xmlns:a16="http://schemas.microsoft.com/office/drawing/2014/main" id="{D4407CD7-B5BC-476D-B79E-754B0233D3E5}"/>
              </a:ext>
            </a:extLst>
          </p:cNvPr>
          <p:cNvSpPr txBox="1">
            <a:spLocks noGrp="1"/>
          </p:cNvSpPr>
          <p:nvPr>
            <p:ph type="sldNum" sz="quarter" idx="8"/>
          </p:nvPr>
        </p:nvSpPr>
        <p:spPr/>
        <p:txBody>
          <a:bodyPr/>
          <a:lstStyle>
            <a:lvl1pPr>
              <a:defRPr/>
            </a:lvl1pPr>
          </a:lstStyle>
          <a:p>
            <a:pPr lvl="0"/>
            <a:fld id="{CDC2C948-A4B7-4616-99C8-FFA74D2CAD6E}" type="slidenum">
              <a:t>‹#›</a:t>
            </a:fld>
            <a:endParaRPr lang="el-GR"/>
          </a:p>
        </p:txBody>
      </p:sp>
    </p:spTree>
    <p:extLst>
      <p:ext uri="{BB962C8B-B14F-4D97-AF65-F5344CB8AC3E}">
        <p14:creationId xmlns:p14="http://schemas.microsoft.com/office/powerpoint/2010/main" val="369744177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750">
        <p15:prstTrans prst="peelOff"/>
      </p:transition>
    </mc:Choice>
    <mc:Fallback>
      <p:transition spd="slow">
        <p:fade/>
      </p:transition>
    </mc:Fallback>
  </mc:AlternateContent>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7963F-24C0-4BB7-BE94-BE38A512A0B5}"/>
              </a:ext>
            </a:extLst>
          </p:cNvPr>
          <p:cNvSpPr txBox="1">
            <a:spLocks noGrp="1"/>
          </p:cNvSpPr>
          <p:nvPr>
            <p:ph type="title"/>
          </p:nvPr>
        </p:nvSpPr>
        <p:spPr>
          <a:xfrm>
            <a:off x="831847" y="1709735"/>
            <a:ext cx="10515600" cy="2852735"/>
          </a:xfrm>
        </p:spPr>
        <p:txBody>
          <a:bodyPr anchor="b"/>
          <a:lstStyle>
            <a:lvl1pPr>
              <a:defRPr sz="6000"/>
            </a:lvl1pPr>
          </a:lstStyle>
          <a:p>
            <a:pPr lvl="0"/>
            <a:r>
              <a:rPr lang="el-GR"/>
              <a:t>Κάντε κλικ για να επεξεργαστείτε τον τίτλο υποδείγματος</a:t>
            </a:r>
            <a:endParaRPr lang="en-US"/>
          </a:p>
        </p:txBody>
      </p:sp>
      <p:sp>
        <p:nvSpPr>
          <p:cNvPr id="3" name="Text Placeholder 2">
            <a:extLst>
              <a:ext uri="{FF2B5EF4-FFF2-40B4-BE49-F238E27FC236}">
                <a16:creationId xmlns:a16="http://schemas.microsoft.com/office/drawing/2014/main" id="{4AC87CDF-C64B-484C-AA48-E4C42BCE83AB}"/>
              </a:ext>
            </a:extLst>
          </p:cNvPr>
          <p:cNvSpPr txBox="1">
            <a:spLocks noGrp="1"/>
          </p:cNvSpPr>
          <p:nvPr>
            <p:ph type="body" idx="1"/>
          </p:nvPr>
        </p:nvSpPr>
        <p:spPr>
          <a:xfrm>
            <a:off x="831847" y="4589465"/>
            <a:ext cx="10515600" cy="1500182"/>
          </a:xfrm>
        </p:spPr>
        <p:txBody>
          <a:bodyPr/>
          <a:lstStyle>
            <a:lvl1pPr marL="0" indent="0">
              <a:buNone/>
              <a:defRPr sz="2400">
                <a:solidFill>
                  <a:srgbClr val="898989"/>
                </a:solidFill>
              </a:defRPr>
            </a:lvl1pPr>
          </a:lstStyle>
          <a:p>
            <a:pPr lvl="0"/>
            <a:r>
              <a:rPr lang="el-GR"/>
              <a:t>Στυλ κειμένου υποδείγματος</a:t>
            </a:r>
          </a:p>
        </p:txBody>
      </p:sp>
      <p:sp>
        <p:nvSpPr>
          <p:cNvPr id="4" name="Date Placeholder 3">
            <a:extLst>
              <a:ext uri="{FF2B5EF4-FFF2-40B4-BE49-F238E27FC236}">
                <a16:creationId xmlns:a16="http://schemas.microsoft.com/office/drawing/2014/main" id="{80416F5C-5793-4118-9B2D-4379D686B40C}"/>
              </a:ext>
            </a:extLst>
          </p:cNvPr>
          <p:cNvSpPr txBox="1">
            <a:spLocks noGrp="1"/>
          </p:cNvSpPr>
          <p:nvPr>
            <p:ph type="dt" sz="half" idx="7"/>
          </p:nvPr>
        </p:nvSpPr>
        <p:spPr/>
        <p:txBody>
          <a:bodyPr/>
          <a:lstStyle>
            <a:lvl1pPr>
              <a:defRPr/>
            </a:lvl1pPr>
          </a:lstStyle>
          <a:p>
            <a:pPr lvl="0"/>
            <a:fld id="{5884FC2A-FC27-4745-A71F-37DE094EBAD9}" type="datetime1">
              <a:rPr lang="el-GR"/>
              <a:pPr lvl="0"/>
              <a:t>28/12/2020</a:t>
            </a:fld>
            <a:endParaRPr lang="el-GR"/>
          </a:p>
        </p:txBody>
      </p:sp>
      <p:sp>
        <p:nvSpPr>
          <p:cNvPr id="5" name="Footer Placeholder 4">
            <a:extLst>
              <a:ext uri="{FF2B5EF4-FFF2-40B4-BE49-F238E27FC236}">
                <a16:creationId xmlns:a16="http://schemas.microsoft.com/office/drawing/2014/main" id="{FD16AD26-BC15-4393-B25A-E042FF3F1F28}"/>
              </a:ext>
            </a:extLst>
          </p:cNvPr>
          <p:cNvSpPr txBox="1">
            <a:spLocks noGrp="1"/>
          </p:cNvSpPr>
          <p:nvPr>
            <p:ph type="ftr" sz="quarter" idx="9"/>
          </p:nvPr>
        </p:nvSpPr>
        <p:spPr/>
        <p:txBody>
          <a:bodyPr/>
          <a:lstStyle>
            <a:lvl1pPr>
              <a:defRPr/>
            </a:lvl1pPr>
          </a:lstStyle>
          <a:p>
            <a:pPr lvl="0"/>
            <a:endParaRPr lang="el-GR"/>
          </a:p>
        </p:txBody>
      </p:sp>
      <p:sp>
        <p:nvSpPr>
          <p:cNvPr id="6" name="Slide Number Placeholder 5">
            <a:extLst>
              <a:ext uri="{FF2B5EF4-FFF2-40B4-BE49-F238E27FC236}">
                <a16:creationId xmlns:a16="http://schemas.microsoft.com/office/drawing/2014/main" id="{719C8ADB-E97F-4040-B120-1699A04306BC}"/>
              </a:ext>
            </a:extLst>
          </p:cNvPr>
          <p:cNvSpPr txBox="1">
            <a:spLocks noGrp="1"/>
          </p:cNvSpPr>
          <p:nvPr>
            <p:ph type="sldNum" sz="quarter" idx="8"/>
          </p:nvPr>
        </p:nvSpPr>
        <p:spPr/>
        <p:txBody>
          <a:bodyPr/>
          <a:lstStyle>
            <a:lvl1pPr>
              <a:defRPr/>
            </a:lvl1pPr>
          </a:lstStyle>
          <a:p>
            <a:pPr lvl="0"/>
            <a:fld id="{7E7DB346-23B3-440E-B626-DC4E5B76F330}" type="slidenum">
              <a:t>‹#›</a:t>
            </a:fld>
            <a:endParaRPr lang="el-GR"/>
          </a:p>
        </p:txBody>
      </p:sp>
    </p:spTree>
    <p:extLst>
      <p:ext uri="{BB962C8B-B14F-4D97-AF65-F5344CB8AC3E}">
        <p14:creationId xmlns:p14="http://schemas.microsoft.com/office/powerpoint/2010/main" val="187535604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750">
        <p15:prstTrans prst="peelOff"/>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542FE-D3F9-463F-948A-98F2D104A447}"/>
              </a:ext>
            </a:extLst>
          </p:cNvPr>
          <p:cNvSpPr txBox="1">
            <a:spLocks noGrp="1"/>
          </p:cNvSpPr>
          <p:nvPr>
            <p:ph type="title"/>
          </p:nvPr>
        </p:nvSpPr>
        <p:spPr/>
        <p:txBody>
          <a:bodyPr/>
          <a:lstStyle>
            <a:lvl1pPr>
              <a:defRPr/>
            </a:lvl1pPr>
          </a:lstStyle>
          <a:p>
            <a:pPr lvl="0"/>
            <a:r>
              <a:rPr lang="el-GR"/>
              <a:t>Κάντε κλικ για να επεξεργαστείτε τον τίτλο υποδείγματος</a:t>
            </a:r>
            <a:endParaRPr lang="en-US"/>
          </a:p>
        </p:txBody>
      </p:sp>
      <p:sp>
        <p:nvSpPr>
          <p:cNvPr id="3" name="Content Placeholder 2">
            <a:extLst>
              <a:ext uri="{FF2B5EF4-FFF2-40B4-BE49-F238E27FC236}">
                <a16:creationId xmlns:a16="http://schemas.microsoft.com/office/drawing/2014/main" id="{DF693BB2-B9F8-43A8-A012-D13F0A605A2F}"/>
              </a:ext>
            </a:extLst>
          </p:cNvPr>
          <p:cNvSpPr txBox="1">
            <a:spLocks noGrp="1"/>
          </p:cNvSpPr>
          <p:nvPr>
            <p:ph idx="1"/>
          </p:nvPr>
        </p:nvSpPr>
        <p:spPr>
          <a:xfrm>
            <a:off x="838203" y="1825627"/>
            <a:ext cx="5181603" cy="4351336"/>
          </a:xfrm>
        </p:spPr>
        <p:txBody>
          <a:bodyPr/>
          <a:lstStyle>
            <a:lvl1pPr>
              <a:defRPr/>
            </a:lvl1pPr>
            <a:lvl2pPr>
              <a:defRPr/>
            </a:lvl2pPr>
            <a:lvl3pPr>
              <a:defRPr/>
            </a:lvl3pPr>
            <a:lvl4pPr>
              <a:defRPr/>
            </a:lvl4pPr>
            <a:lvl5pPr>
              <a:defRPr/>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Content Placeholder 3">
            <a:extLst>
              <a:ext uri="{FF2B5EF4-FFF2-40B4-BE49-F238E27FC236}">
                <a16:creationId xmlns:a16="http://schemas.microsoft.com/office/drawing/2014/main" id="{0E8DF6CB-5D0A-4151-B632-C52DEDB3D375}"/>
              </a:ext>
            </a:extLst>
          </p:cNvPr>
          <p:cNvSpPr txBox="1">
            <a:spLocks noGrp="1"/>
          </p:cNvSpPr>
          <p:nvPr>
            <p:ph idx="2"/>
          </p:nvPr>
        </p:nvSpPr>
        <p:spPr>
          <a:xfrm>
            <a:off x="6172200" y="1825627"/>
            <a:ext cx="5181603" cy="4351336"/>
          </a:xfrm>
        </p:spPr>
        <p:txBody>
          <a:bodyPr/>
          <a:lstStyle>
            <a:lvl1pPr>
              <a:defRPr/>
            </a:lvl1pPr>
            <a:lvl2pPr>
              <a:defRPr/>
            </a:lvl2pPr>
            <a:lvl3pPr>
              <a:defRPr/>
            </a:lvl3pPr>
            <a:lvl4pPr>
              <a:defRPr/>
            </a:lvl4pPr>
            <a:lvl5pPr>
              <a:defRPr/>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5" name="Date Placeholder 4">
            <a:extLst>
              <a:ext uri="{FF2B5EF4-FFF2-40B4-BE49-F238E27FC236}">
                <a16:creationId xmlns:a16="http://schemas.microsoft.com/office/drawing/2014/main" id="{9E4B7AC6-3A79-4CA8-A637-669A247C03C0}"/>
              </a:ext>
            </a:extLst>
          </p:cNvPr>
          <p:cNvSpPr txBox="1">
            <a:spLocks noGrp="1"/>
          </p:cNvSpPr>
          <p:nvPr>
            <p:ph type="dt" sz="half" idx="7"/>
          </p:nvPr>
        </p:nvSpPr>
        <p:spPr/>
        <p:txBody>
          <a:bodyPr/>
          <a:lstStyle>
            <a:lvl1pPr>
              <a:defRPr/>
            </a:lvl1pPr>
          </a:lstStyle>
          <a:p>
            <a:pPr lvl="0"/>
            <a:fld id="{961B20FC-B0B4-4D97-AF36-46B2FCE3C409}" type="datetime1">
              <a:rPr lang="el-GR"/>
              <a:pPr lvl="0"/>
              <a:t>28/12/2020</a:t>
            </a:fld>
            <a:endParaRPr lang="el-GR"/>
          </a:p>
        </p:txBody>
      </p:sp>
      <p:sp>
        <p:nvSpPr>
          <p:cNvPr id="6" name="Footer Placeholder 5">
            <a:extLst>
              <a:ext uri="{FF2B5EF4-FFF2-40B4-BE49-F238E27FC236}">
                <a16:creationId xmlns:a16="http://schemas.microsoft.com/office/drawing/2014/main" id="{961452F1-C5F9-476E-B5D0-D57D50510091}"/>
              </a:ext>
            </a:extLst>
          </p:cNvPr>
          <p:cNvSpPr txBox="1">
            <a:spLocks noGrp="1"/>
          </p:cNvSpPr>
          <p:nvPr>
            <p:ph type="ftr" sz="quarter" idx="9"/>
          </p:nvPr>
        </p:nvSpPr>
        <p:spPr/>
        <p:txBody>
          <a:bodyPr/>
          <a:lstStyle>
            <a:lvl1pPr>
              <a:defRPr/>
            </a:lvl1pPr>
          </a:lstStyle>
          <a:p>
            <a:pPr lvl="0"/>
            <a:endParaRPr lang="el-GR"/>
          </a:p>
        </p:txBody>
      </p:sp>
      <p:sp>
        <p:nvSpPr>
          <p:cNvPr id="7" name="Slide Number Placeholder 6">
            <a:extLst>
              <a:ext uri="{FF2B5EF4-FFF2-40B4-BE49-F238E27FC236}">
                <a16:creationId xmlns:a16="http://schemas.microsoft.com/office/drawing/2014/main" id="{6168FB2F-2C67-43F7-8F6C-D045FF5C1546}"/>
              </a:ext>
            </a:extLst>
          </p:cNvPr>
          <p:cNvSpPr txBox="1">
            <a:spLocks noGrp="1"/>
          </p:cNvSpPr>
          <p:nvPr>
            <p:ph type="sldNum" sz="quarter" idx="8"/>
          </p:nvPr>
        </p:nvSpPr>
        <p:spPr/>
        <p:txBody>
          <a:bodyPr/>
          <a:lstStyle>
            <a:lvl1pPr>
              <a:defRPr/>
            </a:lvl1pPr>
          </a:lstStyle>
          <a:p>
            <a:pPr lvl="0"/>
            <a:fld id="{CCE2548B-36F0-4CC7-B9B0-2CC28A431255}" type="slidenum">
              <a:t>‹#›</a:t>
            </a:fld>
            <a:endParaRPr lang="el-GR"/>
          </a:p>
        </p:txBody>
      </p:sp>
    </p:spTree>
    <p:extLst>
      <p:ext uri="{BB962C8B-B14F-4D97-AF65-F5344CB8AC3E}">
        <p14:creationId xmlns:p14="http://schemas.microsoft.com/office/powerpoint/2010/main" val="113976601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750">
        <p15:prstTrans prst="peelOff"/>
      </p:transition>
    </mc:Choice>
    <mc:Fallback>
      <p:transition spd="slow">
        <p:fade/>
      </p:transition>
    </mc:Fallback>
  </mc:AlternateContent>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270A6-D63B-4850-A4F4-F1B809F0B31D}"/>
              </a:ext>
            </a:extLst>
          </p:cNvPr>
          <p:cNvSpPr txBox="1">
            <a:spLocks noGrp="1"/>
          </p:cNvSpPr>
          <p:nvPr>
            <p:ph type="title"/>
          </p:nvPr>
        </p:nvSpPr>
        <p:spPr>
          <a:xfrm>
            <a:off x="839784" y="365129"/>
            <a:ext cx="10515600" cy="1325559"/>
          </a:xfrm>
        </p:spPr>
        <p:txBody>
          <a:bodyPr/>
          <a:lstStyle>
            <a:lvl1pPr>
              <a:defRPr/>
            </a:lvl1pPr>
          </a:lstStyle>
          <a:p>
            <a:pPr lvl="0"/>
            <a:r>
              <a:rPr lang="el-GR"/>
              <a:t>Κάντε κλικ για να επεξεργαστείτε τον τίτλο υποδείγματος</a:t>
            </a:r>
            <a:endParaRPr lang="en-US"/>
          </a:p>
        </p:txBody>
      </p:sp>
      <p:sp>
        <p:nvSpPr>
          <p:cNvPr id="3" name="Text Placeholder 2">
            <a:extLst>
              <a:ext uri="{FF2B5EF4-FFF2-40B4-BE49-F238E27FC236}">
                <a16:creationId xmlns:a16="http://schemas.microsoft.com/office/drawing/2014/main" id="{0B61A7AC-BACB-4AF0-8E3D-27E6EE22E339}"/>
              </a:ext>
            </a:extLst>
          </p:cNvPr>
          <p:cNvSpPr txBox="1">
            <a:spLocks noGrp="1"/>
          </p:cNvSpPr>
          <p:nvPr>
            <p:ph type="body" idx="1"/>
          </p:nvPr>
        </p:nvSpPr>
        <p:spPr>
          <a:xfrm>
            <a:off x="839784" y="1681160"/>
            <a:ext cx="5157782" cy="823910"/>
          </a:xfrm>
        </p:spPr>
        <p:txBody>
          <a:bodyPr anchor="b"/>
          <a:lstStyle>
            <a:lvl1pPr marL="0" indent="0">
              <a:buNone/>
              <a:defRPr sz="2400" b="1"/>
            </a:lvl1pPr>
          </a:lstStyle>
          <a:p>
            <a:pPr lvl="0"/>
            <a:r>
              <a:rPr lang="el-GR"/>
              <a:t>Στυλ κειμένου υποδείγματος</a:t>
            </a:r>
          </a:p>
        </p:txBody>
      </p:sp>
      <p:sp>
        <p:nvSpPr>
          <p:cNvPr id="4" name="Content Placeholder 3">
            <a:extLst>
              <a:ext uri="{FF2B5EF4-FFF2-40B4-BE49-F238E27FC236}">
                <a16:creationId xmlns:a16="http://schemas.microsoft.com/office/drawing/2014/main" id="{4C5865FF-CB89-41CC-A790-8995D48D334D}"/>
              </a:ext>
            </a:extLst>
          </p:cNvPr>
          <p:cNvSpPr txBox="1">
            <a:spLocks noGrp="1"/>
          </p:cNvSpPr>
          <p:nvPr>
            <p:ph idx="2"/>
          </p:nvPr>
        </p:nvSpPr>
        <p:spPr>
          <a:xfrm>
            <a:off x="839784" y="2505071"/>
            <a:ext cx="5157782" cy="3684583"/>
          </a:xfrm>
        </p:spPr>
        <p:txBody>
          <a:bodyPr/>
          <a:lstStyle>
            <a:lvl1pPr>
              <a:defRPr/>
            </a:lvl1pPr>
            <a:lvl2pPr>
              <a:defRPr/>
            </a:lvl2pPr>
            <a:lvl3pPr>
              <a:defRPr/>
            </a:lvl3pPr>
            <a:lvl4pPr>
              <a:defRPr/>
            </a:lvl4pPr>
            <a:lvl5pPr>
              <a:defRPr/>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5" name="Text Placeholder 4">
            <a:extLst>
              <a:ext uri="{FF2B5EF4-FFF2-40B4-BE49-F238E27FC236}">
                <a16:creationId xmlns:a16="http://schemas.microsoft.com/office/drawing/2014/main" id="{40758ACA-6152-4B5A-ABAD-CC8FE268D6DE}"/>
              </a:ext>
            </a:extLst>
          </p:cNvPr>
          <p:cNvSpPr txBox="1">
            <a:spLocks noGrp="1"/>
          </p:cNvSpPr>
          <p:nvPr>
            <p:ph type="body" idx="3"/>
          </p:nvPr>
        </p:nvSpPr>
        <p:spPr>
          <a:xfrm>
            <a:off x="6172200" y="1681160"/>
            <a:ext cx="5183184" cy="823910"/>
          </a:xfrm>
        </p:spPr>
        <p:txBody>
          <a:bodyPr anchor="b"/>
          <a:lstStyle>
            <a:lvl1pPr marL="0" indent="0">
              <a:buNone/>
              <a:defRPr sz="2400" b="1"/>
            </a:lvl1pPr>
          </a:lstStyle>
          <a:p>
            <a:pPr lvl="0"/>
            <a:r>
              <a:rPr lang="el-GR"/>
              <a:t>Στυλ κειμένου υποδείγματος</a:t>
            </a:r>
          </a:p>
        </p:txBody>
      </p:sp>
      <p:sp>
        <p:nvSpPr>
          <p:cNvPr id="6" name="Content Placeholder 5">
            <a:extLst>
              <a:ext uri="{FF2B5EF4-FFF2-40B4-BE49-F238E27FC236}">
                <a16:creationId xmlns:a16="http://schemas.microsoft.com/office/drawing/2014/main" id="{8AFA7B37-90B1-44C0-A335-02D2F02F781A}"/>
              </a:ext>
            </a:extLst>
          </p:cNvPr>
          <p:cNvSpPr txBox="1">
            <a:spLocks noGrp="1"/>
          </p:cNvSpPr>
          <p:nvPr>
            <p:ph idx="4"/>
          </p:nvPr>
        </p:nvSpPr>
        <p:spPr>
          <a:xfrm>
            <a:off x="6172200" y="2505071"/>
            <a:ext cx="5183184" cy="3684583"/>
          </a:xfrm>
        </p:spPr>
        <p:txBody>
          <a:bodyPr/>
          <a:lstStyle>
            <a:lvl1pPr>
              <a:defRPr/>
            </a:lvl1pPr>
            <a:lvl2pPr>
              <a:defRPr/>
            </a:lvl2pPr>
            <a:lvl3pPr>
              <a:defRPr/>
            </a:lvl3pPr>
            <a:lvl4pPr>
              <a:defRPr/>
            </a:lvl4pPr>
            <a:lvl5pPr>
              <a:defRPr/>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7" name="Date Placeholder 6">
            <a:extLst>
              <a:ext uri="{FF2B5EF4-FFF2-40B4-BE49-F238E27FC236}">
                <a16:creationId xmlns:a16="http://schemas.microsoft.com/office/drawing/2014/main" id="{31C8413F-633D-4F22-8875-24CCDD6D7652}"/>
              </a:ext>
            </a:extLst>
          </p:cNvPr>
          <p:cNvSpPr txBox="1">
            <a:spLocks noGrp="1"/>
          </p:cNvSpPr>
          <p:nvPr>
            <p:ph type="dt" sz="half" idx="7"/>
          </p:nvPr>
        </p:nvSpPr>
        <p:spPr/>
        <p:txBody>
          <a:bodyPr/>
          <a:lstStyle>
            <a:lvl1pPr>
              <a:defRPr/>
            </a:lvl1pPr>
          </a:lstStyle>
          <a:p>
            <a:pPr lvl="0"/>
            <a:fld id="{952FC617-57F5-43B2-8C44-3A1BB3F027A3}" type="datetime1">
              <a:rPr lang="el-GR"/>
              <a:pPr lvl="0"/>
              <a:t>28/12/2020</a:t>
            </a:fld>
            <a:endParaRPr lang="el-GR"/>
          </a:p>
        </p:txBody>
      </p:sp>
      <p:sp>
        <p:nvSpPr>
          <p:cNvPr id="8" name="Footer Placeholder 7">
            <a:extLst>
              <a:ext uri="{FF2B5EF4-FFF2-40B4-BE49-F238E27FC236}">
                <a16:creationId xmlns:a16="http://schemas.microsoft.com/office/drawing/2014/main" id="{8E325707-62DC-4396-8B63-9EC14D99CD82}"/>
              </a:ext>
            </a:extLst>
          </p:cNvPr>
          <p:cNvSpPr txBox="1">
            <a:spLocks noGrp="1"/>
          </p:cNvSpPr>
          <p:nvPr>
            <p:ph type="ftr" sz="quarter" idx="9"/>
          </p:nvPr>
        </p:nvSpPr>
        <p:spPr/>
        <p:txBody>
          <a:bodyPr/>
          <a:lstStyle>
            <a:lvl1pPr>
              <a:defRPr/>
            </a:lvl1pPr>
          </a:lstStyle>
          <a:p>
            <a:pPr lvl="0"/>
            <a:endParaRPr lang="el-GR"/>
          </a:p>
        </p:txBody>
      </p:sp>
      <p:sp>
        <p:nvSpPr>
          <p:cNvPr id="9" name="Slide Number Placeholder 8">
            <a:extLst>
              <a:ext uri="{FF2B5EF4-FFF2-40B4-BE49-F238E27FC236}">
                <a16:creationId xmlns:a16="http://schemas.microsoft.com/office/drawing/2014/main" id="{E3C505DE-E809-439E-9A1D-1E8D466E5139}"/>
              </a:ext>
            </a:extLst>
          </p:cNvPr>
          <p:cNvSpPr txBox="1">
            <a:spLocks noGrp="1"/>
          </p:cNvSpPr>
          <p:nvPr>
            <p:ph type="sldNum" sz="quarter" idx="8"/>
          </p:nvPr>
        </p:nvSpPr>
        <p:spPr/>
        <p:txBody>
          <a:bodyPr/>
          <a:lstStyle>
            <a:lvl1pPr>
              <a:defRPr/>
            </a:lvl1pPr>
          </a:lstStyle>
          <a:p>
            <a:pPr lvl="0"/>
            <a:fld id="{A115FA41-18C4-4516-B4D5-41458B5A5493}" type="slidenum">
              <a:t>‹#›</a:t>
            </a:fld>
            <a:endParaRPr lang="el-GR"/>
          </a:p>
        </p:txBody>
      </p:sp>
    </p:spTree>
    <p:extLst>
      <p:ext uri="{BB962C8B-B14F-4D97-AF65-F5344CB8AC3E}">
        <p14:creationId xmlns:p14="http://schemas.microsoft.com/office/powerpoint/2010/main" val="173019511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750">
        <p15:prstTrans prst="peelOff"/>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4B819-D1BB-4D6E-8ED6-FDAFA8390F0C}"/>
              </a:ext>
            </a:extLst>
          </p:cNvPr>
          <p:cNvSpPr txBox="1">
            <a:spLocks noGrp="1"/>
          </p:cNvSpPr>
          <p:nvPr>
            <p:ph type="title"/>
          </p:nvPr>
        </p:nvSpPr>
        <p:spPr/>
        <p:txBody>
          <a:bodyPr/>
          <a:lstStyle>
            <a:lvl1pPr>
              <a:defRPr/>
            </a:lvl1pPr>
          </a:lstStyle>
          <a:p>
            <a:pPr lvl="0"/>
            <a:r>
              <a:rPr lang="el-GR"/>
              <a:t>Κάντε κλικ για να επεξεργαστείτε τον τίτλο υποδείγματος</a:t>
            </a:r>
            <a:endParaRPr lang="en-US"/>
          </a:p>
        </p:txBody>
      </p:sp>
      <p:sp>
        <p:nvSpPr>
          <p:cNvPr id="3" name="Date Placeholder 2">
            <a:extLst>
              <a:ext uri="{FF2B5EF4-FFF2-40B4-BE49-F238E27FC236}">
                <a16:creationId xmlns:a16="http://schemas.microsoft.com/office/drawing/2014/main" id="{89706398-F47A-4C1A-9EB6-78D07DD48972}"/>
              </a:ext>
            </a:extLst>
          </p:cNvPr>
          <p:cNvSpPr txBox="1">
            <a:spLocks noGrp="1"/>
          </p:cNvSpPr>
          <p:nvPr>
            <p:ph type="dt" sz="half" idx="7"/>
          </p:nvPr>
        </p:nvSpPr>
        <p:spPr/>
        <p:txBody>
          <a:bodyPr/>
          <a:lstStyle>
            <a:lvl1pPr>
              <a:defRPr/>
            </a:lvl1pPr>
          </a:lstStyle>
          <a:p>
            <a:pPr lvl="0"/>
            <a:fld id="{B8EABD68-D20E-4FB9-836A-19CAFD3637DC}" type="datetime1">
              <a:rPr lang="el-GR"/>
              <a:pPr lvl="0"/>
              <a:t>28/12/2020</a:t>
            </a:fld>
            <a:endParaRPr lang="el-GR"/>
          </a:p>
        </p:txBody>
      </p:sp>
      <p:sp>
        <p:nvSpPr>
          <p:cNvPr id="4" name="Footer Placeholder 3">
            <a:extLst>
              <a:ext uri="{FF2B5EF4-FFF2-40B4-BE49-F238E27FC236}">
                <a16:creationId xmlns:a16="http://schemas.microsoft.com/office/drawing/2014/main" id="{811D952F-8926-42EA-9A4E-A10A684DE3AE}"/>
              </a:ext>
            </a:extLst>
          </p:cNvPr>
          <p:cNvSpPr txBox="1">
            <a:spLocks noGrp="1"/>
          </p:cNvSpPr>
          <p:nvPr>
            <p:ph type="ftr" sz="quarter" idx="9"/>
          </p:nvPr>
        </p:nvSpPr>
        <p:spPr/>
        <p:txBody>
          <a:bodyPr/>
          <a:lstStyle>
            <a:lvl1pPr>
              <a:defRPr/>
            </a:lvl1pPr>
          </a:lstStyle>
          <a:p>
            <a:pPr lvl="0"/>
            <a:endParaRPr lang="el-GR"/>
          </a:p>
        </p:txBody>
      </p:sp>
      <p:sp>
        <p:nvSpPr>
          <p:cNvPr id="5" name="Slide Number Placeholder 4">
            <a:extLst>
              <a:ext uri="{FF2B5EF4-FFF2-40B4-BE49-F238E27FC236}">
                <a16:creationId xmlns:a16="http://schemas.microsoft.com/office/drawing/2014/main" id="{E55D9CB8-E60F-44E9-B09A-76B14FC2AD09}"/>
              </a:ext>
            </a:extLst>
          </p:cNvPr>
          <p:cNvSpPr txBox="1">
            <a:spLocks noGrp="1"/>
          </p:cNvSpPr>
          <p:nvPr>
            <p:ph type="sldNum" sz="quarter" idx="8"/>
          </p:nvPr>
        </p:nvSpPr>
        <p:spPr/>
        <p:txBody>
          <a:bodyPr/>
          <a:lstStyle>
            <a:lvl1pPr>
              <a:defRPr/>
            </a:lvl1pPr>
          </a:lstStyle>
          <a:p>
            <a:pPr lvl="0"/>
            <a:fld id="{55A006DE-AE54-43FC-9584-95108D926711}" type="slidenum">
              <a:t>‹#›</a:t>
            </a:fld>
            <a:endParaRPr lang="el-GR"/>
          </a:p>
        </p:txBody>
      </p:sp>
    </p:spTree>
    <p:extLst>
      <p:ext uri="{BB962C8B-B14F-4D97-AF65-F5344CB8AC3E}">
        <p14:creationId xmlns:p14="http://schemas.microsoft.com/office/powerpoint/2010/main" val="330401794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750">
        <p15:prstTrans prst="peelOff"/>
      </p:transition>
    </mc:Choice>
    <mc:Fallback>
      <p:transition spd="slow">
        <p:fade/>
      </p:transition>
    </mc:Fallback>
  </mc:AlternateContent>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51FE8BE-27A6-49A5-BC88-E5346531CBAB}"/>
              </a:ext>
            </a:extLst>
          </p:cNvPr>
          <p:cNvSpPr txBox="1">
            <a:spLocks noGrp="1"/>
          </p:cNvSpPr>
          <p:nvPr>
            <p:ph type="dt" sz="half" idx="7"/>
          </p:nvPr>
        </p:nvSpPr>
        <p:spPr/>
        <p:txBody>
          <a:bodyPr/>
          <a:lstStyle>
            <a:lvl1pPr>
              <a:defRPr/>
            </a:lvl1pPr>
          </a:lstStyle>
          <a:p>
            <a:pPr lvl="0"/>
            <a:fld id="{0A7760B7-4004-43AE-BFBE-4D9EF4B307FF}" type="datetime1">
              <a:rPr lang="el-GR"/>
              <a:pPr lvl="0"/>
              <a:t>28/12/2020</a:t>
            </a:fld>
            <a:endParaRPr lang="el-GR"/>
          </a:p>
        </p:txBody>
      </p:sp>
      <p:sp>
        <p:nvSpPr>
          <p:cNvPr id="3" name="Footer Placeholder 2">
            <a:extLst>
              <a:ext uri="{FF2B5EF4-FFF2-40B4-BE49-F238E27FC236}">
                <a16:creationId xmlns:a16="http://schemas.microsoft.com/office/drawing/2014/main" id="{79EEB13F-9E2D-4E65-93F0-78C6D93E6DBF}"/>
              </a:ext>
            </a:extLst>
          </p:cNvPr>
          <p:cNvSpPr txBox="1">
            <a:spLocks noGrp="1"/>
          </p:cNvSpPr>
          <p:nvPr>
            <p:ph type="ftr" sz="quarter" idx="9"/>
          </p:nvPr>
        </p:nvSpPr>
        <p:spPr/>
        <p:txBody>
          <a:bodyPr/>
          <a:lstStyle>
            <a:lvl1pPr>
              <a:defRPr/>
            </a:lvl1pPr>
          </a:lstStyle>
          <a:p>
            <a:pPr lvl="0"/>
            <a:endParaRPr lang="el-GR"/>
          </a:p>
        </p:txBody>
      </p:sp>
      <p:sp>
        <p:nvSpPr>
          <p:cNvPr id="4" name="Slide Number Placeholder 3">
            <a:extLst>
              <a:ext uri="{FF2B5EF4-FFF2-40B4-BE49-F238E27FC236}">
                <a16:creationId xmlns:a16="http://schemas.microsoft.com/office/drawing/2014/main" id="{1E69B95C-4918-4548-9884-800C6FF5361F}"/>
              </a:ext>
            </a:extLst>
          </p:cNvPr>
          <p:cNvSpPr txBox="1">
            <a:spLocks noGrp="1"/>
          </p:cNvSpPr>
          <p:nvPr>
            <p:ph type="sldNum" sz="quarter" idx="8"/>
          </p:nvPr>
        </p:nvSpPr>
        <p:spPr/>
        <p:txBody>
          <a:bodyPr/>
          <a:lstStyle>
            <a:lvl1pPr>
              <a:defRPr/>
            </a:lvl1pPr>
          </a:lstStyle>
          <a:p>
            <a:pPr lvl="0"/>
            <a:fld id="{7B3707A7-C255-4128-8CDD-B1ABA32B27DD}" type="slidenum">
              <a:t>‹#›</a:t>
            </a:fld>
            <a:endParaRPr lang="el-GR"/>
          </a:p>
        </p:txBody>
      </p:sp>
    </p:spTree>
    <p:extLst>
      <p:ext uri="{BB962C8B-B14F-4D97-AF65-F5344CB8AC3E}">
        <p14:creationId xmlns:p14="http://schemas.microsoft.com/office/powerpoint/2010/main" val="194386397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750">
        <p15:prstTrans prst="peelOff"/>
      </p:transition>
    </mc:Choice>
    <mc:Fallback>
      <p:transition spd="slow">
        <p:fade/>
      </p:transition>
    </mc:Fallback>
  </mc:AlternateContent>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94B43-DC9A-4960-BA23-CCD07473E03E}"/>
              </a:ext>
            </a:extLst>
          </p:cNvPr>
          <p:cNvSpPr txBox="1">
            <a:spLocks noGrp="1"/>
          </p:cNvSpPr>
          <p:nvPr>
            <p:ph type="title"/>
          </p:nvPr>
        </p:nvSpPr>
        <p:spPr>
          <a:xfrm>
            <a:off x="839784" y="457200"/>
            <a:ext cx="3932240" cy="1600200"/>
          </a:xfrm>
        </p:spPr>
        <p:txBody>
          <a:bodyPr anchor="b"/>
          <a:lstStyle>
            <a:lvl1pPr>
              <a:defRPr sz="3200"/>
            </a:lvl1pPr>
          </a:lstStyle>
          <a:p>
            <a:pPr lvl="0"/>
            <a:r>
              <a:rPr lang="el-GR"/>
              <a:t>Κάντε κλικ για να επεξεργαστείτε τον τίτλο υποδείγματος</a:t>
            </a:r>
            <a:endParaRPr lang="en-US"/>
          </a:p>
        </p:txBody>
      </p:sp>
      <p:sp>
        <p:nvSpPr>
          <p:cNvPr id="3" name="Content Placeholder 2">
            <a:extLst>
              <a:ext uri="{FF2B5EF4-FFF2-40B4-BE49-F238E27FC236}">
                <a16:creationId xmlns:a16="http://schemas.microsoft.com/office/drawing/2014/main" id="{D527BE4A-8E11-4F06-8C70-6AD5F8C4EB04}"/>
              </a:ext>
            </a:extLst>
          </p:cNvPr>
          <p:cNvSpPr txBox="1">
            <a:spLocks noGrp="1"/>
          </p:cNvSpPr>
          <p:nvPr>
            <p:ph idx="1"/>
          </p:nvPr>
        </p:nvSpPr>
        <p:spPr>
          <a:xfrm>
            <a:off x="5183184" y="987423"/>
            <a:ext cx="6172200" cy="4873623"/>
          </a:xfrm>
        </p:spPr>
        <p:txBody>
          <a:bodyPr/>
          <a:lstStyle>
            <a:lvl1pPr>
              <a:defRPr sz="3200"/>
            </a:lvl1pPr>
            <a:lvl2pPr>
              <a:defRPr sz="2800"/>
            </a:lvl2pPr>
            <a:lvl3pPr>
              <a:defRPr sz="2400"/>
            </a:lvl3pPr>
            <a:lvl4pPr>
              <a:defRPr sz="2000"/>
            </a:lvl4pPr>
            <a:lvl5pPr>
              <a:defRPr sz="2000"/>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Text Placeholder 3">
            <a:extLst>
              <a:ext uri="{FF2B5EF4-FFF2-40B4-BE49-F238E27FC236}">
                <a16:creationId xmlns:a16="http://schemas.microsoft.com/office/drawing/2014/main" id="{6AF6B762-6403-403A-93CA-1535F35AADFA}"/>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el-GR"/>
              <a:t>Στυλ κειμένου υποδείγματος</a:t>
            </a:r>
          </a:p>
        </p:txBody>
      </p:sp>
      <p:sp>
        <p:nvSpPr>
          <p:cNvPr id="5" name="Date Placeholder 4">
            <a:extLst>
              <a:ext uri="{FF2B5EF4-FFF2-40B4-BE49-F238E27FC236}">
                <a16:creationId xmlns:a16="http://schemas.microsoft.com/office/drawing/2014/main" id="{D45BA4A4-D7DF-424C-A5CC-1DA431194069}"/>
              </a:ext>
            </a:extLst>
          </p:cNvPr>
          <p:cNvSpPr txBox="1">
            <a:spLocks noGrp="1"/>
          </p:cNvSpPr>
          <p:nvPr>
            <p:ph type="dt" sz="half" idx="7"/>
          </p:nvPr>
        </p:nvSpPr>
        <p:spPr/>
        <p:txBody>
          <a:bodyPr/>
          <a:lstStyle>
            <a:lvl1pPr>
              <a:defRPr/>
            </a:lvl1pPr>
          </a:lstStyle>
          <a:p>
            <a:pPr lvl="0"/>
            <a:fld id="{B298339F-D6A7-41B0-8D5C-484F38A1425F}" type="datetime1">
              <a:rPr lang="el-GR"/>
              <a:pPr lvl="0"/>
              <a:t>28/12/2020</a:t>
            </a:fld>
            <a:endParaRPr lang="el-GR"/>
          </a:p>
        </p:txBody>
      </p:sp>
      <p:sp>
        <p:nvSpPr>
          <p:cNvPr id="6" name="Footer Placeholder 5">
            <a:extLst>
              <a:ext uri="{FF2B5EF4-FFF2-40B4-BE49-F238E27FC236}">
                <a16:creationId xmlns:a16="http://schemas.microsoft.com/office/drawing/2014/main" id="{DB7EE78C-0E60-4B7E-9738-E1089C8F9240}"/>
              </a:ext>
            </a:extLst>
          </p:cNvPr>
          <p:cNvSpPr txBox="1">
            <a:spLocks noGrp="1"/>
          </p:cNvSpPr>
          <p:nvPr>
            <p:ph type="ftr" sz="quarter" idx="9"/>
          </p:nvPr>
        </p:nvSpPr>
        <p:spPr/>
        <p:txBody>
          <a:bodyPr/>
          <a:lstStyle>
            <a:lvl1pPr>
              <a:defRPr/>
            </a:lvl1pPr>
          </a:lstStyle>
          <a:p>
            <a:pPr lvl="0"/>
            <a:endParaRPr lang="el-GR"/>
          </a:p>
        </p:txBody>
      </p:sp>
      <p:sp>
        <p:nvSpPr>
          <p:cNvPr id="7" name="Slide Number Placeholder 6">
            <a:extLst>
              <a:ext uri="{FF2B5EF4-FFF2-40B4-BE49-F238E27FC236}">
                <a16:creationId xmlns:a16="http://schemas.microsoft.com/office/drawing/2014/main" id="{365B7CFC-4D1E-4FF8-9AF9-BD103C262689}"/>
              </a:ext>
            </a:extLst>
          </p:cNvPr>
          <p:cNvSpPr txBox="1">
            <a:spLocks noGrp="1"/>
          </p:cNvSpPr>
          <p:nvPr>
            <p:ph type="sldNum" sz="quarter" idx="8"/>
          </p:nvPr>
        </p:nvSpPr>
        <p:spPr/>
        <p:txBody>
          <a:bodyPr/>
          <a:lstStyle>
            <a:lvl1pPr>
              <a:defRPr/>
            </a:lvl1pPr>
          </a:lstStyle>
          <a:p>
            <a:pPr lvl="0"/>
            <a:fld id="{DE44CCDE-24CE-45EB-946C-8A33C47C7F97}" type="slidenum">
              <a:t>‹#›</a:t>
            </a:fld>
            <a:endParaRPr lang="el-GR"/>
          </a:p>
        </p:txBody>
      </p:sp>
    </p:spTree>
    <p:extLst>
      <p:ext uri="{BB962C8B-B14F-4D97-AF65-F5344CB8AC3E}">
        <p14:creationId xmlns:p14="http://schemas.microsoft.com/office/powerpoint/2010/main" val="160181553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750">
        <p15:prstTrans prst="peelOff"/>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566D4-B905-45A7-BB57-C9183CC8C4CC}"/>
              </a:ext>
            </a:extLst>
          </p:cNvPr>
          <p:cNvSpPr txBox="1">
            <a:spLocks noGrp="1"/>
          </p:cNvSpPr>
          <p:nvPr>
            <p:ph type="title"/>
          </p:nvPr>
        </p:nvSpPr>
        <p:spPr>
          <a:xfrm>
            <a:off x="839784" y="457200"/>
            <a:ext cx="3932240" cy="1600200"/>
          </a:xfrm>
        </p:spPr>
        <p:txBody>
          <a:bodyPr anchor="b"/>
          <a:lstStyle>
            <a:lvl1pPr>
              <a:defRPr sz="3200"/>
            </a:lvl1pPr>
          </a:lstStyle>
          <a:p>
            <a:pPr lvl="0"/>
            <a:r>
              <a:rPr lang="el-GR"/>
              <a:t>Κάντε κλικ για να επεξεργαστείτε τον τίτλο υποδείγματος</a:t>
            </a:r>
            <a:endParaRPr lang="en-US"/>
          </a:p>
        </p:txBody>
      </p:sp>
      <p:sp>
        <p:nvSpPr>
          <p:cNvPr id="3" name="Picture Placeholder 2">
            <a:extLst>
              <a:ext uri="{FF2B5EF4-FFF2-40B4-BE49-F238E27FC236}">
                <a16:creationId xmlns:a16="http://schemas.microsoft.com/office/drawing/2014/main" id="{8924E239-528E-4AD7-B76E-3311D50E716B}"/>
              </a:ext>
            </a:extLst>
          </p:cNvPr>
          <p:cNvSpPr txBox="1">
            <a:spLocks noGrp="1"/>
          </p:cNvSpPr>
          <p:nvPr>
            <p:ph type="pic" idx="1"/>
          </p:nvPr>
        </p:nvSpPr>
        <p:spPr>
          <a:xfrm>
            <a:off x="5183184" y="987423"/>
            <a:ext cx="6172200" cy="4873623"/>
          </a:xfrm>
        </p:spPr>
        <p:txBody>
          <a:bodyPr/>
          <a:lstStyle>
            <a:lvl1pPr marL="0" indent="0">
              <a:buNone/>
              <a:defRPr sz="3200"/>
            </a:lvl1pPr>
          </a:lstStyle>
          <a:p>
            <a:pPr lvl="0"/>
            <a:r>
              <a:rPr lang="el-GR"/>
              <a:t>Κάντε κλικ στο εικονίδιο για να προσθέσετε εικόνα</a:t>
            </a:r>
            <a:endParaRPr lang="en-US"/>
          </a:p>
        </p:txBody>
      </p:sp>
      <p:sp>
        <p:nvSpPr>
          <p:cNvPr id="4" name="Text Placeholder 3">
            <a:extLst>
              <a:ext uri="{FF2B5EF4-FFF2-40B4-BE49-F238E27FC236}">
                <a16:creationId xmlns:a16="http://schemas.microsoft.com/office/drawing/2014/main" id="{C04EDB11-6FD5-48C0-8E01-671A83AB6617}"/>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el-GR"/>
              <a:t>Στυλ κειμένου υποδείγματος</a:t>
            </a:r>
          </a:p>
        </p:txBody>
      </p:sp>
      <p:sp>
        <p:nvSpPr>
          <p:cNvPr id="5" name="Date Placeholder 4">
            <a:extLst>
              <a:ext uri="{FF2B5EF4-FFF2-40B4-BE49-F238E27FC236}">
                <a16:creationId xmlns:a16="http://schemas.microsoft.com/office/drawing/2014/main" id="{A8A161E9-5FE9-497C-8860-96EF9452F161}"/>
              </a:ext>
            </a:extLst>
          </p:cNvPr>
          <p:cNvSpPr txBox="1">
            <a:spLocks noGrp="1"/>
          </p:cNvSpPr>
          <p:nvPr>
            <p:ph type="dt" sz="half" idx="7"/>
          </p:nvPr>
        </p:nvSpPr>
        <p:spPr/>
        <p:txBody>
          <a:bodyPr/>
          <a:lstStyle>
            <a:lvl1pPr>
              <a:defRPr/>
            </a:lvl1pPr>
          </a:lstStyle>
          <a:p>
            <a:pPr lvl="0"/>
            <a:fld id="{85BEF9E2-8DAC-4622-88B2-200D43CF1CCC}" type="datetime1">
              <a:rPr lang="el-GR"/>
              <a:pPr lvl="0"/>
              <a:t>28/12/2020</a:t>
            </a:fld>
            <a:endParaRPr lang="el-GR"/>
          </a:p>
        </p:txBody>
      </p:sp>
      <p:sp>
        <p:nvSpPr>
          <p:cNvPr id="6" name="Footer Placeholder 5">
            <a:extLst>
              <a:ext uri="{FF2B5EF4-FFF2-40B4-BE49-F238E27FC236}">
                <a16:creationId xmlns:a16="http://schemas.microsoft.com/office/drawing/2014/main" id="{06B0FCDF-8149-4D83-8B0B-3F032B7CB51D}"/>
              </a:ext>
            </a:extLst>
          </p:cNvPr>
          <p:cNvSpPr txBox="1">
            <a:spLocks noGrp="1"/>
          </p:cNvSpPr>
          <p:nvPr>
            <p:ph type="ftr" sz="quarter" idx="9"/>
          </p:nvPr>
        </p:nvSpPr>
        <p:spPr/>
        <p:txBody>
          <a:bodyPr/>
          <a:lstStyle>
            <a:lvl1pPr>
              <a:defRPr/>
            </a:lvl1pPr>
          </a:lstStyle>
          <a:p>
            <a:pPr lvl="0"/>
            <a:endParaRPr lang="el-GR"/>
          </a:p>
        </p:txBody>
      </p:sp>
      <p:sp>
        <p:nvSpPr>
          <p:cNvPr id="7" name="Slide Number Placeholder 6">
            <a:extLst>
              <a:ext uri="{FF2B5EF4-FFF2-40B4-BE49-F238E27FC236}">
                <a16:creationId xmlns:a16="http://schemas.microsoft.com/office/drawing/2014/main" id="{7476D01C-84FD-4848-BD25-D15541557D9E}"/>
              </a:ext>
            </a:extLst>
          </p:cNvPr>
          <p:cNvSpPr txBox="1">
            <a:spLocks noGrp="1"/>
          </p:cNvSpPr>
          <p:nvPr>
            <p:ph type="sldNum" sz="quarter" idx="8"/>
          </p:nvPr>
        </p:nvSpPr>
        <p:spPr/>
        <p:txBody>
          <a:bodyPr/>
          <a:lstStyle>
            <a:lvl1pPr>
              <a:defRPr/>
            </a:lvl1pPr>
          </a:lstStyle>
          <a:p>
            <a:pPr lvl="0"/>
            <a:fld id="{51A826E9-C827-4180-8BD5-C682A4548075}" type="slidenum">
              <a:t>‹#›</a:t>
            </a:fld>
            <a:endParaRPr lang="el-GR"/>
          </a:p>
        </p:txBody>
      </p:sp>
    </p:spTree>
    <p:extLst>
      <p:ext uri="{BB962C8B-B14F-4D97-AF65-F5344CB8AC3E}">
        <p14:creationId xmlns:p14="http://schemas.microsoft.com/office/powerpoint/2010/main" val="239273691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750">
        <p15:prstTrans prst="peelOff"/>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7E6E6"/>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0CC0FE-A0AF-4863-9F93-7E9E5B1C57EA}"/>
              </a:ext>
            </a:extLst>
          </p:cNvPr>
          <p:cNvSpPr txBox="1">
            <a:spLocks noGrp="1"/>
          </p:cNvSpPr>
          <p:nvPr>
            <p:ph type="title"/>
          </p:nvPr>
        </p:nvSpPr>
        <p:spPr>
          <a:xfrm>
            <a:off x="838203" y="365129"/>
            <a:ext cx="10515600" cy="1325559"/>
          </a:xfrm>
          <a:prstGeom prst="rect">
            <a:avLst/>
          </a:prstGeom>
          <a:noFill/>
          <a:ln>
            <a:noFill/>
          </a:ln>
        </p:spPr>
        <p:txBody>
          <a:bodyPr vert="horz" wrap="square" lIns="91440" tIns="45720" rIns="91440" bIns="45720" anchor="ctr" anchorCtr="0" compatLnSpc="1">
            <a:normAutofit/>
          </a:bodyPr>
          <a:lstStyle/>
          <a:p>
            <a:pPr lvl="0"/>
            <a:r>
              <a:rPr lang="el-GR"/>
              <a:t>Κάντε κλικ για να επεξεργαστείτε τον τίτλο υποδείγματος</a:t>
            </a:r>
            <a:endParaRPr lang="en-US"/>
          </a:p>
        </p:txBody>
      </p:sp>
      <p:sp>
        <p:nvSpPr>
          <p:cNvPr id="3" name="Text Placeholder 2">
            <a:extLst>
              <a:ext uri="{FF2B5EF4-FFF2-40B4-BE49-F238E27FC236}">
                <a16:creationId xmlns:a16="http://schemas.microsoft.com/office/drawing/2014/main" id="{56B55FB3-F786-4DE2-98ED-C3EA46F17A92}"/>
              </a:ext>
            </a:extLst>
          </p:cNvPr>
          <p:cNvSpPr txBox="1">
            <a:spLocks noGrp="1"/>
          </p:cNvSpPr>
          <p:nvPr>
            <p:ph type="body" idx="1"/>
          </p:nvPr>
        </p:nvSpPr>
        <p:spPr>
          <a:xfrm>
            <a:off x="838203" y="1825627"/>
            <a:ext cx="10515600" cy="4351336"/>
          </a:xfrm>
          <a:prstGeom prst="rect">
            <a:avLst/>
          </a:prstGeom>
          <a:noFill/>
          <a:ln>
            <a:noFill/>
          </a:ln>
        </p:spPr>
        <p:txBody>
          <a:bodyPr vert="horz" wrap="square" lIns="91440" tIns="45720" rIns="91440" bIns="45720" anchor="t" anchorCtr="0" compatLnSpc="1">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Date Placeholder 3">
            <a:extLst>
              <a:ext uri="{FF2B5EF4-FFF2-40B4-BE49-F238E27FC236}">
                <a16:creationId xmlns:a16="http://schemas.microsoft.com/office/drawing/2014/main" id="{C371722B-410A-4DEE-B286-31F01D929A55}"/>
              </a:ext>
            </a:extLst>
          </p:cNvPr>
          <p:cNvSpPr txBox="1">
            <a:spLocks noGrp="1"/>
          </p:cNvSpPr>
          <p:nvPr>
            <p:ph type="dt" sz="half" idx="2"/>
          </p:nvPr>
        </p:nvSpPr>
        <p:spPr>
          <a:xfrm>
            <a:off x="8382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l" defTabSz="457200" rtl="0" fontAlgn="auto" hangingPunct="1">
              <a:lnSpc>
                <a:spcPct val="100000"/>
              </a:lnSpc>
              <a:spcBef>
                <a:spcPts val="0"/>
              </a:spcBef>
              <a:spcAft>
                <a:spcPts val="0"/>
              </a:spcAft>
              <a:buNone/>
              <a:tabLst/>
              <a:defRPr lang="el-GR" sz="1200" b="0" i="0" u="none" strike="noStrike" kern="1200" cap="none" spc="0" baseline="0">
                <a:solidFill>
                  <a:srgbClr val="898989"/>
                </a:solidFill>
                <a:uFillTx/>
                <a:latin typeface="Calibri"/>
              </a:defRPr>
            </a:lvl1pPr>
          </a:lstStyle>
          <a:p>
            <a:pPr lvl="0"/>
            <a:fld id="{3F165328-3F06-49B0-9426-B2A670390DE5}" type="datetime1">
              <a:rPr lang="el-GR"/>
              <a:pPr lvl="0"/>
              <a:t>28/12/2020</a:t>
            </a:fld>
            <a:endParaRPr lang="el-GR"/>
          </a:p>
        </p:txBody>
      </p:sp>
      <p:sp>
        <p:nvSpPr>
          <p:cNvPr id="5" name="Footer Placeholder 4">
            <a:extLst>
              <a:ext uri="{FF2B5EF4-FFF2-40B4-BE49-F238E27FC236}">
                <a16:creationId xmlns:a16="http://schemas.microsoft.com/office/drawing/2014/main" id="{605A77EC-030A-449B-BAEE-57186AFFFF06}"/>
              </a:ext>
            </a:extLst>
          </p:cNvPr>
          <p:cNvSpPr txBox="1">
            <a:spLocks noGrp="1"/>
          </p:cNvSpPr>
          <p:nvPr>
            <p:ph type="ftr" sz="quarter" idx="3"/>
          </p:nvPr>
        </p:nvSpPr>
        <p:spPr>
          <a:xfrm>
            <a:off x="4038603" y="6356351"/>
            <a:ext cx="4114800" cy="365129"/>
          </a:xfrm>
          <a:prstGeom prst="rect">
            <a:avLst/>
          </a:prstGeom>
          <a:noFill/>
          <a:ln>
            <a:noFill/>
          </a:ln>
        </p:spPr>
        <p:txBody>
          <a:bodyPr vert="horz" wrap="square" lIns="91440" tIns="45720" rIns="91440" bIns="45720" anchor="ctr" anchorCtr="1" compatLnSpc="1">
            <a:noAutofit/>
          </a:bodyPr>
          <a:lstStyle>
            <a:lvl1pPr marL="0" marR="0" lvl="0" indent="0" algn="ctr" defTabSz="457200" rtl="0" fontAlgn="auto" hangingPunct="1">
              <a:lnSpc>
                <a:spcPct val="100000"/>
              </a:lnSpc>
              <a:spcBef>
                <a:spcPts val="0"/>
              </a:spcBef>
              <a:spcAft>
                <a:spcPts val="0"/>
              </a:spcAft>
              <a:buNone/>
              <a:tabLst/>
              <a:defRPr lang="el-GR" sz="1200" b="0" i="0" u="none" strike="noStrike" kern="1200" cap="none" spc="0" baseline="0">
                <a:solidFill>
                  <a:srgbClr val="898989"/>
                </a:solidFill>
                <a:uFillTx/>
                <a:latin typeface="Calibri"/>
              </a:defRPr>
            </a:lvl1pPr>
          </a:lstStyle>
          <a:p>
            <a:pPr lvl="0"/>
            <a:endParaRPr lang="el-GR"/>
          </a:p>
        </p:txBody>
      </p:sp>
      <p:sp>
        <p:nvSpPr>
          <p:cNvPr id="6" name="Slide Number Placeholder 5">
            <a:extLst>
              <a:ext uri="{FF2B5EF4-FFF2-40B4-BE49-F238E27FC236}">
                <a16:creationId xmlns:a16="http://schemas.microsoft.com/office/drawing/2014/main" id="{4EF7DFF4-3DD2-47AF-ABFF-8FE4774AABA4}"/>
              </a:ext>
            </a:extLst>
          </p:cNvPr>
          <p:cNvSpPr txBox="1">
            <a:spLocks noGrp="1"/>
          </p:cNvSpPr>
          <p:nvPr>
            <p:ph type="sldNum" sz="quarter" idx="4"/>
          </p:nvPr>
        </p:nvSpPr>
        <p:spPr>
          <a:xfrm>
            <a:off x="86106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r" defTabSz="457200" rtl="0" fontAlgn="auto" hangingPunct="1">
              <a:lnSpc>
                <a:spcPct val="100000"/>
              </a:lnSpc>
              <a:spcBef>
                <a:spcPts val="0"/>
              </a:spcBef>
              <a:spcAft>
                <a:spcPts val="0"/>
              </a:spcAft>
              <a:buNone/>
              <a:tabLst/>
              <a:defRPr lang="el-GR" sz="1200" b="0" i="0" u="none" strike="noStrike" kern="1200" cap="none" spc="0" baseline="0">
                <a:solidFill>
                  <a:srgbClr val="898989"/>
                </a:solidFill>
                <a:uFillTx/>
                <a:latin typeface="Calibri"/>
              </a:defRPr>
            </a:lvl1pPr>
          </a:lstStyle>
          <a:p>
            <a:pPr lvl="0"/>
            <a:fld id="{5732A749-385A-4BE8-9657-90003375D651}" type="slidenum">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5="http://schemas.microsoft.com/office/powerpoint/2012/main" Requires="p15">
      <p:transition xmlns:p14="http://schemas.microsoft.com/office/powerpoint/2010/main" spd="slow" p14:dur="3750">
        <p15:prstTrans prst="peelOff"/>
      </p:transition>
    </mc:Choice>
    <mc:Fallback>
      <p:transition spd="slow">
        <p:fade/>
      </p:transition>
    </mc:Fallback>
  </mc:AlternateContent>
  <p:txStyles>
    <p:titleStyle>
      <a:lvl1pPr marL="0" marR="0" lvl="0" indent="0" algn="l" defTabSz="914400" rtl="0" fontAlgn="auto" hangingPunct="1">
        <a:lnSpc>
          <a:spcPct val="90000"/>
        </a:lnSpc>
        <a:spcBef>
          <a:spcPts val="0"/>
        </a:spcBef>
        <a:spcAft>
          <a:spcPts val="0"/>
        </a:spcAft>
        <a:buNone/>
        <a:tabLst/>
        <a:defRPr lang="el-GR" sz="4400" b="0" i="0" u="none" strike="noStrike" kern="1200" cap="none" spc="0" baseline="0">
          <a:solidFill>
            <a:srgbClr val="000000"/>
          </a:solidFill>
          <a:uFillTx/>
          <a:latin typeface="Calibri Light"/>
        </a:defRPr>
      </a:lvl1pPr>
    </p:titleStyle>
    <p:body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el-GR" sz="2800" b="0" i="0" u="none" strike="noStrike" kern="1200" cap="none" spc="0" baseline="0">
          <a:solidFill>
            <a:srgbClr val="000000"/>
          </a:solidFill>
          <a:uFillTx/>
          <a:latin typeface="Calibri"/>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el-GR"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el-GR"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el-GR"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el-GR"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6.xml"/><Relationship Id="rId5" Type="http://schemas.openxmlformats.org/officeDocument/2006/relationships/image" Target="../media/image7.sv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F0D52A1-BDCB-40E1-9A0F-B3AC5135C514}"/>
              </a:ext>
            </a:extLst>
          </p:cNvPr>
          <p:cNvSpPr>
            <a:spLocks noGrp="1"/>
          </p:cNvSpPr>
          <p:nvPr>
            <p:ph type="title"/>
          </p:nvPr>
        </p:nvSpPr>
        <p:spPr>
          <a:xfrm>
            <a:off x="838203" y="365129"/>
            <a:ext cx="10515600" cy="922065"/>
          </a:xfrm>
        </p:spPr>
        <p:txBody>
          <a:bodyPr>
            <a:normAutofit/>
          </a:bodyPr>
          <a:lstStyle/>
          <a:p>
            <a:pPr algn="ctr"/>
            <a:r>
              <a:rPr lang="el-GR" sz="4000" dirty="0">
                <a:latin typeface="Times New Roman" panose="02020603050405020304" pitchFamily="18" charset="0"/>
                <a:cs typeface="Times New Roman" panose="02020603050405020304" pitchFamily="18" charset="0"/>
              </a:rPr>
              <a:t>ΚΕΙΜΕΝΑ ΝΕΟΕΛΛΗΝΙΚΗΣ ΛΟΓΟΤΕΧΝΙΑΣ</a:t>
            </a:r>
          </a:p>
        </p:txBody>
      </p:sp>
      <p:sp>
        <p:nvSpPr>
          <p:cNvPr id="3" name="Θέση περιεχομένου 2">
            <a:extLst>
              <a:ext uri="{FF2B5EF4-FFF2-40B4-BE49-F238E27FC236}">
                <a16:creationId xmlns:a16="http://schemas.microsoft.com/office/drawing/2014/main" id="{BE8A4AC4-94A7-4CB6-B4CB-1909BADBCAB3}"/>
              </a:ext>
            </a:extLst>
          </p:cNvPr>
          <p:cNvSpPr>
            <a:spLocks noGrp="1"/>
          </p:cNvSpPr>
          <p:nvPr>
            <p:ph idx="1"/>
          </p:nvPr>
        </p:nvSpPr>
        <p:spPr>
          <a:xfrm>
            <a:off x="838203" y="1702191"/>
            <a:ext cx="10628141" cy="5155809"/>
          </a:xfrm>
        </p:spPr>
        <p:txBody>
          <a:bodyPr>
            <a:normAutofit fontScale="70000" lnSpcReduction="20000"/>
          </a:bodyPr>
          <a:lstStyle/>
          <a:p>
            <a:pPr marL="0" indent="0" algn="ctr">
              <a:buNone/>
            </a:pPr>
            <a:r>
              <a:rPr lang="el-GR" dirty="0"/>
              <a:t> </a:t>
            </a:r>
            <a:r>
              <a:rPr lang="el-GR" sz="4200" dirty="0">
                <a:latin typeface="Times New Roman" panose="02020603050405020304" pitchFamily="18" charset="0"/>
                <a:cs typeface="Times New Roman" panose="02020603050405020304" pitchFamily="18" charset="0"/>
              </a:rPr>
              <a:t>ΠΑΡΟΥΣΙΑΣΗ ΛΟΓΟΤΕΧΝΙΚΟΥ ΕΡΓΟΥ</a:t>
            </a:r>
          </a:p>
          <a:p>
            <a:pPr marL="0" indent="0">
              <a:buNone/>
            </a:pPr>
            <a:endParaRPr lang="el-GR" dirty="0"/>
          </a:p>
          <a:p>
            <a:pPr marL="0" indent="0">
              <a:buNone/>
            </a:pPr>
            <a:endParaRPr lang="el-GR" dirty="0"/>
          </a:p>
          <a:p>
            <a:pPr marL="0" indent="0">
              <a:buNone/>
            </a:pPr>
            <a:endParaRPr lang="el-GR" dirty="0"/>
          </a:p>
          <a:p>
            <a:pPr marL="0" indent="0">
              <a:buNone/>
            </a:pPr>
            <a:endParaRPr lang="el-GR" dirty="0"/>
          </a:p>
          <a:p>
            <a:pPr marL="0" indent="0">
              <a:buNone/>
            </a:pPr>
            <a:endParaRPr lang="el-GR" dirty="0"/>
          </a:p>
          <a:p>
            <a:pPr marL="0" indent="0">
              <a:buNone/>
            </a:pPr>
            <a:endParaRPr lang="el-GR" dirty="0"/>
          </a:p>
          <a:p>
            <a:pPr marL="0" indent="0">
              <a:buNone/>
            </a:pPr>
            <a:endParaRPr lang="el-GR" dirty="0"/>
          </a:p>
          <a:p>
            <a:pPr marL="0" indent="0">
              <a:buNone/>
            </a:pPr>
            <a:endParaRPr lang="el-GR" dirty="0"/>
          </a:p>
          <a:p>
            <a:pPr marL="0" indent="0">
              <a:buNone/>
            </a:pPr>
            <a:endParaRPr lang="el-GR" dirty="0"/>
          </a:p>
          <a:p>
            <a:pPr marL="0" indent="0">
              <a:buNone/>
            </a:pPr>
            <a:endParaRPr lang="el-GR" dirty="0"/>
          </a:p>
          <a:p>
            <a:pPr marL="0" indent="0" algn="ctr">
              <a:lnSpc>
                <a:spcPct val="170000"/>
              </a:lnSpc>
              <a:spcBef>
                <a:spcPts val="0"/>
              </a:spcBef>
              <a:buNone/>
            </a:pPr>
            <a:r>
              <a:rPr lang="el-GR" sz="3400" dirty="0">
                <a:latin typeface="Times New Roman" panose="02020603050405020304" pitchFamily="18" charset="0"/>
                <a:cs typeface="Times New Roman" panose="02020603050405020304" pitchFamily="18" charset="0"/>
              </a:rPr>
              <a:t>Εργασία του μαθητή Δανιήλ </a:t>
            </a:r>
            <a:r>
              <a:rPr lang="el-GR" sz="3400" dirty="0" err="1">
                <a:latin typeface="Times New Roman" panose="02020603050405020304" pitchFamily="18" charset="0"/>
                <a:cs typeface="Times New Roman" panose="02020603050405020304" pitchFamily="18" charset="0"/>
              </a:rPr>
              <a:t>Αναστάχα</a:t>
            </a:r>
            <a:r>
              <a:rPr lang="el-GR" sz="3400" dirty="0">
                <a:latin typeface="Times New Roman" panose="02020603050405020304" pitchFamily="18" charset="0"/>
                <a:cs typeface="Times New Roman" panose="02020603050405020304" pitchFamily="18" charset="0"/>
              </a:rPr>
              <a:t> του τμήματος Α3 του 1</a:t>
            </a:r>
            <a:r>
              <a:rPr lang="el-GR" sz="3400" baseline="30000" dirty="0">
                <a:latin typeface="Times New Roman" panose="02020603050405020304" pitchFamily="18" charset="0"/>
                <a:cs typeface="Times New Roman" panose="02020603050405020304" pitchFamily="18" charset="0"/>
              </a:rPr>
              <a:t>ου</a:t>
            </a:r>
            <a:r>
              <a:rPr lang="el-GR" sz="3400" dirty="0">
                <a:latin typeface="Times New Roman" panose="02020603050405020304" pitchFamily="18" charset="0"/>
                <a:cs typeface="Times New Roman" panose="02020603050405020304" pitchFamily="18" charset="0"/>
              </a:rPr>
              <a:t> Γυμνασίου Ρόδου</a:t>
            </a:r>
          </a:p>
          <a:p>
            <a:pPr marL="0" indent="0" algn="ctr">
              <a:lnSpc>
                <a:spcPct val="170000"/>
              </a:lnSpc>
              <a:spcBef>
                <a:spcPts val="0"/>
              </a:spcBef>
              <a:buNone/>
            </a:pPr>
            <a:r>
              <a:rPr lang="el-GR" sz="3400" dirty="0">
                <a:latin typeface="Times New Roman" panose="02020603050405020304" pitchFamily="18" charset="0"/>
                <a:cs typeface="Times New Roman" panose="02020603050405020304" pitchFamily="18" charset="0"/>
              </a:rPr>
              <a:t>Σχολικό έτος 2020 - 2021</a:t>
            </a:r>
          </a:p>
        </p:txBody>
      </p:sp>
      <p:pic>
        <p:nvPicPr>
          <p:cNvPr id="5" name="Εικόνα 4">
            <a:extLst>
              <a:ext uri="{FF2B5EF4-FFF2-40B4-BE49-F238E27FC236}">
                <a16:creationId xmlns:a16="http://schemas.microsoft.com/office/drawing/2014/main" id="{93CCF2CF-5DCF-4D61-95BB-B9294407257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44727" y="2356338"/>
            <a:ext cx="7005710" cy="2799471"/>
          </a:xfrm>
          <a:prstGeom prst="rect">
            <a:avLst/>
          </a:prstGeom>
        </p:spPr>
      </p:pic>
    </p:spTree>
    <p:extLst>
      <p:ext uri="{BB962C8B-B14F-4D97-AF65-F5344CB8AC3E}">
        <p14:creationId xmlns:p14="http://schemas.microsoft.com/office/powerpoint/2010/main" val="141286095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750">
        <p15:prstTrans prst="peelOff"/>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name="Slide24">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6AA670F-6454-4688-AFC7-1A705AA6FE9A}"/>
              </a:ext>
            </a:extLst>
          </p:cNvPr>
          <p:cNvSpPr txBox="1">
            <a:spLocks noGrp="1"/>
          </p:cNvSpPr>
          <p:nvPr>
            <p:ph type="title"/>
          </p:nvPr>
        </p:nvSpPr>
        <p:spPr>
          <a:xfrm>
            <a:off x="653143" y="492368"/>
            <a:ext cx="11001828" cy="942537"/>
          </a:xfrm>
        </p:spPr>
        <p:txBody>
          <a:bodyPr anchorCtr="1">
            <a:noAutofit/>
          </a:bodyPr>
          <a:lstStyle/>
          <a:p>
            <a:pPr lvl="0" algn="ctr"/>
            <a:r>
              <a:rPr lang="el-GR" sz="3200" dirty="0">
                <a:latin typeface="Times New Roman" panose="02020603050405020304" pitchFamily="18" charset="0"/>
                <a:cs typeface="Times New Roman" panose="02020603050405020304" pitchFamily="18" charset="0"/>
              </a:rPr>
              <a:t>Ο αφηγητής</a:t>
            </a:r>
          </a:p>
        </p:txBody>
      </p:sp>
      <p:sp>
        <p:nvSpPr>
          <p:cNvPr id="3" name="Θέση περιεχομένου 2">
            <a:extLst>
              <a:ext uri="{FF2B5EF4-FFF2-40B4-BE49-F238E27FC236}">
                <a16:creationId xmlns:a16="http://schemas.microsoft.com/office/drawing/2014/main" id="{7D3C6B82-079B-439C-B030-656F22CE6D98}"/>
              </a:ext>
            </a:extLst>
          </p:cNvPr>
          <p:cNvSpPr txBox="1">
            <a:spLocks noGrp="1"/>
          </p:cNvSpPr>
          <p:nvPr>
            <p:ph idx="1"/>
          </p:nvPr>
        </p:nvSpPr>
        <p:spPr>
          <a:xfrm>
            <a:off x="537029" y="1219200"/>
            <a:ext cx="11117942" cy="5529944"/>
          </a:xfrm>
        </p:spPr>
        <p:txBody>
          <a:bodyPr>
            <a:noAutofit/>
          </a:bodyPr>
          <a:lstStyle/>
          <a:p>
            <a:pPr marL="0" lvl="0" indent="0" algn="just">
              <a:lnSpc>
                <a:spcPct val="150000"/>
              </a:lnSpc>
              <a:spcBef>
                <a:spcPts val="0"/>
              </a:spcBef>
              <a:buNone/>
            </a:pPr>
            <a:r>
              <a:rPr lang="el-GR" dirty="0">
                <a:latin typeface="Times New Roman" panose="02020603050405020304" pitchFamily="18" charset="0"/>
                <a:cs typeface="Times New Roman" panose="02020603050405020304" pitchFamily="18" charset="0"/>
              </a:rPr>
              <a:t>Ο αφηγητής είναι ένας και μοναδικός, </a:t>
            </a:r>
            <a:r>
              <a:rPr lang="el-GR" dirty="0" err="1">
                <a:latin typeface="Times New Roman" panose="02020603050405020304" pitchFamily="18" charset="0"/>
                <a:cs typeface="Times New Roman" panose="02020603050405020304" pitchFamily="18" charset="0"/>
              </a:rPr>
              <a:t>ετεροδιηγητικός</a:t>
            </a:r>
            <a:r>
              <a:rPr lang="el-GR" dirty="0">
                <a:latin typeface="Times New Roman" panose="02020603050405020304" pitchFamily="18" charset="0"/>
                <a:cs typeface="Times New Roman" panose="02020603050405020304" pitchFamily="18" charset="0"/>
              </a:rPr>
              <a:t> σε όλο σχεδόν το βιβλίο, δεν παίρνει μέρος στην ιστορία, παντογνώστης, αφού γνωρίζει όσα αφορούν τον ήρωα αλλά και τα άλλα πρόσωπα που μετέχουν στην ιστορία, τις σκέψεις τους, τα συναισθήματα κ.α., και αφηγείται σε τρίτο πρόσωπο. Μόνο στις τέσσερις τελευταίες σελίδες του βιβλίου γίνεται </a:t>
            </a:r>
            <a:r>
              <a:rPr lang="el-GR" dirty="0" err="1">
                <a:latin typeface="Times New Roman" panose="02020603050405020304" pitchFamily="18" charset="0"/>
                <a:cs typeface="Times New Roman" panose="02020603050405020304" pitchFamily="18" charset="0"/>
              </a:rPr>
              <a:t>ομοδιηγητικός</a:t>
            </a:r>
            <a:r>
              <a:rPr lang="el-GR" dirty="0">
                <a:latin typeface="Times New Roman" panose="02020603050405020304" pitchFamily="18" charset="0"/>
                <a:cs typeface="Times New Roman" panose="02020603050405020304" pitchFamily="18" charset="0"/>
              </a:rPr>
              <a:t>, αφηγείται σε πρώτο πρόσωπο και είναι ο παιδικός φίλος του κεντρικού ήρωα, ο </a:t>
            </a:r>
            <a:r>
              <a:rPr lang="el-GR" dirty="0" err="1">
                <a:latin typeface="Times New Roman" panose="02020603050405020304" pitchFamily="18" charset="0"/>
                <a:cs typeface="Times New Roman" panose="02020603050405020304" pitchFamily="18" charset="0"/>
              </a:rPr>
              <a:t>Ανσέλ</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Μπρονστάιν</a:t>
            </a:r>
            <a:r>
              <a:rPr lang="el-GR" dirty="0">
                <a:latin typeface="Times New Roman" panose="02020603050405020304" pitchFamily="18" charset="0"/>
                <a:cs typeface="Times New Roman" panose="02020603050405020304" pitchFamily="18" charset="0"/>
              </a:rPr>
              <a:t>, που τελικά έγινε συγγραφέας, όπως επιθυμούσε από μικρός, και μας διηγείται αυτήν την ιστορία.</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750">
        <p15:prstTrans prst="peelOff"/>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51D2116-CBC2-4D1C-B121-9D9A4A22012F}"/>
              </a:ext>
            </a:extLst>
          </p:cNvPr>
          <p:cNvSpPr>
            <a:spLocks noGrp="1"/>
          </p:cNvSpPr>
          <p:nvPr>
            <p:ph type="title"/>
          </p:nvPr>
        </p:nvSpPr>
        <p:spPr>
          <a:xfrm>
            <a:off x="1045029" y="858129"/>
            <a:ext cx="10160000" cy="1125416"/>
          </a:xfrm>
        </p:spPr>
        <p:txBody>
          <a:bodyPr>
            <a:normAutofit/>
          </a:bodyPr>
          <a:lstStyle/>
          <a:p>
            <a:pPr algn="ctr"/>
            <a:r>
              <a:rPr lang="el-GR" sz="3200" dirty="0">
                <a:latin typeface="Times New Roman" panose="02020603050405020304" pitchFamily="18" charset="0"/>
                <a:cs typeface="Times New Roman" panose="02020603050405020304" pitchFamily="18" charset="0"/>
              </a:rPr>
              <a:t>Η αφήγηση</a:t>
            </a:r>
          </a:p>
        </p:txBody>
      </p:sp>
      <p:sp>
        <p:nvSpPr>
          <p:cNvPr id="3" name="Θέση περιεχομένου 2">
            <a:extLst>
              <a:ext uri="{FF2B5EF4-FFF2-40B4-BE49-F238E27FC236}">
                <a16:creationId xmlns:a16="http://schemas.microsoft.com/office/drawing/2014/main" id="{9911C905-1B94-46E1-881E-94C740258E0E}"/>
              </a:ext>
            </a:extLst>
          </p:cNvPr>
          <p:cNvSpPr>
            <a:spLocks noGrp="1"/>
          </p:cNvSpPr>
          <p:nvPr>
            <p:ph idx="1"/>
          </p:nvPr>
        </p:nvSpPr>
        <p:spPr>
          <a:xfrm>
            <a:off x="1045029" y="1683657"/>
            <a:ext cx="10160000" cy="4493306"/>
          </a:xfrm>
        </p:spPr>
        <p:txBody>
          <a:bodyPr>
            <a:normAutofit/>
          </a:bodyPr>
          <a:lstStyle/>
          <a:p>
            <a:pPr marL="0" indent="0" algn="just">
              <a:lnSpc>
                <a:spcPct val="150000"/>
              </a:lnSpc>
              <a:spcBef>
                <a:spcPts val="0"/>
              </a:spcBef>
              <a:buNone/>
            </a:pPr>
            <a:r>
              <a:rPr lang="el-GR" dirty="0">
                <a:latin typeface="Times New Roman" panose="02020603050405020304" pitchFamily="18" charset="0"/>
                <a:cs typeface="Times New Roman" panose="02020603050405020304" pitchFamily="18" charset="0"/>
              </a:rPr>
              <a:t>Η αφήγηση είναι γραμμική, η ιστορία ξεκινάει λίγο πριν το Β’ Παγκόσμιο Πόλεμο, εξελίσσεται κατά τη διάρκεια του και φθάνει λίγα χρόνια μετά το τέλος του. Τα γεγονότα παρουσιάζονται με χρονολογική σειρά χωρίς να διακόπτεται η αφήγηση από αναδρομές.</a:t>
            </a:r>
          </a:p>
        </p:txBody>
      </p:sp>
    </p:spTree>
    <p:extLst>
      <p:ext uri="{BB962C8B-B14F-4D97-AF65-F5344CB8AC3E}">
        <p14:creationId xmlns:p14="http://schemas.microsoft.com/office/powerpoint/2010/main" val="41394463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750">
        <p15:prstTrans prst="peelOff"/>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name="Slide27">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224C8E2-D99A-4765-A079-D722225A04A0}"/>
              </a:ext>
            </a:extLst>
          </p:cNvPr>
          <p:cNvSpPr txBox="1">
            <a:spLocks noGrp="1"/>
          </p:cNvSpPr>
          <p:nvPr>
            <p:ph type="title"/>
          </p:nvPr>
        </p:nvSpPr>
        <p:spPr>
          <a:xfrm>
            <a:off x="838203" y="984735"/>
            <a:ext cx="10515600" cy="858127"/>
          </a:xfrm>
        </p:spPr>
        <p:txBody>
          <a:bodyPr anchorCtr="1">
            <a:normAutofit/>
          </a:bodyPr>
          <a:lstStyle/>
          <a:p>
            <a:pPr lvl="0" algn="ctr"/>
            <a:r>
              <a:rPr lang="el-GR" sz="3200" dirty="0">
                <a:latin typeface="Times New Roman" panose="02020603050405020304" pitchFamily="18" charset="0"/>
                <a:cs typeface="Times New Roman" panose="02020603050405020304" pitchFamily="18" charset="0"/>
              </a:rPr>
              <a:t>Οι αφηγηματικοί τρόποι</a:t>
            </a:r>
          </a:p>
        </p:txBody>
      </p:sp>
      <p:sp>
        <p:nvSpPr>
          <p:cNvPr id="3" name="Θέση περιεχομένου 2">
            <a:extLst>
              <a:ext uri="{FF2B5EF4-FFF2-40B4-BE49-F238E27FC236}">
                <a16:creationId xmlns:a16="http://schemas.microsoft.com/office/drawing/2014/main" id="{9E2F2F23-18E7-499D-A62B-AC7557D531ED}"/>
              </a:ext>
            </a:extLst>
          </p:cNvPr>
          <p:cNvSpPr txBox="1">
            <a:spLocks noGrp="1"/>
          </p:cNvSpPr>
          <p:nvPr>
            <p:ph idx="1"/>
          </p:nvPr>
        </p:nvSpPr>
        <p:spPr>
          <a:xfrm>
            <a:off x="838200" y="1730326"/>
            <a:ext cx="10515600" cy="4235620"/>
          </a:xfrm>
        </p:spPr>
        <p:txBody>
          <a:bodyPr/>
          <a:lstStyle/>
          <a:p>
            <a:pPr marL="0" indent="0" algn="just">
              <a:lnSpc>
                <a:spcPct val="150000"/>
              </a:lnSpc>
              <a:spcBef>
                <a:spcPts val="0"/>
              </a:spcBef>
              <a:buNone/>
            </a:pPr>
            <a:r>
              <a:rPr lang="el-GR" dirty="0">
                <a:latin typeface="Times New Roman" panose="02020603050405020304" pitchFamily="18" charset="0"/>
                <a:cs typeface="Times New Roman" panose="02020603050405020304" pitchFamily="18" charset="0"/>
              </a:rPr>
              <a:t>Εκτός από την αφήγηση, συναντάμε στο κείμενο και άλλους αφηγηματικούς τρόπους, όπως την πλούσια και παραστατική περιγραφή και τον φυσικό και ζωηρό διάλογο, που συνδέονται και περιπλέκονται μεταξύ τους. Τέτοια παραδείγματα είναι:</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750">
        <p15:prstTrans prst="peelOff"/>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FD6CB35-04AB-4850-9168-C894D5F2DDF2}"/>
              </a:ext>
            </a:extLst>
          </p:cNvPr>
          <p:cNvSpPr>
            <a:spLocks noGrp="1"/>
          </p:cNvSpPr>
          <p:nvPr>
            <p:ph type="title"/>
          </p:nvPr>
        </p:nvSpPr>
        <p:spPr>
          <a:xfrm>
            <a:off x="838203" y="154746"/>
            <a:ext cx="10515600" cy="731520"/>
          </a:xfrm>
        </p:spPr>
        <p:txBody>
          <a:bodyPr>
            <a:normAutofit/>
          </a:bodyPr>
          <a:lstStyle/>
          <a:p>
            <a:pPr marL="457200" indent="-457200" algn="ctr">
              <a:buClr>
                <a:srgbClr val="C00000"/>
              </a:buClr>
              <a:buFont typeface="Wingdings" panose="05000000000000000000" pitchFamily="2" charset="2"/>
              <a:buChar char="Ø"/>
            </a:pPr>
            <a:r>
              <a:rPr lang="el-GR" sz="2800" dirty="0">
                <a:latin typeface="Times New Roman" panose="02020603050405020304" pitchFamily="18" charset="0"/>
                <a:cs typeface="Times New Roman" panose="02020603050405020304" pitchFamily="18" charset="0"/>
              </a:rPr>
              <a:t>Περιγραφή</a:t>
            </a:r>
          </a:p>
        </p:txBody>
      </p:sp>
      <p:sp>
        <p:nvSpPr>
          <p:cNvPr id="3" name="Θέση περιεχομένου 2">
            <a:extLst>
              <a:ext uri="{FF2B5EF4-FFF2-40B4-BE49-F238E27FC236}">
                <a16:creationId xmlns:a16="http://schemas.microsoft.com/office/drawing/2014/main" id="{6739384F-04C0-4A71-9095-1CF6F3405423}"/>
              </a:ext>
            </a:extLst>
          </p:cNvPr>
          <p:cNvSpPr>
            <a:spLocks noGrp="1"/>
          </p:cNvSpPr>
          <p:nvPr>
            <p:ph idx="1"/>
          </p:nvPr>
        </p:nvSpPr>
        <p:spPr>
          <a:xfrm>
            <a:off x="838197" y="707406"/>
            <a:ext cx="10515600" cy="5995848"/>
          </a:xfrm>
        </p:spPr>
        <p:txBody>
          <a:bodyPr>
            <a:normAutofit/>
          </a:bodyPr>
          <a:lstStyle/>
          <a:p>
            <a:pPr indent="0" algn="just">
              <a:lnSpc>
                <a:spcPct val="160000"/>
              </a:lnSpc>
              <a:spcBef>
                <a:spcPts val="0"/>
              </a:spcBef>
              <a:buClr>
                <a:srgbClr val="C00000"/>
              </a:buClr>
            </a:pPr>
            <a:r>
              <a:rPr lang="el-GR" dirty="0">
                <a:latin typeface="Times New Roman" panose="02020603050405020304" pitchFamily="18" charset="0"/>
                <a:cs typeface="Times New Roman" panose="02020603050405020304" pitchFamily="18" charset="0"/>
              </a:rPr>
              <a:t> Ο </a:t>
            </a:r>
            <a:r>
              <a:rPr lang="el-GR" dirty="0" err="1">
                <a:latin typeface="Times New Roman" panose="02020603050405020304" pitchFamily="18" charset="0"/>
                <a:cs typeface="Times New Roman" panose="02020603050405020304" pitchFamily="18" charset="0"/>
              </a:rPr>
              <a:t>Πιερό</a:t>
            </a:r>
            <a:r>
              <a:rPr lang="el-GR" dirty="0">
                <a:latin typeface="Times New Roman" panose="02020603050405020304" pitchFamily="18" charset="0"/>
                <a:cs typeface="Times New Roman" panose="02020603050405020304" pitchFamily="18" charset="0"/>
              </a:rPr>
              <a:t> θυμόταν τον πατέρα του…όταν τον κουβαλούσε στον δρόμο πάνω στου φαρδιούς του ώμους…ουρλιάζει από ενθουσιασμό.</a:t>
            </a:r>
          </a:p>
          <a:p>
            <a:pPr indent="0" algn="just">
              <a:lnSpc>
                <a:spcPct val="160000"/>
              </a:lnSpc>
              <a:spcBef>
                <a:spcPts val="0"/>
              </a:spcBef>
              <a:buClr>
                <a:srgbClr val="C00000"/>
              </a:buClr>
            </a:pPr>
            <a:r>
              <a:rPr lang="el-GR" dirty="0">
                <a:latin typeface="Times New Roman" panose="02020603050405020304" pitchFamily="18" charset="0"/>
                <a:cs typeface="Times New Roman" panose="02020603050405020304" pitchFamily="18" charset="0"/>
              </a:rPr>
              <a:t> Ο μπαμπάς πήγε στο ντουλάπι και πέταξε πιάτα, γαβάθες,...είχε κουλουριαστεί δίπλα στο αγόρι.</a:t>
            </a:r>
          </a:p>
          <a:p>
            <a:pPr indent="0" algn="just">
              <a:lnSpc>
                <a:spcPct val="160000"/>
              </a:lnSpc>
              <a:spcBef>
                <a:spcPts val="0"/>
              </a:spcBef>
              <a:buClr>
                <a:srgbClr val="C00000"/>
              </a:buClr>
            </a:pPr>
            <a:r>
              <a:rPr lang="el-GR" dirty="0">
                <a:latin typeface="Times New Roman" panose="02020603050405020304" pitchFamily="18" charset="0"/>
                <a:cs typeface="Times New Roman" panose="02020603050405020304" pitchFamily="18" charset="0"/>
              </a:rPr>
              <a:t> Ο </a:t>
            </a:r>
            <a:r>
              <a:rPr lang="el-GR" dirty="0" err="1">
                <a:latin typeface="Times New Roman" panose="02020603050405020304" pitchFamily="18" charset="0"/>
                <a:cs typeface="Times New Roman" panose="02020603050405020304" pitchFamily="18" charset="0"/>
              </a:rPr>
              <a:t>Πιερό</a:t>
            </a:r>
            <a:r>
              <a:rPr lang="el-GR" dirty="0">
                <a:latin typeface="Times New Roman" panose="02020603050405020304" pitchFamily="18" charset="0"/>
                <a:cs typeface="Times New Roman" panose="02020603050405020304" pitchFamily="18" charset="0"/>
              </a:rPr>
              <a:t> πρόσεξε κάτι που γυάλιζε...από ένα τρένο που ξεμάκραινε.</a:t>
            </a:r>
          </a:p>
          <a:p>
            <a:pPr indent="0" algn="just">
              <a:lnSpc>
                <a:spcPct val="160000"/>
              </a:lnSpc>
              <a:spcBef>
                <a:spcPts val="0"/>
              </a:spcBef>
              <a:buClr>
                <a:srgbClr val="C00000"/>
              </a:buClr>
            </a:pPr>
            <a:r>
              <a:rPr lang="el-GR" dirty="0">
                <a:latin typeface="Times New Roman" panose="02020603050405020304" pitchFamily="18" charset="0"/>
                <a:cs typeface="Times New Roman" panose="02020603050405020304" pitchFamily="18" charset="0"/>
              </a:rPr>
              <a:t> Μπήκε πάλι μέσα στο σπίτι και…Σας, παρακαλώ, μη με σκοτώσετε».</a:t>
            </a:r>
          </a:p>
          <a:p>
            <a:pPr indent="0" algn="just">
              <a:lnSpc>
                <a:spcPct val="160000"/>
              </a:lnSpc>
              <a:spcBef>
                <a:spcPts val="0"/>
              </a:spcBef>
              <a:buClr>
                <a:srgbClr val="C00000"/>
              </a:buClr>
            </a:pPr>
            <a:r>
              <a:rPr lang="el-GR" dirty="0">
                <a:latin typeface="Times New Roman" panose="02020603050405020304" pitchFamily="18" charset="0"/>
                <a:cs typeface="Times New Roman" panose="02020603050405020304" pitchFamily="18" charset="0"/>
              </a:rPr>
              <a:t> Σταθήκαμε και κοιτάζαμε ο ένας τον άλλον…που αυτό προκάλεσε.</a:t>
            </a:r>
          </a:p>
        </p:txBody>
      </p:sp>
    </p:spTree>
    <p:extLst>
      <p:ext uri="{BB962C8B-B14F-4D97-AF65-F5344CB8AC3E}">
        <p14:creationId xmlns:p14="http://schemas.microsoft.com/office/powerpoint/2010/main" val="421432954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750">
        <p15:prstTrans prst="peelOff"/>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77D7F71-3530-499D-929E-8019283726A6}"/>
              </a:ext>
            </a:extLst>
          </p:cNvPr>
          <p:cNvSpPr>
            <a:spLocks noGrp="1"/>
          </p:cNvSpPr>
          <p:nvPr>
            <p:ph type="title"/>
          </p:nvPr>
        </p:nvSpPr>
        <p:spPr>
          <a:xfrm>
            <a:off x="838203" y="232118"/>
            <a:ext cx="10515600" cy="626012"/>
          </a:xfrm>
        </p:spPr>
        <p:txBody>
          <a:bodyPr>
            <a:normAutofit/>
          </a:bodyPr>
          <a:lstStyle/>
          <a:p>
            <a:pPr marL="571500" indent="-571500" algn="ctr">
              <a:buClr>
                <a:srgbClr val="C00000"/>
              </a:buClr>
              <a:buFont typeface="Wingdings" panose="05000000000000000000" pitchFamily="2" charset="2"/>
              <a:buChar char="Ø"/>
            </a:pPr>
            <a:r>
              <a:rPr lang="el-GR" sz="2800" dirty="0">
                <a:latin typeface="Times New Roman" panose="02020603050405020304" pitchFamily="18" charset="0"/>
                <a:cs typeface="Times New Roman" panose="02020603050405020304" pitchFamily="18" charset="0"/>
              </a:rPr>
              <a:t>Διάλογος</a:t>
            </a:r>
          </a:p>
        </p:txBody>
      </p:sp>
      <p:sp>
        <p:nvSpPr>
          <p:cNvPr id="3" name="Θέση περιεχομένου 2">
            <a:extLst>
              <a:ext uri="{FF2B5EF4-FFF2-40B4-BE49-F238E27FC236}">
                <a16:creationId xmlns:a16="http://schemas.microsoft.com/office/drawing/2014/main" id="{C473FE9F-A2A9-41BB-9A3C-A3A0CAE5EFF0}"/>
              </a:ext>
            </a:extLst>
          </p:cNvPr>
          <p:cNvSpPr>
            <a:spLocks noGrp="1"/>
          </p:cNvSpPr>
          <p:nvPr>
            <p:ph idx="1"/>
          </p:nvPr>
        </p:nvSpPr>
        <p:spPr>
          <a:xfrm>
            <a:off x="838203" y="717452"/>
            <a:ext cx="10515600" cy="5908431"/>
          </a:xfrm>
        </p:spPr>
        <p:txBody>
          <a:bodyPr>
            <a:normAutofit lnSpcReduction="10000"/>
          </a:bodyPr>
          <a:lstStyle/>
          <a:p>
            <a:pPr indent="0" algn="just">
              <a:lnSpc>
                <a:spcPct val="160000"/>
              </a:lnSpc>
              <a:spcBef>
                <a:spcPts val="0"/>
              </a:spcBef>
              <a:buClr>
                <a:srgbClr val="C00000"/>
              </a:buClr>
            </a:pPr>
            <a:r>
              <a:rPr lang="el-GR" dirty="0"/>
              <a:t> </a:t>
            </a:r>
            <a:r>
              <a:rPr lang="el-GR" dirty="0">
                <a:latin typeface="Times New Roman" panose="02020603050405020304" pitchFamily="18" charset="0"/>
                <a:cs typeface="Times New Roman" panose="02020603050405020304" pitchFamily="18" charset="0"/>
              </a:rPr>
              <a:t>«Δε θέλω να το ξανακάνεις αυτό, </a:t>
            </a:r>
            <a:r>
              <a:rPr lang="el-GR" dirty="0" err="1">
                <a:latin typeface="Times New Roman" panose="02020603050405020304" pitchFamily="18" charset="0"/>
                <a:cs typeface="Times New Roman" panose="02020603050405020304" pitchFamily="18" charset="0"/>
              </a:rPr>
              <a:t>Πιερό</a:t>
            </a:r>
            <a:r>
              <a:rPr lang="el-GR" dirty="0">
                <a:latin typeface="Times New Roman" panose="02020603050405020304" pitchFamily="18" charset="0"/>
                <a:cs typeface="Times New Roman" panose="02020603050405020304" pitchFamily="18" charset="0"/>
              </a:rPr>
              <a:t>»,…«Μάθε κάτι άλλο…στα γερμανικά». «Τι κακό έχουν τα γερμανικά;»…«Ναι, </a:t>
            </a:r>
            <a:r>
              <a:rPr lang="el-GR" dirty="0" err="1">
                <a:latin typeface="Times New Roman" panose="02020603050405020304" pitchFamily="18" charset="0"/>
                <a:cs typeface="Times New Roman" panose="02020603050405020304" pitchFamily="18" charset="0"/>
              </a:rPr>
              <a:t>Εμιλί</a:t>
            </a:r>
            <a:r>
              <a:rPr lang="el-GR" dirty="0">
                <a:latin typeface="Times New Roman" panose="02020603050405020304" pitchFamily="18" charset="0"/>
                <a:cs typeface="Times New Roman" panose="02020603050405020304" pitchFamily="18" charset="0"/>
              </a:rPr>
              <a:t>»…</a:t>
            </a:r>
          </a:p>
          <a:p>
            <a:pPr indent="0" algn="just">
              <a:lnSpc>
                <a:spcPct val="160000"/>
              </a:lnSpc>
              <a:spcBef>
                <a:spcPts val="0"/>
              </a:spcBef>
              <a:buClr>
                <a:srgbClr val="C00000"/>
              </a:buClr>
            </a:pPr>
            <a:r>
              <a:rPr lang="el-GR" dirty="0">
                <a:latin typeface="Times New Roman" panose="02020603050405020304" pitchFamily="18" charset="0"/>
                <a:cs typeface="Times New Roman" panose="02020603050405020304" pitchFamily="18" charset="0"/>
              </a:rPr>
              <a:t> ... «Τι να ξεχνάς;»…«Τον πόλεμο. Όλα όσα είδα»…</a:t>
            </a:r>
          </a:p>
          <a:p>
            <a:pPr indent="0" algn="just">
              <a:lnSpc>
                <a:spcPct val="160000"/>
              </a:lnSpc>
              <a:spcBef>
                <a:spcPts val="0"/>
              </a:spcBef>
              <a:buClr>
                <a:srgbClr val="C00000"/>
              </a:buClr>
            </a:pPr>
            <a:r>
              <a:rPr lang="el-GR" dirty="0">
                <a:latin typeface="Times New Roman" panose="02020603050405020304" pitchFamily="18" charset="0"/>
                <a:cs typeface="Times New Roman" panose="02020603050405020304" pitchFamily="18" charset="0"/>
              </a:rPr>
              <a:t> …«Ο </a:t>
            </a:r>
            <a:r>
              <a:rPr lang="el-GR" dirty="0" err="1">
                <a:latin typeface="Times New Roman" panose="02020603050405020304" pitchFamily="18" charset="0"/>
                <a:cs typeface="Times New Roman" panose="02020603050405020304" pitchFamily="18" charset="0"/>
              </a:rPr>
              <a:t>Ανσέλ</a:t>
            </a:r>
            <a:r>
              <a:rPr lang="el-GR" dirty="0">
                <a:latin typeface="Times New Roman" panose="02020603050405020304" pitchFamily="18" charset="0"/>
                <a:cs typeface="Times New Roman" panose="02020603050405020304" pitchFamily="18" charset="0"/>
              </a:rPr>
              <a:t> είναι Εβραίος»…«Ο </a:t>
            </a:r>
            <a:r>
              <a:rPr lang="el-GR" dirty="0" err="1">
                <a:latin typeface="Times New Roman" panose="02020603050405020304" pitchFamily="18" charset="0"/>
                <a:cs typeface="Times New Roman" panose="02020603050405020304" pitchFamily="18" charset="0"/>
              </a:rPr>
              <a:t>Ανσέλ</a:t>
            </a:r>
            <a:r>
              <a:rPr lang="el-GR" dirty="0">
                <a:latin typeface="Times New Roman" panose="02020603050405020304" pitchFamily="18" charset="0"/>
                <a:cs typeface="Times New Roman" panose="02020603050405020304" pitchFamily="18" charset="0"/>
              </a:rPr>
              <a:t> είναι από τους καλούς»…</a:t>
            </a:r>
          </a:p>
          <a:p>
            <a:pPr indent="0" algn="just">
              <a:lnSpc>
                <a:spcPct val="160000"/>
              </a:lnSpc>
              <a:spcBef>
                <a:spcPts val="0"/>
              </a:spcBef>
              <a:buClr>
                <a:srgbClr val="C00000"/>
              </a:buClr>
            </a:pPr>
            <a:r>
              <a:rPr lang="el-GR" dirty="0">
                <a:latin typeface="Times New Roman" panose="02020603050405020304" pitchFamily="18" charset="0"/>
                <a:cs typeface="Times New Roman" panose="02020603050405020304" pitchFamily="18" charset="0"/>
              </a:rPr>
              <a:t> «Θυμάμαι την πρώτη φορά που το είδα»…«Είναι»…«όταν δεν είναι αυτός εδώ»…</a:t>
            </a:r>
          </a:p>
          <a:p>
            <a:pPr indent="0" algn="just">
              <a:lnSpc>
                <a:spcPct val="160000"/>
              </a:lnSpc>
              <a:spcBef>
                <a:spcPts val="0"/>
              </a:spcBef>
              <a:buClr>
                <a:srgbClr val="C00000"/>
              </a:buClr>
            </a:pPr>
            <a:r>
              <a:rPr lang="el-GR" dirty="0">
                <a:latin typeface="Times New Roman" panose="02020603050405020304" pitchFamily="18" charset="0"/>
                <a:cs typeface="Times New Roman" panose="02020603050405020304" pitchFamily="18" charset="0"/>
              </a:rPr>
              <a:t> «Πώς πρέπει να τους αποκαλώ;»…«Υψηλοτάτους»…«Και τους δύο. Και τον Δούκα και τη Δούκισσα...λόγο.».</a:t>
            </a:r>
          </a:p>
          <a:p>
            <a:pPr indent="0" algn="just">
              <a:lnSpc>
                <a:spcPct val="160000"/>
              </a:lnSpc>
              <a:spcBef>
                <a:spcPts val="0"/>
              </a:spcBef>
              <a:buClr>
                <a:srgbClr val="C00000"/>
              </a:buClr>
            </a:pPr>
            <a:r>
              <a:rPr lang="el-GR" dirty="0">
                <a:latin typeface="Times New Roman" panose="02020603050405020304" pitchFamily="18" charset="0"/>
                <a:cs typeface="Times New Roman" panose="02020603050405020304" pitchFamily="18" charset="0"/>
              </a:rPr>
              <a:t> Θυμάσαι όταν ήμασταν παιδιά;»…«Θυμάμαι»…</a:t>
            </a:r>
          </a:p>
        </p:txBody>
      </p:sp>
    </p:spTree>
    <p:extLst>
      <p:ext uri="{BB962C8B-B14F-4D97-AF65-F5344CB8AC3E}">
        <p14:creationId xmlns:p14="http://schemas.microsoft.com/office/powerpoint/2010/main" val="200422463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750">
        <p15:prstTrans prst="peelOff"/>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name="Slide25">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DE8F236-F4C9-4C9A-85FE-C2142147C57B}"/>
              </a:ext>
            </a:extLst>
          </p:cNvPr>
          <p:cNvSpPr txBox="1">
            <a:spLocks noGrp="1"/>
          </p:cNvSpPr>
          <p:nvPr>
            <p:ph type="title"/>
          </p:nvPr>
        </p:nvSpPr>
        <p:spPr>
          <a:xfrm>
            <a:off x="838203" y="681046"/>
            <a:ext cx="10515600" cy="613177"/>
          </a:xfrm>
        </p:spPr>
        <p:txBody>
          <a:bodyPr anchorCtr="1">
            <a:normAutofit/>
          </a:bodyPr>
          <a:lstStyle/>
          <a:p>
            <a:pPr lvl="0" algn="ctr"/>
            <a:r>
              <a:rPr lang="el-GR" sz="3200" dirty="0">
                <a:latin typeface="Times New Roman" panose="02020603050405020304" pitchFamily="18" charset="0"/>
                <a:cs typeface="Times New Roman" panose="02020603050405020304" pitchFamily="18" charset="0"/>
              </a:rPr>
              <a:t>Τα εκφραστικά μέσα</a:t>
            </a:r>
          </a:p>
        </p:txBody>
      </p:sp>
      <p:sp>
        <p:nvSpPr>
          <p:cNvPr id="3" name="Θέση περιεχομένου 2">
            <a:extLst>
              <a:ext uri="{FF2B5EF4-FFF2-40B4-BE49-F238E27FC236}">
                <a16:creationId xmlns:a16="http://schemas.microsoft.com/office/drawing/2014/main" id="{BBA0CAA4-D890-44A1-B9F3-B7B5644B8CDA}"/>
              </a:ext>
            </a:extLst>
          </p:cNvPr>
          <p:cNvSpPr txBox="1">
            <a:spLocks noGrp="1"/>
          </p:cNvSpPr>
          <p:nvPr>
            <p:ph idx="1"/>
          </p:nvPr>
        </p:nvSpPr>
        <p:spPr>
          <a:xfrm>
            <a:off x="838203" y="1294223"/>
            <a:ext cx="10515600" cy="5261322"/>
          </a:xfrm>
        </p:spPr>
        <p:txBody>
          <a:bodyPr>
            <a:noAutofit/>
          </a:bodyPr>
          <a:lstStyle/>
          <a:p>
            <a:pPr marL="0" lvl="0" indent="0" algn="just">
              <a:lnSpc>
                <a:spcPct val="150000"/>
              </a:lnSpc>
              <a:spcBef>
                <a:spcPts val="0"/>
              </a:spcBef>
              <a:buNone/>
            </a:pPr>
            <a:r>
              <a:rPr lang="el-GR" dirty="0">
                <a:latin typeface="Times New Roman" panose="02020603050405020304" pitchFamily="18" charset="0"/>
                <a:cs typeface="Times New Roman" panose="02020603050405020304" pitchFamily="18" charset="0"/>
              </a:rPr>
              <a:t>Λίγα εκφραστικά μέσα, όπως εικόνες, μεταφορές, παρομοιώσεις, προσωποποιήσεις, υπερβολές, ασύνδετα, ειρωνείες, εντοπίζονται στο βιβλίο.   </a:t>
            </a:r>
          </a:p>
          <a:p>
            <a:pPr marL="0" lvl="0" indent="0" algn="just">
              <a:lnSpc>
                <a:spcPct val="150000"/>
              </a:lnSpc>
              <a:spcBef>
                <a:spcPts val="0"/>
              </a:spcBef>
              <a:buNone/>
            </a:pPr>
            <a:r>
              <a:rPr lang="el-GR" dirty="0">
                <a:latin typeface="Times New Roman" panose="02020603050405020304" pitchFamily="18" charset="0"/>
                <a:cs typeface="Times New Roman" panose="02020603050405020304" pitchFamily="18" charset="0"/>
              </a:rPr>
              <a:t>Εκείνο που μου προκαλεί εντύπωση είναι το ασύνδετο σχήμα στη σελίδα 127 του βιβλίου: «Σκαρφάλωνε στα δέντρα και έτρεχε προς το δάσος, περιπλανιόταν μακριά από το σπίτι και έβρισκε τον δρόμο να γυρίσει ακολουθώντας μόνο τα χνάρια του, τον ουρανό και τη γνώση του τοπίου που είχε σαν οδηγούς».</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750">
        <p15:prstTrans prst="peelOff"/>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name="Slide26">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71B7D47-BA95-4E4D-AD11-E24B82DDAA95}"/>
              </a:ext>
            </a:extLst>
          </p:cNvPr>
          <p:cNvSpPr txBox="1">
            <a:spLocks noGrp="1"/>
          </p:cNvSpPr>
          <p:nvPr>
            <p:ph type="title"/>
          </p:nvPr>
        </p:nvSpPr>
        <p:spPr>
          <a:xfrm>
            <a:off x="838203" y="1012871"/>
            <a:ext cx="10515600" cy="677817"/>
          </a:xfrm>
        </p:spPr>
        <p:txBody>
          <a:bodyPr anchorCtr="1">
            <a:normAutofit/>
          </a:bodyPr>
          <a:lstStyle/>
          <a:p>
            <a:pPr lvl="0" algn="ctr"/>
            <a:r>
              <a:rPr lang="el-GR" sz="3200" dirty="0">
                <a:latin typeface="Times New Roman" panose="02020603050405020304" pitchFamily="18" charset="0"/>
                <a:cs typeface="Times New Roman" panose="02020603050405020304" pitchFamily="18" charset="0"/>
              </a:rPr>
              <a:t>Η γλώσσα</a:t>
            </a:r>
          </a:p>
        </p:txBody>
      </p:sp>
      <p:sp>
        <p:nvSpPr>
          <p:cNvPr id="3" name="Θέση περιεχομένου 2">
            <a:extLst>
              <a:ext uri="{FF2B5EF4-FFF2-40B4-BE49-F238E27FC236}">
                <a16:creationId xmlns:a16="http://schemas.microsoft.com/office/drawing/2014/main" id="{43C067C0-6389-4DDD-A504-1DC22C19954F}"/>
              </a:ext>
            </a:extLst>
          </p:cNvPr>
          <p:cNvSpPr txBox="1">
            <a:spLocks noGrp="1"/>
          </p:cNvSpPr>
          <p:nvPr>
            <p:ph idx="1"/>
          </p:nvPr>
        </p:nvSpPr>
        <p:spPr>
          <a:xfrm>
            <a:off x="838203" y="1690688"/>
            <a:ext cx="10515600" cy="4486275"/>
          </a:xfrm>
        </p:spPr>
        <p:txBody>
          <a:bodyPr>
            <a:normAutofit/>
          </a:bodyPr>
          <a:lstStyle/>
          <a:p>
            <a:pPr marL="0" lvl="0" indent="0" algn="just">
              <a:lnSpc>
                <a:spcPct val="150000"/>
              </a:lnSpc>
              <a:spcBef>
                <a:spcPts val="0"/>
              </a:spcBef>
              <a:buNone/>
            </a:pPr>
            <a:r>
              <a:rPr lang="el-GR" dirty="0">
                <a:latin typeface="Times New Roman" panose="02020603050405020304" pitchFamily="18" charset="0"/>
                <a:cs typeface="Times New Roman" panose="02020603050405020304" pitchFamily="18" charset="0"/>
              </a:rPr>
              <a:t>Η γλώσσα του κειμένου είναι δημοτική, απλή και κατανοητή, προσαρμοσμένη στις ανάγκες του αναγνωστικού κοινού, με αμεσότητα και ζωντάνια που χαρακτηρίζει τον προφορικό λόγο. Τη γλώσσα αυτή χρησιμοποιούν και οι βασικοί ήρωες.</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750">
        <p15:prstTrans prst="peelOff"/>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817B0C4-8846-4A37-AD60-B9FB7D5724F9}"/>
              </a:ext>
            </a:extLst>
          </p:cNvPr>
          <p:cNvSpPr>
            <a:spLocks noGrp="1"/>
          </p:cNvSpPr>
          <p:nvPr>
            <p:ph type="title"/>
          </p:nvPr>
        </p:nvSpPr>
        <p:spPr>
          <a:xfrm>
            <a:off x="838203" y="787791"/>
            <a:ext cx="10515600" cy="1097280"/>
          </a:xfrm>
        </p:spPr>
        <p:txBody>
          <a:bodyPr>
            <a:normAutofit/>
          </a:bodyPr>
          <a:lstStyle/>
          <a:p>
            <a:pPr algn="ctr"/>
            <a:r>
              <a:rPr lang="el-GR" sz="3200" dirty="0">
                <a:latin typeface="Times New Roman" panose="02020603050405020304" pitchFamily="18" charset="0"/>
                <a:cs typeface="Times New Roman" panose="02020603050405020304" pitchFamily="18" charset="0"/>
              </a:rPr>
              <a:t> Τι μου άρεσε περισσότερο</a:t>
            </a:r>
          </a:p>
        </p:txBody>
      </p:sp>
      <p:sp>
        <p:nvSpPr>
          <p:cNvPr id="3" name="Θέση περιεχομένου 2">
            <a:extLst>
              <a:ext uri="{FF2B5EF4-FFF2-40B4-BE49-F238E27FC236}">
                <a16:creationId xmlns:a16="http://schemas.microsoft.com/office/drawing/2014/main" id="{98AC0933-EE00-49C7-BEB1-A53BB2CEC39B}"/>
              </a:ext>
            </a:extLst>
          </p:cNvPr>
          <p:cNvSpPr>
            <a:spLocks noGrp="1"/>
          </p:cNvSpPr>
          <p:nvPr>
            <p:ph idx="1"/>
          </p:nvPr>
        </p:nvSpPr>
        <p:spPr>
          <a:xfrm>
            <a:off x="838203" y="1674054"/>
            <a:ext cx="10515600" cy="4818815"/>
          </a:xfrm>
        </p:spPr>
        <p:txBody>
          <a:bodyPr>
            <a:noAutofit/>
          </a:bodyPr>
          <a:lstStyle/>
          <a:p>
            <a:pPr marL="0" indent="0" algn="just">
              <a:lnSpc>
                <a:spcPct val="150000"/>
              </a:lnSpc>
              <a:spcBef>
                <a:spcPts val="0"/>
              </a:spcBef>
              <a:buNone/>
            </a:pPr>
            <a:r>
              <a:rPr lang="el-GR" b="0" i="0" dirty="0">
                <a:solidFill>
                  <a:schemeClr val="tx1"/>
                </a:solidFill>
                <a:effectLst/>
                <a:latin typeface="Times New Roman" panose="02020603050405020304" pitchFamily="18" charset="0"/>
                <a:cs typeface="Times New Roman" panose="02020603050405020304" pitchFamily="18" charset="0"/>
              </a:rPr>
              <a:t>Διαβάζοντάς το βιβλίο αυτό,  δεν μπορούσα να το αφήσω από τα χέρια μου. Η αφηγηματική ιστορία, η πλοκή, οι αφηγηματικές τεχνικές, τα εκφραστικά μέσα, το τέλος της ιστορίας αλλά ακόμα και ο ίδιος ο τίτλος του βιβλίου, συντέλεσαν στο να μου κεντρίσουν το ενδιαφέρον και να το διατηρήσουν αμείωτο σελίδα </a:t>
            </a:r>
            <a:r>
              <a:rPr lang="el-GR" dirty="0">
                <a:solidFill>
                  <a:schemeClr val="tx1"/>
                </a:solidFill>
                <a:latin typeface="Times New Roman" panose="02020603050405020304" pitchFamily="18" charset="0"/>
                <a:cs typeface="Times New Roman" panose="02020603050405020304" pitchFamily="18" charset="0"/>
              </a:rPr>
              <a:t>με</a:t>
            </a:r>
            <a:r>
              <a:rPr lang="el-GR" b="0" i="0" dirty="0">
                <a:solidFill>
                  <a:schemeClr val="tx1"/>
                </a:solidFill>
                <a:effectLst/>
                <a:latin typeface="Times New Roman" panose="02020603050405020304" pitchFamily="18" charset="0"/>
                <a:cs typeface="Times New Roman" panose="02020603050405020304" pitchFamily="18" charset="0"/>
              </a:rPr>
              <a:t> σελίδα έως το τέλος της ιστορίας και να κάνουν το βιβλίο αυτό μοναδικό και συναρπαστικό</a:t>
            </a:r>
            <a:r>
              <a:rPr lang="el-GR" dirty="0">
                <a:solidFill>
                  <a:schemeClr val="tx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46701026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750">
        <p15:prstTrans prst="peelOff"/>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429E1AB-4461-43D5-8617-BDC611E7360B}"/>
              </a:ext>
            </a:extLst>
          </p:cNvPr>
          <p:cNvSpPr>
            <a:spLocks noGrp="1"/>
          </p:cNvSpPr>
          <p:nvPr>
            <p:ph type="title"/>
          </p:nvPr>
        </p:nvSpPr>
        <p:spPr>
          <a:xfrm>
            <a:off x="838203" y="365130"/>
            <a:ext cx="10515600" cy="171899"/>
          </a:xfrm>
        </p:spPr>
        <p:txBody>
          <a:bodyPr>
            <a:normAutofit fontScale="90000"/>
          </a:bodyPr>
          <a:lstStyle/>
          <a:p>
            <a:endParaRPr lang="el-GR" dirty="0"/>
          </a:p>
        </p:txBody>
      </p:sp>
      <p:sp>
        <p:nvSpPr>
          <p:cNvPr id="3" name="Θέση περιεχομένου 2">
            <a:extLst>
              <a:ext uri="{FF2B5EF4-FFF2-40B4-BE49-F238E27FC236}">
                <a16:creationId xmlns:a16="http://schemas.microsoft.com/office/drawing/2014/main" id="{63B9890D-E590-4E70-A99B-D1E5243C597A}"/>
              </a:ext>
            </a:extLst>
          </p:cNvPr>
          <p:cNvSpPr>
            <a:spLocks noGrp="1"/>
          </p:cNvSpPr>
          <p:nvPr>
            <p:ph idx="1"/>
          </p:nvPr>
        </p:nvSpPr>
        <p:spPr>
          <a:xfrm>
            <a:off x="838203" y="667658"/>
            <a:ext cx="10515600" cy="5825212"/>
          </a:xfrm>
        </p:spPr>
        <p:txBody>
          <a:bodyPr>
            <a:noAutofit/>
          </a:bodyPr>
          <a:lstStyle/>
          <a:p>
            <a:pPr marL="0" indent="0" algn="just">
              <a:lnSpc>
                <a:spcPct val="150000"/>
              </a:lnSpc>
              <a:spcBef>
                <a:spcPts val="0"/>
              </a:spcBef>
              <a:buNone/>
            </a:pPr>
            <a:r>
              <a:rPr lang="el-GR" dirty="0">
                <a:solidFill>
                  <a:schemeClr val="tx1"/>
                </a:solidFill>
                <a:latin typeface="Times New Roman" panose="02020603050405020304" pitchFamily="18" charset="0"/>
                <a:cs typeface="Times New Roman" panose="02020603050405020304" pitchFamily="18" charset="0"/>
              </a:rPr>
              <a:t>Εκείνο όμως που μου προκάλεσε ιδιαίτερη εντύπωση είναι το τέλος της ιστορίας, όπου ο κεντρικός ήρωας, ενήλικας πλέον,</a:t>
            </a:r>
            <a:r>
              <a:rPr lang="el-GR" b="0" i="0" dirty="0">
                <a:solidFill>
                  <a:schemeClr val="tx1"/>
                </a:solidFill>
                <a:effectLst/>
                <a:latin typeface="Times New Roman" panose="02020603050405020304" pitchFamily="18" charset="0"/>
                <a:cs typeface="Times New Roman" panose="02020603050405020304" pitchFamily="18" charset="0"/>
              </a:rPr>
              <a:t> συνειδητοποιεί τις πράξεις του,</a:t>
            </a:r>
            <a:r>
              <a:rPr lang="el-GR" dirty="0">
                <a:solidFill>
                  <a:schemeClr val="tx1"/>
                </a:solidFill>
                <a:latin typeface="Times New Roman" panose="02020603050405020304" pitchFamily="18" charset="0"/>
                <a:cs typeface="Times New Roman" panose="02020603050405020304" pitchFamily="18" charset="0"/>
              </a:rPr>
              <a:t> μετανιώνει για τα λάθη του και προσδοκά κάποια στιγμή να έρθει η</a:t>
            </a:r>
            <a:r>
              <a:rPr lang="el-GR" b="0" i="0" dirty="0">
                <a:solidFill>
                  <a:schemeClr val="tx1"/>
                </a:solidFill>
                <a:effectLst/>
                <a:latin typeface="Times New Roman" panose="02020603050405020304" pitchFamily="18" charset="0"/>
                <a:cs typeface="Times New Roman" panose="02020603050405020304" pitchFamily="18" charset="0"/>
              </a:rPr>
              <a:t> εξιλέωση για το κακό που έχει κάνει. Στο τέλος όμως το βάρος της συνειδητοποίησης είναι ασήκωτο. Έτσι, αφού όλοι τον έχουν εγκαταλείψει, καταφεύγει στον</a:t>
            </a:r>
            <a:r>
              <a:rPr lang="el-GR" b="0" dirty="0">
                <a:solidFill>
                  <a:schemeClr val="tx1"/>
                </a:solidFill>
                <a:effectLst/>
                <a:latin typeface="Times New Roman" panose="02020603050405020304" pitchFamily="18" charset="0"/>
                <a:cs typeface="Times New Roman" panose="02020603050405020304" pitchFamily="18" charset="0"/>
              </a:rPr>
              <a:t> παιδικό του φίλο, που δεν είναι άλλος από τον </a:t>
            </a:r>
            <a:r>
              <a:rPr lang="el-GR" b="0" i="0" dirty="0" err="1">
                <a:solidFill>
                  <a:schemeClr val="tx1"/>
                </a:solidFill>
                <a:effectLst/>
                <a:latin typeface="Times New Roman" panose="02020603050405020304" pitchFamily="18" charset="0"/>
                <a:cs typeface="Times New Roman" panose="02020603050405020304" pitchFamily="18" charset="0"/>
              </a:rPr>
              <a:t>Ανσέλ</a:t>
            </a:r>
            <a:r>
              <a:rPr lang="el-GR" b="0" i="0" dirty="0">
                <a:solidFill>
                  <a:schemeClr val="tx1"/>
                </a:solidFill>
                <a:effectLst/>
                <a:latin typeface="Times New Roman" panose="02020603050405020304" pitchFamily="18" charset="0"/>
                <a:cs typeface="Times New Roman" panose="02020603050405020304" pitchFamily="18" charset="0"/>
              </a:rPr>
              <a:t> </a:t>
            </a:r>
            <a:r>
              <a:rPr lang="el-GR" b="0" i="0" dirty="0" err="1">
                <a:solidFill>
                  <a:schemeClr val="tx1"/>
                </a:solidFill>
                <a:effectLst/>
                <a:latin typeface="Times New Roman" panose="02020603050405020304" pitchFamily="18" charset="0"/>
                <a:cs typeface="Times New Roman" panose="02020603050405020304" pitchFamily="18" charset="0"/>
              </a:rPr>
              <a:t>Μπρονστάιν</a:t>
            </a:r>
            <a:r>
              <a:rPr lang="el-GR" dirty="0">
                <a:solidFill>
                  <a:schemeClr val="tx1"/>
                </a:solidFill>
                <a:latin typeface="Times New Roman" panose="02020603050405020304" pitchFamily="18" charset="0"/>
                <a:cs typeface="Times New Roman" panose="02020603050405020304" pitchFamily="18" charset="0"/>
              </a:rPr>
              <a:t>, τον συγγραφέα (και αφηγητή της ιστορίας),</a:t>
            </a:r>
            <a:r>
              <a:rPr lang="el-GR" b="0" dirty="0">
                <a:solidFill>
                  <a:schemeClr val="tx1"/>
                </a:solidFill>
                <a:effectLst/>
                <a:latin typeface="Times New Roman" panose="02020603050405020304" pitchFamily="18" charset="0"/>
                <a:cs typeface="Times New Roman" panose="02020603050405020304" pitchFamily="18" charset="0"/>
              </a:rPr>
              <a:t> για να του διηγηθεί την ιστορία του και εκείνος με τη σειρά του ίσως, ποιος ξέρει, και να γράψει κάτι γι’ αυτήν.</a:t>
            </a:r>
            <a:endParaRPr lang="el-GR"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464301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750">
        <p15:prstTrans prst="peelOff"/>
      </p:transition>
    </mc:Choice>
    <mc:Fallback>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DDF164D-438B-4BA6-86C9-4272F653824A}"/>
              </a:ext>
            </a:extLst>
          </p:cNvPr>
          <p:cNvSpPr>
            <a:spLocks noGrp="1"/>
          </p:cNvSpPr>
          <p:nvPr>
            <p:ph type="title"/>
          </p:nvPr>
        </p:nvSpPr>
        <p:spPr>
          <a:xfrm>
            <a:off x="333830" y="2349305"/>
            <a:ext cx="11364684" cy="1308295"/>
          </a:xfrm>
        </p:spPr>
        <p:txBody>
          <a:bodyPr>
            <a:normAutofit fontScale="90000"/>
          </a:bodyPr>
          <a:lstStyle/>
          <a:p>
            <a:pPr algn="just">
              <a:lnSpc>
                <a:spcPct val="150000"/>
              </a:lnSpc>
            </a:pPr>
            <a:r>
              <a:rPr lang="el-GR" sz="3600" dirty="0">
                <a:latin typeface="Times New Roman" panose="02020603050405020304" pitchFamily="18" charset="0"/>
                <a:cs typeface="Times New Roman" panose="02020603050405020304" pitchFamily="18" charset="0"/>
              </a:rPr>
              <a:t>Το συγκεκριμένο λογοτεχνικό βιβλίο έχει γίνει κινηματογραφική ταινία;  Αν ναι, ποιες είναι οι εντυπώσεις σου σε σχέση με το βιβλίο;                                                                                                  </a:t>
            </a:r>
            <a:br>
              <a:rPr lang="el-GR" sz="3200" dirty="0">
                <a:latin typeface="Times New Roman" panose="02020603050405020304" pitchFamily="18" charset="0"/>
                <a:cs typeface="Times New Roman" panose="02020603050405020304" pitchFamily="18" charset="0"/>
              </a:rPr>
            </a:br>
            <a:br>
              <a:rPr lang="el-GR" sz="3200" dirty="0">
                <a:latin typeface="Times New Roman" panose="02020603050405020304" pitchFamily="18" charset="0"/>
                <a:cs typeface="Times New Roman" panose="02020603050405020304" pitchFamily="18" charset="0"/>
              </a:rPr>
            </a:br>
            <a:endParaRPr lang="el-GR" sz="3200" dirty="0">
              <a:latin typeface="Times New Roman" panose="02020603050405020304" pitchFamily="18" charset="0"/>
              <a:cs typeface="Times New Roman" panose="02020603050405020304" pitchFamily="18" charset="0"/>
            </a:endParaRPr>
          </a:p>
        </p:txBody>
      </p:sp>
      <p:sp>
        <p:nvSpPr>
          <p:cNvPr id="3" name="Θέση περιεχομένου 2">
            <a:extLst>
              <a:ext uri="{FF2B5EF4-FFF2-40B4-BE49-F238E27FC236}">
                <a16:creationId xmlns:a16="http://schemas.microsoft.com/office/drawing/2014/main" id="{D38B67CE-5F36-4790-B279-2FA9C90FAF50}"/>
              </a:ext>
            </a:extLst>
          </p:cNvPr>
          <p:cNvSpPr>
            <a:spLocks noGrp="1"/>
          </p:cNvSpPr>
          <p:nvPr>
            <p:ph idx="1"/>
          </p:nvPr>
        </p:nvSpPr>
        <p:spPr>
          <a:xfrm>
            <a:off x="493486" y="3429000"/>
            <a:ext cx="11364684" cy="3048568"/>
          </a:xfrm>
        </p:spPr>
        <p:txBody>
          <a:bodyPr/>
          <a:lstStyle/>
          <a:p>
            <a:pPr marL="0" indent="0" algn="just">
              <a:lnSpc>
                <a:spcPct val="150000"/>
              </a:lnSpc>
              <a:spcBef>
                <a:spcPts val="0"/>
              </a:spcBef>
              <a:buNone/>
            </a:pPr>
            <a:r>
              <a:rPr lang="el-GR" dirty="0">
                <a:latin typeface="Times New Roman" panose="02020603050405020304" pitchFamily="18" charset="0"/>
                <a:cs typeface="Times New Roman" panose="02020603050405020304" pitchFamily="18" charset="0"/>
              </a:rPr>
              <a:t>Το συγκεκριμένο λογοτεχνικό έργο δεν έχει γίνει μέχρι σήμερα κινηματογραφική ταινία. </a:t>
            </a:r>
          </a:p>
          <a:p>
            <a:endParaRPr lang="el-GR" dirty="0"/>
          </a:p>
        </p:txBody>
      </p:sp>
    </p:spTree>
    <p:extLst>
      <p:ext uri="{BB962C8B-B14F-4D97-AF65-F5344CB8AC3E}">
        <p14:creationId xmlns:p14="http://schemas.microsoft.com/office/powerpoint/2010/main" val="174655327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750">
        <p15:prstTrans prst="peelOff"/>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name="Slide11">
    <p:spTree>
      <p:nvGrpSpPr>
        <p:cNvPr id="1" name=""/>
        <p:cNvGrpSpPr/>
        <p:nvPr/>
      </p:nvGrpSpPr>
      <p:grpSpPr>
        <a:xfrm>
          <a:off x="0" y="0"/>
          <a:ext cx="0" cy="0"/>
          <a:chOff x="0" y="0"/>
          <a:chExt cx="0" cy="0"/>
        </a:xfrm>
      </p:grpSpPr>
      <p:pic>
        <p:nvPicPr>
          <p:cNvPr id="2" name="Picture 2" descr="Σύντομο ιστορικό των στρατοπέδων συγκέντρωσης - e-Πρόλογος">
            <a:extLst>
              <a:ext uri="{FF2B5EF4-FFF2-40B4-BE49-F238E27FC236}">
                <a16:creationId xmlns:a16="http://schemas.microsoft.com/office/drawing/2014/main" id="{B15292E9-5749-4D0A-97E2-7BC9BA723DDB}"/>
              </a:ext>
            </a:extLst>
          </p:cNvPr>
          <p:cNvPicPr>
            <a:picLocks noChangeAspect="1"/>
          </p:cNvPicPr>
          <p:nvPr/>
        </p:nvPicPr>
        <p:blipFill>
          <a:blip r:embed="rId2"/>
          <a:srcRect/>
          <a:stretch>
            <a:fillRect/>
          </a:stretch>
        </p:blipFill>
        <p:spPr>
          <a:xfrm>
            <a:off x="0" y="-126534"/>
            <a:ext cx="12191996" cy="3592147"/>
          </a:xfrm>
          <a:prstGeom prst="rect">
            <a:avLst/>
          </a:prstGeom>
          <a:noFill/>
          <a:ln cap="flat">
            <a:noFill/>
          </a:ln>
        </p:spPr>
      </p:pic>
      <p:sp>
        <p:nvSpPr>
          <p:cNvPr id="3" name="TextBox 1">
            <a:extLst>
              <a:ext uri="{FF2B5EF4-FFF2-40B4-BE49-F238E27FC236}">
                <a16:creationId xmlns:a16="http://schemas.microsoft.com/office/drawing/2014/main" id="{F85A002D-0464-4E1B-B182-4A11DC3375C9}"/>
              </a:ext>
            </a:extLst>
          </p:cNvPr>
          <p:cNvSpPr txBox="1"/>
          <p:nvPr/>
        </p:nvSpPr>
        <p:spPr>
          <a:xfrm>
            <a:off x="5294138" y="3716295"/>
            <a:ext cx="914400" cy="914400"/>
          </a:xfrm>
          <a:prstGeom prst="rect">
            <a:avLst/>
          </a:prstGeom>
          <a:noFill/>
          <a:ln cap="flat">
            <a:noFill/>
          </a:ln>
        </p:spPr>
        <p:txBody>
          <a:bodyPr vert="horz" wrap="square" lIns="91440" tIns="45720" rIns="91440" bIns="45720" anchor="t" anchorCtr="0" compatLnSpc="1">
            <a:sp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pic>
        <p:nvPicPr>
          <p:cNvPr id="4" name="Picture 4" descr="Σύντομο ιστορικό των στρατοπέδων συγκέντρωσης - e-Πρόλογος">
            <a:extLst>
              <a:ext uri="{FF2B5EF4-FFF2-40B4-BE49-F238E27FC236}">
                <a16:creationId xmlns:a16="http://schemas.microsoft.com/office/drawing/2014/main" id="{CA0E005F-F0FC-4A3C-AA56-281C3C60B29D}"/>
              </a:ext>
            </a:extLst>
          </p:cNvPr>
          <p:cNvPicPr>
            <a:picLocks noChangeAspect="1"/>
          </p:cNvPicPr>
          <p:nvPr/>
        </p:nvPicPr>
        <p:blipFill>
          <a:blip r:embed="rId2"/>
          <a:srcRect/>
          <a:stretch>
            <a:fillRect/>
          </a:stretch>
        </p:blipFill>
        <p:spPr>
          <a:xfrm>
            <a:off x="0" y="3947886"/>
            <a:ext cx="12191996" cy="3246055"/>
          </a:xfrm>
          <a:prstGeom prst="rect">
            <a:avLst/>
          </a:prstGeom>
          <a:noFill/>
          <a:ln cap="flat">
            <a:noFill/>
          </a:ln>
        </p:spPr>
      </p:pic>
      <p:sp>
        <p:nvSpPr>
          <p:cNvPr id="5" name="TextBox 2">
            <a:extLst>
              <a:ext uri="{FF2B5EF4-FFF2-40B4-BE49-F238E27FC236}">
                <a16:creationId xmlns:a16="http://schemas.microsoft.com/office/drawing/2014/main" id="{F33C70A4-50A2-45A7-AD1A-604F92F2E6AC}"/>
              </a:ext>
            </a:extLst>
          </p:cNvPr>
          <p:cNvSpPr txBox="1"/>
          <p:nvPr/>
        </p:nvSpPr>
        <p:spPr>
          <a:xfrm>
            <a:off x="3484604" y="2916195"/>
            <a:ext cx="184727" cy="369335"/>
          </a:xfrm>
          <a:prstGeom prst="rect">
            <a:avLst/>
          </a:prstGeom>
          <a:noFill/>
          <a:ln cap="flat">
            <a:noFill/>
          </a:ln>
        </p:spPr>
        <p:txBody>
          <a:bodyPr vert="horz" wrap="none" lIns="91440" tIns="45720" rIns="91440" bIns="45720" anchor="t" anchorCtr="0" compatLnSpc="1">
            <a:sp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6" name="TextBox 6">
            <a:extLst>
              <a:ext uri="{FF2B5EF4-FFF2-40B4-BE49-F238E27FC236}">
                <a16:creationId xmlns:a16="http://schemas.microsoft.com/office/drawing/2014/main" id="{C742FB9D-9C22-41B7-982E-F912FBC96674}"/>
              </a:ext>
            </a:extLst>
          </p:cNvPr>
          <p:cNvSpPr txBox="1"/>
          <p:nvPr/>
        </p:nvSpPr>
        <p:spPr>
          <a:xfrm>
            <a:off x="0" y="3465612"/>
            <a:ext cx="12191996" cy="646331"/>
          </a:xfrm>
          <a:prstGeom prst="rect">
            <a:avLst/>
          </a:prstGeom>
          <a:solidFill>
            <a:srgbClr val="BFBFBF"/>
          </a:solidFill>
          <a:ln cap="flat">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l-GR" sz="3600" b="0" i="0" u="none" strike="noStrike" kern="1200" cap="none" spc="0" baseline="0" dirty="0">
                <a:solidFill>
                  <a:srgbClr val="000000"/>
                </a:solidFill>
                <a:uFillTx/>
                <a:latin typeface="Times New Roman" panose="02020603050405020304" pitchFamily="18" charset="0"/>
                <a:cs typeface="Times New Roman" panose="02020603050405020304" pitchFamily="18" charset="0"/>
              </a:rPr>
              <a:t>Το αγόρι στην κορυφή του βουνού</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750">
        <p15:prstTrans prst="peelOff"/>
      </p:transition>
    </mc:Choice>
    <mc:Fallback>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5527C08-01D0-4EBB-BF1F-DBF2A106E60E}"/>
              </a:ext>
            </a:extLst>
          </p:cNvPr>
          <p:cNvSpPr>
            <a:spLocks noGrp="1"/>
          </p:cNvSpPr>
          <p:nvPr>
            <p:ph type="title"/>
          </p:nvPr>
        </p:nvSpPr>
        <p:spPr>
          <a:xfrm>
            <a:off x="765626" y="1026941"/>
            <a:ext cx="10660747" cy="1111347"/>
          </a:xfrm>
        </p:spPr>
        <p:txBody>
          <a:bodyPr>
            <a:noAutofit/>
          </a:bodyPr>
          <a:lstStyle/>
          <a:p>
            <a:pPr algn="ctr"/>
            <a:r>
              <a:rPr lang="el-GR" sz="3200" dirty="0">
                <a:effectLst/>
                <a:latin typeface="Times New Roman" panose="02020603050405020304" pitchFamily="18" charset="0"/>
                <a:ea typeface="Times New Roman" panose="02020603050405020304" pitchFamily="18" charset="0"/>
                <a:cs typeface="Times New Roman" panose="02020603050405020304" pitchFamily="18" charset="0"/>
              </a:rPr>
              <a:t>Ποια «καλή τύχη» έφερε το βιβλίο τούτο στα χέρια σου;</a:t>
            </a:r>
            <a:br>
              <a:rPr lang="el-GR" sz="3200"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el-GR" sz="3200" dirty="0">
              <a:latin typeface="Times New Roman" panose="02020603050405020304" pitchFamily="18" charset="0"/>
              <a:cs typeface="Times New Roman" panose="02020603050405020304" pitchFamily="18" charset="0"/>
            </a:endParaRPr>
          </a:p>
        </p:txBody>
      </p:sp>
      <p:sp>
        <p:nvSpPr>
          <p:cNvPr id="3" name="Θέση περιεχομένου 2">
            <a:extLst>
              <a:ext uri="{FF2B5EF4-FFF2-40B4-BE49-F238E27FC236}">
                <a16:creationId xmlns:a16="http://schemas.microsoft.com/office/drawing/2014/main" id="{8E84CC6E-E64C-41E3-90E5-9D8EC2F9F15A}"/>
              </a:ext>
            </a:extLst>
          </p:cNvPr>
          <p:cNvSpPr>
            <a:spLocks noGrp="1"/>
          </p:cNvSpPr>
          <p:nvPr>
            <p:ph idx="1"/>
          </p:nvPr>
        </p:nvSpPr>
        <p:spPr>
          <a:xfrm>
            <a:off x="765626" y="1730326"/>
            <a:ext cx="10515600" cy="4199895"/>
          </a:xfrm>
        </p:spPr>
        <p:txBody>
          <a:bodyPr>
            <a:noAutofit/>
          </a:bodyPr>
          <a:lstStyle/>
          <a:p>
            <a:pPr marL="0" indent="0" algn="just">
              <a:lnSpc>
                <a:spcPct val="150000"/>
              </a:lnSpc>
              <a:spcBef>
                <a:spcPts val="0"/>
              </a:spcBef>
              <a:buNone/>
            </a:pPr>
            <a:r>
              <a:rPr lang="el-GR" dirty="0">
                <a:latin typeface="Times New Roman" panose="02020603050405020304" pitchFamily="18" charset="0"/>
                <a:cs typeface="Times New Roman" panose="02020603050405020304" pitchFamily="18" charset="0"/>
              </a:rPr>
              <a:t>Το βιβλίο δεν ήρθε τυχαία στα χέρια μου. Το επέλεξα, γιατί είχα προηγουμένως διαβάσει ένα άλλο, εξίσου εξαιρετικό, του ιδίου συγγραφέα με τίτλο «Μείνε εκεί που είσαι και μετά φύγε», το οποίο με συγκίνησε τόσο που με παρακίνησε να αγοράσω κι άλλα βιβλία του</a:t>
            </a:r>
            <a:r>
              <a:rPr lang="el-GR" dirty="0">
                <a:solidFill>
                  <a:schemeClr val="tx1"/>
                </a:solidFill>
                <a:latin typeface="Times New Roman" panose="02020603050405020304" pitchFamily="18" charset="0"/>
                <a:cs typeface="Times New Roman" panose="02020603050405020304" pitchFamily="18" charset="0"/>
              </a:rPr>
              <a:t>. Έτσι, ήξερα </a:t>
            </a:r>
            <a:r>
              <a:rPr lang="el-GR" b="0" i="0" dirty="0">
                <a:solidFill>
                  <a:schemeClr val="tx1"/>
                </a:solidFill>
                <a:effectLst/>
                <a:latin typeface="Times New Roman" panose="02020603050405020304" pitchFamily="18" charset="0"/>
                <a:cs typeface="Times New Roman" panose="02020603050405020304" pitchFamily="18" charset="0"/>
              </a:rPr>
              <a:t>εκ των προτέρων πως θα πιάσω στα χέρια μου ένα βιβλίο </a:t>
            </a:r>
            <a:r>
              <a:rPr lang="el-GR" b="0" i="0">
                <a:solidFill>
                  <a:schemeClr val="tx1"/>
                </a:solidFill>
                <a:effectLst/>
                <a:latin typeface="Times New Roman" panose="02020603050405020304" pitchFamily="18" charset="0"/>
                <a:cs typeface="Times New Roman" panose="02020603050405020304" pitchFamily="18" charset="0"/>
              </a:rPr>
              <a:t>ευανάγνωστο και εξαιρετικό</a:t>
            </a:r>
            <a:r>
              <a:rPr lang="el-GR" dirty="0">
                <a:solidFill>
                  <a:srgbClr val="171717"/>
                </a:solidFill>
                <a:latin typeface="Times New Roman" panose="02020603050405020304" pitchFamily="18" charset="0"/>
                <a:cs typeface="Times New Roman" panose="02020603050405020304" pitchFamily="18" charset="0"/>
              </a:rPr>
              <a:t>, που δεν θα ήθελα με τίποτα να το αφήσω.</a:t>
            </a:r>
            <a:endParaRPr lang="el-GR"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3223368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750">
        <p15:prstTrans prst="peelOff"/>
      </p:transition>
    </mc:Choice>
    <mc:Fallback>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CE8D94A-5522-496B-98C2-152255B0CA7E}"/>
              </a:ext>
            </a:extLst>
          </p:cNvPr>
          <p:cNvSpPr>
            <a:spLocks noGrp="1"/>
          </p:cNvSpPr>
          <p:nvPr>
            <p:ph type="title"/>
          </p:nvPr>
        </p:nvSpPr>
        <p:spPr>
          <a:xfrm>
            <a:off x="684629" y="309489"/>
            <a:ext cx="10822742" cy="858129"/>
          </a:xfrm>
        </p:spPr>
        <p:txBody>
          <a:bodyPr>
            <a:noAutofit/>
          </a:bodyPr>
          <a:lstStyle/>
          <a:p>
            <a:pPr algn="just">
              <a:lnSpc>
                <a:spcPts val="3840"/>
              </a:lnSpc>
            </a:pPr>
            <a:r>
              <a:rPr lang="el-GR" sz="3200" dirty="0">
                <a:effectLst/>
                <a:latin typeface="Times New Roman" panose="02020603050405020304" pitchFamily="18" charset="0"/>
                <a:ea typeface="Times New Roman" panose="02020603050405020304" pitchFamily="18" charset="0"/>
                <a:cs typeface="Times New Roman" panose="02020603050405020304" pitchFamily="18" charset="0"/>
              </a:rPr>
              <a:t>Θα το πρότεινες στους συμμαθητές/συμμαθήτριές σου; Για ποιο λόγο;</a:t>
            </a:r>
            <a:endParaRPr lang="el-GR" sz="3200" dirty="0"/>
          </a:p>
        </p:txBody>
      </p:sp>
      <p:sp>
        <p:nvSpPr>
          <p:cNvPr id="3" name="Θέση περιεχομένου 2">
            <a:extLst>
              <a:ext uri="{FF2B5EF4-FFF2-40B4-BE49-F238E27FC236}">
                <a16:creationId xmlns:a16="http://schemas.microsoft.com/office/drawing/2014/main" id="{93F66706-FF5B-42FF-A89A-E64DCC518FC7}"/>
              </a:ext>
            </a:extLst>
          </p:cNvPr>
          <p:cNvSpPr>
            <a:spLocks noGrp="1"/>
          </p:cNvSpPr>
          <p:nvPr>
            <p:ph idx="1"/>
          </p:nvPr>
        </p:nvSpPr>
        <p:spPr>
          <a:xfrm>
            <a:off x="684629" y="1322364"/>
            <a:ext cx="10822742" cy="5577840"/>
          </a:xfrm>
        </p:spPr>
        <p:txBody>
          <a:bodyPr>
            <a:normAutofit lnSpcReduction="10000"/>
          </a:bodyPr>
          <a:lstStyle/>
          <a:p>
            <a:pPr marL="0" indent="0" algn="just">
              <a:lnSpc>
                <a:spcPct val="150000"/>
              </a:lnSpc>
              <a:spcBef>
                <a:spcPts val="0"/>
              </a:spcBef>
              <a:buNone/>
            </a:pPr>
            <a:r>
              <a:rPr lang="el-GR" sz="2800" dirty="0">
                <a:solidFill>
                  <a:schemeClr val="tx1"/>
                </a:solidFill>
                <a:latin typeface="Times New Roman" panose="02020603050405020304" pitchFamily="18" charset="0"/>
                <a:cs typeface="Times New Roman" panose="02020603050405020304" pitchFamily="18" charset="0"/>
              </a:rPr>
              <a:t>Θα το πρότεινα ανεπιφύλακτα στους συμμαθητές/συμμαθήτριές μου για πάρα πολλούς λόγους.</a:t>
            </a:r>
            <a:r>
              <a:rPr lang="el-GR" sz="2800" i="1" dirty="0">
                <a:solidFill>
                  <a:schemeClr val="tx1"/>
                </a:solidFill>
                <a:effectLst/>
                <a:latin typeface="Times New Roman" panose="02020603050405020304" pitchFamily="18" charset="0"/>
                <a:cs typeface="Times New Roman" panose="02020603050405020304" pitchFamily="18" charset="0"/>
              </a:rPr>
              <a:t> Το αγόρι στην κορυφή του βουνού </a:t>
            </a:r>
            <a:r>
              <a:rPr lang="el-GR" sz="2800" dirty="0">
                <a:solidFill>
                  <a:schemeClr val="tx1"/>
                </a:solidFill>
                <a:effectLst/>
                <a:latin typeface="Times New Roman" panose="02020603050405020304" pitchFamily="18" charset="0"/>
                <a:cs typeface="Times New Roman" panose="02020603050405020304" pitchFamily="18" charset="0"/>
              </a:rPr>
              <a:t>δεν είναι ιστορικό μυθιστόρημα, παρ’ όλα αυτά είναι αληθοφανές. Ο συγγραφέας χ</a:t>
            </a:r>
            <a:r>
              <a:rPr lang="el-GR" sz="2800" b="0" dirty="0">
                <a:solidFill>
                  <a:schemeClr val="tx1"/>
                </a:solidFill>
                <a:effectLst/>
                <a:latin typeface="Times New Roman" panose="02020603050405020304" pitchFamily="18" charset="0"/>
                <a:cs typeface="Times New Roman" panose="02020603050405020304" pitchFamily="18" charset="0"/>
              </a:rPr>
              <a:t>ρησιμοποιεί </a:t>
            </a:r>
            <a:r>
              <a:rPr lang="el-GR" sz="2800" b="0" i="0" dirty="0">
                <a:solidFill>
                  <a:schemeClr val="tx1"/>
                </a:solidFill>
                <a:effectLst/>
                <a:latin typeface="Times New Roman" panose="02020603050405020304" pitchFamily="18" charset="0"/>
                <a:cs typeface="Times New Roman" panose="02020603050405020304" pitchFamily="18" charset="0"/>
              </a:rPr>
              <a:t>τις ιστορικές πηγές (παρέχοντας στον αναγνώστη πληροφορίες </a:t>
            </a:r>
            <a:r>
              <a:rPr lang="el-GR" sz="2800" dirty="0">
                <a:solidFill>
                  <a:schemeClr val="tx1"/>
                </a:solidFill>
                <a:latin typeface="Times New Roman" panose="02020603050405020304" pitchFamily="18" charset="0"/>
                <a:cs typeface="Times New Roman" panose="02020603050405020304" pitchFamily="18" charset="0"/>
              </a:rPr>
              <a:t>για τη ναζιστική Γερμανία, την κατάσταση που επικρατούσε και την επιρροή που ασκούσε στη ζωή των νέων) </a:t>
            </a:r>
            <a:r>
              <a:rPr lang="el-GR" sz="2800" b="0" i="0" dirty="0">
                <a:solidFill>
                  <a:schemeClr val="tx1"/>
                </a:solidFill>
                <a:effectLst/>
                <a:latin typeface="Times New Roman" panose="02020603050405020304" pitchFamily="18" charset="0"/>
                <a:cs typeface="Times New Roman" panose="02020603050405020304" pitchFamily="18" charset="0"/>
              </a:rPr>
              <a:t>κατά την κρίση του, και στη συνέχεια ξεφεύγει προς φανταστικές καταστάσεις, γράφοντάς τις με τρόπο ώστε να πείθουν τον αναγνώστη ότι αυτές θα μπορούσαν να έχουν συμβεί στην πραγματικότητα. </a:t>
            </a:r>
            <a:endParaRPr lang="el-GR" dirty="0">
              <a:solidFill>
                <a:schemeClr val="tx1"/>
              </a:solidFill>
              <a:latin typeface="Times New Roman" panose="02020603050405020304" pitchFamily="18" charset="0"/>
              <a:cs typeface="Times New Roman" panose="02020603050405020304" pitchFamily="18" charset="0"/>
            </a:endParaRPr>
          </a:p>
          <a:p>
            <a:endParaRPr lang="el-GR" dirty="0"/>
          </a:p>
        </p:txBody>
      </p:sp>
    </p:spTree>
    <p:extLst>
      <p:ext uri="{BB962C8B-B14F-4D97-AF65-F5344CB8AC3E}">
        <p14:creationId xmlns:p14="http://schemas.microsoft.com/office/powerpoint/2010/main" val="24904377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750">
        <p15:prstTrans prst="peelOff"/>
      </p:transition>
    </mc:Choice>
    <mc:Fallback>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A47015F-D966-41CD-9C24-52F7949E4469}"/>
              </a:ext>
            </a:extLst>
          </p:cNvPr>
          <p:cNvSpPr>
            <a:spLocks noGrp="1"/>
          </p:cNvSpPr>
          <p:nvPr>
            <p:ph type="title"/>
          </p:nvPr>
        </p:nvSpPr>
        <p:spPr>
          <a:xfrm>
            <a:off x="464458" y="126609"/>
            <a:ext cx="11219542" cy="196949"/>
          </a:xfrm>
        </p:spPr>
        <p:txBody>
          <a:bodyPr>
            <a:noAutofit/>
          </a:bodyPr>
          <a:lstStyle/>
          <a:p>
            <a:pPr>
              <a:lnSpc>
                <a:spcPct val="150000"/>
              </a:lnSpc>
            </a:pPr>
            <a:endParaRPr lang="el-GR" sz="3600" dirty="0">
              <a:latin typeface="Times New Roman" panose="02020603050405020304" pitchFamily="18" charset="0"/>
              <a:cs typeface="Times New Roman" panose="02020603050405020304" pitchFamily="18" charset="0"/>
            </a:endParaRPr>
          </a:p>
        </p:txBody>
      </p:sp>
      <p:sp>
        <p:nvSpPr>
          <p:cNvPr id="3" name="Θέση περιεχομένου 2">
            <a:extLst>
              <a:ext uri="{FF2B5EF4-FFF2-40B4-BE49-F238E27FC236}">
                <a16:creationId xmlns:a16="http://schemas.microsoft.com/office/drawing/2014/main" id="{9E971E0F-D628-465B-BF6E-0FB3B461EB60}"/>
              </a:ext>
            </a:extLst>
          </p:cNvPr>
          <p:cNvSpPr>
            <a:spLocks noGrp="1"/>
          </p:cNvSpPr>
          <p:nvPr>
            <p:ph idx="1"/>
          </p:nvPr>
        </p:nvSpPr>
        <p:spPr>
          <a:xfrm>
            <a:off x="464458" y="1083212"/>
            <a:ext cx="11219542" cy="5774788"/>
          </a:xfrm>
        </p:spPr>
        <p:txBody>
          <a:bodyPr>
            <a:normAutofit/>
          </a:bodyPr>
          <a:lstStyle/>
          <a:p>
            <a:pPr marL="0" indent="0" algn="just">
              <a:lnSpc>
                <a:spcPct val="150000"/>
              </a:lnSpc>
              <a:spcBef>
                <a:spcPts val="0"/>
              </a:spcBef>
              <a:buNone/>
            </a:pPr>
            <a:r>
              <a:rPr lang="el-GR" i="1" dirty="0">
                <a:solidFill>
                  <a:schemeClr val="tx1"/>
                </a:solidFill>
                <a:effectLst/>
                <a:latin typeface="Times New Roman" panose="02020603050405020304" pitchFamily="18" charset="0"/>
                <a:cs typeface="Times New Roman" panose="02020603050405020304" pitchFamily="18" charset="0"/>
              </a:rPr>
              <a:t>Το αγόρι στην κορυφή του βουνού </a:t>
            </a:r>
            <a:r>
              <a:rPr lang="el-GR" dirty="0">
                <a:solidFill>
                  <a:schemeClr val="tx1"/>
                </a:solidFill>
                <a:effectLst/>
                <a:latin typeface="Times New Roman" panose="02020603050405020304" pitchFamily="18" charset="0"/>
                <a:cs typeface="Times New Roman" panose="02020603050405020304" pitchFamily="18" charset="0"/>
              </a:rPr>
              <a:t>είναι μια </a:t>
            </a:r>
            <a:r>
              <a:rPr lang="el-GR" i="0" dirty="0">
                <a:solidFill>
                  <a:schemeClr val="tx1"/>
                </a:solidFill>
                <a:effectLst/>
                <a:latin typeface="Times New Roman" panose="02020603050405020304" pitchFamily="18" charset="0"/>
                <a:cs typeface="Times New Roman" panose="02020603050405020304" pitchFamily="18" charset="0"/>
              </a:rPr>
              <a:t>ιστορία που θέτει ερωτήματα και διλήμματα, ουσιαστικά και διαχρονικά, αφήνει μηνύματα, γνώσεις, αισθήματα και που όλα αυτά μαζί, κάνουν το βιβλίο </a:t>
            </a:r>
            <a:r>
              <a:rPr lang="el-GR" dirty="0">
                <a:solidFill>
                  <a:schemeClr val="tx1"/>
                </a:solidFill>
                <a:latin typeface="Times New Roman" panose="02020603050405020304" pitchFamily="18" charset="0"/>
                <a:cs typeface="Times New Roman" panose="02020603050405020304" pitchFamily="18" charset="0"/>
              </a:rPr>
              <a:t>εξαιρετικό, συγκλονιστικό, με αγωνία και απρόβλεπτη εξέλιξη, που γοητεύει και αγγίζει βαθιά μικρούς και μεγάλους αναγνώστες. Είναι ένα βιβλίο που πρέπει ο καθένας μας να έχει στη βιβλιοθήκη του.</a:t>
            </a:r>
            <a:endParaRPr lang="el-GR" dirty="0">
              <a:latin typeface="Times New Roman" panose="02020603050405020304" pitchFamily="18" charset="0"/>
              <a:cs typeface="Times New Roman" panose="02020603050405020304" pitchFamily="18" charset="0"/>
            </a:endParaRPr>
          </a:p>
          <a:p>
            <a:pPr>
              <a:lnSpc>
                <a:spcPct val="150000"/>
              </a:lnSpc>
              <a:spcBef>
                <a:spcPts val="0"/>
              </a:spcBef>
            </a:pPr>
            <a:endParaRPr lang="el-GR" dirty="0"/>
          </a:p>
        </p:txBody>
      </p:sp>
    </p:spTree>
    <p:extLst>
      <p:ext uri="{BB962C8B-B14F-4D97-AF65-F5344CB8AC3E}">
        <p14:creationId xmlns:p14="http://schemas.microsoft.com/office/powerpoint/2010/main" val="422310607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750">
        <p15:prstTrans prst="peelOff"/>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name="Slide13">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65E4DD3-9FCC-4133-B3CC-AF09BDD80728}"/>
              </a:ext>
            </a:extLst>
          </p:cNvPr>
          <p:cNvSpPr txBox="1">
            <a:spLocks noGrp="1"/>
          </p:cNvSpPr>
          <p:nvPr>
            <p:ph type="title"/>
          </p:nvPr>
        </p:nvSpPr>
        <p:spPr>
          <a:xfrm>
            <a:off x="838203" y="477673"/>
            <a:ext cx="10515600" cy="1325559"/>
          </a:xfrm>
        </p:spPr>
        <p:txBody>
          <a:bodyPr anchorCtr="1">
            <a:normAutofit/>
          </a:bodyPr>
          <a:lstStyle/>
          <a:p>
            <a:pPr lvl="0" algn="ctr"/>
            <a:r>
              <a:rPr lang="el-GR" sz="3600" dirty="0">
                <a:latin typeface="Times New Roman" panose="02020603050405020304" pitchFamily="18" charset="0"/>
                <a:cs typeface="Times New Roman" panose="02020603050405020304" pitchFamily="18" charset="0"/>
              </a:rPr>
              <a:t>Το αγόρι στην κορυφή του βουνού</a:t>
            </a:r>
          </a:p>
        </p:txBody>
      </p:sp>
      <p:sp>
        <p:nvSpPr>
          <p:cNvPr id="3" name="Θέση περιεχομένου 3">
            <a:extLst>
              <a:ext uri="{FF2B5EF4-FFF2-40B4-BE49-F238E27FC236}">
                <a16:creationId xmlns:a16="http://schemas.microsoft.com/office/drawing/2014/main" id="{D0CBFC6C-8FC5-4F27-9412-2802D2607CF1}"/>
              </a:ext>
            </a:extLst>
          </p:cNvPr>
          <p:cNvSpPr txBox="1">
            <a:spLocks noGrp="1"/>
          </p:cNvSpPr>
          <p:nvPr>
            <p:ph idx="1"/>
          </p:nvPr>
        </p:nvSpPr>
        <p:spPr>
          <a:xfrm>
            <a:off x="5506765" y="2148113"/>
            <a:ext cx="6046607" cy="4031409"/>
          </a:xfrm>
        </p:spPr>
        <p:txBody>
          <a:bodyPr>
            <a:normAutofit fontScale="77500" lnSpcReduction="20000"/>
          </a:bodyPr>
          <a:lstStyle/>
          <a:p>
            <a:pPr indent="0" algn="just">
              <a:lnSpc>
                <a:spcPct val="170000"/>
              </a:lnSpc>
              <a:spcBef>
                <a:spcPts val="0"/>
              </a:spcBef>
              <a:buClr>
                <a:srgbClr val="C00000"/>
              </a:buClr>
            </a:pPr>
            <a:r>
              <a:rPr lang="el-GR" sz="3600" dirty="0">
                <a:latin typeface="Times New Roman" panose="02020603050405020304" pitchFamily="18" charset="0"/>
                <a:cs typeface="Times New Roman" panose="02020603050405020304" pitchFamily="18" charset="0"/>
              </a:rPr>
              <a:t> </a:t>
            </a:r>
            <a:r>
              <a:rPr lang="el-GR" sz="3600" i="0" dirty="0">
                <a:solidFill>
                  <a:schemeClr val="tx1"/>
                </a:solidFill>
                <a:effectLst/>
                <a:latin typeface="Times New Roman" panose="02020603050405020304" pitchFamily="18" charset="0"/>
                <a:cs typeface="Times New Roman" panose="02020603050405020304" pitchFamily="18" charset="0"/>
              </a:rPr>
              <a:t>Τίτλος πρωτοτύπου: </a:t>
            </a:r>
            <a:r>
              <a:rPr lang="de-DE" sz="3600" i="0" dirty="0">
                <a:solidFill>
                  <a:schemeClr val="tx1"/>
                </a:solidFill>
                <a:effectLst/>
                <a:latin typeface="Times New Roman" panose="02020603050405020304" pitchFamily="18" charset="0"/>
                <a:cs typeface="Times New Roman" panose="02020603050405020304" pitchFamily="18" charset="0"/>
              </a:rPr>
              <a:t>The </a:t>
            </a:r>
            <a:r>
              <a:rPr lang="de-DE" sz="3600" i="0" dirty="0" err="1">
                <a:solidFill>
                  <a:schemeClr val="tx1"/>
                </a:solidFill>
                <a:effectLst/>
                <a:latin typeface="Times New Roman" panose="02020603050405020304" pitchFamily="18" charset="0"/>
                <a:cs typeface="Times New Roman" panose="02020603050405020304" pitchFamily="18" charset="0"/>
              </a:rPr>
              <a:t>boy</a:t>
            </a:r>
            <a:r>
              <a:rPr lang="de-DE" sz="3600" i="0" dirty="0">
                <a:solidFill>
                  <a:schemeClr val="tx1"/>
                </a:solidFill>
                <a:effectLst/>
                <a:latin typeface="Times New Roman" panose="02020603050405020304" pitchFamily="18" charset="0"/>
                <a:cs typeface="Times New Roman" panose="02020603050405020304" pitchFamily="18" charset="0"/>
              </a:rPr>
              <a:t> at </a:t>
            </a:r>
            <a:r>
              <a:rPr lang="de-DE" sz="3600" i="0" dirty="0" err="1">
                <a:solidFill>
                  <a:schemeClr val="tx1"/>
                </a:solidFill>
                <a:effectLst/>
                <a:latin typeface="Times New Roman" panose="02020603050405020304" pitchFamily="18" charset="0"/>
                <a:cs typeface="Times New Roman" panose="02020603050405020304" pitchFamily="18" charset="0"/>
              </a:rPr>
              <a:t>the</a:t>
            </a:r>
            <a:r>
              <a:rPr lang="de-DE" sz="3600" i="0" dirty="0">
                <a:solidFill>
                  <a:schemeClr val="tx1"/>
                </a:solidFill>
                <a:effectLst/>
                <a:latin typeface="Times New Roman" panose="02020603050405020304" pitchFamily="18" charset="0"/>
                <a:cs typeface="Times New Roman" panose="02020603050405020304" pitchFamily="18" charset="0"/>
              </a:rPr>
              <a:t> top </a:t>
            </a:r>
            <a:r>
              <a:rPr lang="de-DE" sz="3600" i="0" dirty="0" err="1">
                <a:solidFill>
                  <a:schemeClr val="tx1"/>
                </a:solidFill>
                <a:effectLst/>
                <a:latin typeface="Times New Roman" panose="02020603050405020304" pitchFamily="18" charset="0"/>
                <a:cs typeface="Times New Roman" panose="02020603050405020304" pitchFamily="18" charset="0"/>
              </a:rPr>
              <a:t>of</a:t>
            </a:r>
            <a:r>
              <a:rPr lang="de-DE" sz="3600" i="0" dirty="0">
                <a:solidFill>
                  <a:schemeClr val="tx1"/>
                </a:solidFill>
                <a:effectLst/>
                <a:latin typeface="Times New Roman" panose="02020603050405020304" pitchFamily="18" charset="0"/>
                <a:cs typeface="Times New Roman" panose="02020603050405020304" pitchFamily="18" charset="0"/>
              </a:rPr>
              <a:t> </a:t>
            </a:r>
            <a:r>
              <a:rPr lang="de-DE" sz="3600" i="0" dirty="0" err="1">
                <a:solidFill>
                  <a:schemeClr val="tx1"/>
                </a:solidFill>
                <a:effectLst/>
                <a:latin typeface="Times New Roman" panose="02020603050405020304" pitchFamily="18" charset="0"/>
                <a:cs typeface="Times New Roman" panose="02020603050405020304" pitchFamily="18" charset="0"/>
              </a:rPr>
              <a:t>the</a:t>
            </a:r>
            <a:r>
              <a:rPr lang="de-DE" sz="3600" i="0" dirty="0">
                <a:solidFill>
                  <a:schemeClr val="tx1"/>
                </a:solidFill>
                <a:effectLst/>
                <a:latin typeface="Times New Roman" panose="02020603050405020304" pitchFamily="18" charset="0"/>
                <a:cs typeface="Times New Roman" panose="02020603050405020304" pitchFamily="18" charset="0"/>
              </a:rPr>
              <a:t> </a:t>
            </a:r>
            <a:r>
              <a:rPr lang="de-DE" sz="3600" i="0" dirty="0" err="1">
                <a:solidFill>
                  <a:schemeClr val="tx1"/>
                </a:solidFill>
                <a:effectLst/>
                <a:latin typeface="Times New Roman" panose="02020603050405020304" pitchFamily="18" charset="0"/>
                <a:cs typeface="Times New Roman" panose="02020603050405020304" pitchFamily="18" charset="0"/>
              </a:rPr>
              <a:t>mountain</a:t>
            </a:r>
            <a:endParaRPr lang="de-DE" sz="3600" i="0" dirty="0">
              <a:solidFill>
                <a:schemeClr val="tx1"/>
              </a:solidFill>
              <a:effectLst/>
              <a:latin typeface="Times New Roman" panose="02020603050405020304" pitchFamily="18" charset="0"/>
              <a:cs typeface="Times New Roman" panose="02020603050405020304" pitchFamily="18" charset="0"/>
            </a:endParaRPr>
          </a:p>
          <a:p>
            <a:pPr lvl="0" indent="0" algn="just">
              <a:lnSpc>
                <a:spcPct val="170000"/>
              </a:lnSpc>
              <a:spcBef>
                <a:spcPts val="0"/>
              </a:spcBef>
              <a:buClr>
                <a:srgbClr val="C00000"/>
              </a:buClr>
            </a:pPr>
            <a:r>
              <a:rPr lang="el-GR" sz="3600" dirty="0">
                <a:solidFill>
                  <a:schemeClr val="tx1"/>
                </a:solidFill>
                <a:latin typeface="Times New Roman" panose="02020603050405020304" pitchFamily="18" charset="0"/>
                <a:cs typeface="Times New Roman" panose="02020603050405020304" pitchFamily="18" charset="0"/>
              </a:rPr>
              <a:t> Συγγραφέας: </a:t>
            </a:r>
            <a:r>
              <a:rPr lang="en-US" sz="3600" dirty="0">
                <a:solidFill>
                  <a:schemeClr val="tx1"/>
                </a:solidFill>
                <a:latin typeface="Times New Roman" panose="02020603050405020304" pitchFamily="18" charset="0"/>
                <a:cs typeface="Times New Roman" panose="02020603050405020304" pitchFamily="18" charset="0"/>
              </a:rPr>
              <a:t>Boyne</a:t>
            </a:r>
            <a:r>
              <a:rPr lang="el-GR" sz="3600" dirty="0">
                <a:solidFill>
                  <a:schemeClr val="tx1"/>
                </a:solidFill>
                <a:latin typeface="Times New Roman" panose="02020603050405020304" pitchFamily="18" charset="0"/>
                <a:cs typeface="Times New Roman" panose="02020603050405020304" pitchFamily="18" charset="0"/>
              </a:rPr>
              <a:t> </a:t>
            </a:r>
            <a:r>
              <a:rPr lang="en-US" sz="3600" dirty="0">
                <a:solidFill>
                  <a:schemeClr val="tx1"/>
                </a:solidFill>
                <a:latin typeface="Times New Roman" panose="02020603050405020304" pitchFamily="18" charset="0"/>
                <a:cs typeface="Times New Roman" panose="02020603050405020304" pitchFamily="18" charset="0"/>
              </a:rPr>
              <a:t>John</a:t>
            </a:r>
            <a:endParaRPr lang="el-GR" sz="3600" dirty="0">
              <a:solidFill>
                <a:schemeClr val="tx1"/>
              </a:solidFill>
              <a:latin typeface="Times New Roman" panose="02020603050405020304" pitchFamily="18" charset="0"/>
              <a:cs typeface="Times New Roman" panose="02020603050405020304" pitchFamily="18" charset="0"/>
            </a:endParaRPr>
          </a:p>
          <a:p>
            <a:pPr lvl="0" indent="0" algn="just">
              <a:lnSpc>
                <a:spcPct val="170000"/>
              </a:lnSpc>
              <a:spcBef>
                <a:spcPts val="0"/>
              </a:spcBef>
              <a:buClr>
                <a:srgbClr val="C00000"/>
              </a:buClr>
            </a:pPr>
            <a:r>
              <a:rPr lang="el-GR" sz="3600" dirty="0">
                <a:solidFill>
                  <a:schemeClr val="tx1"/>
                </a:solidFill>
                <a:latin typeface="Times New Roman" panose="02020603050405020304" pitchFamily="18" charset="0"/>
                <a:cs typeface="Times New Roman" panose="02020603050405020304" pitchFamily="18" charset="0"/>
              </a:rPr>
              <a:t> Μετάφραση:</a:t>
            </a:r>
            <a:r>
              <a:rPr lang="en-US" sz="3600" dirty="0">
                <a:solidFill>
                  <a:schemeClr val="tx1"/>
                </a:solidFill>
                <a:latin typeface="Times New Roman" panose="02020603050405020304" pitchFamily="18" charset="0"/>
                <a:cs typeface="Times New Roman" panose="02020603050405020304" pitchFamily="18" charset="0"/>
              </a:rPr>
              <a:t> </a:t>
            </a:r>
            <a:r>
              <a:rPr lang="el-GR" sz="3600" dirty="0">
                <a:solidFill>
                  <a:schemeClr val="tx1"/>
                </a:solidFill>
                <a:latin typeface="Times New Roman" panose="02020603050405020304" pitchFamily="18" charset="0"/>
                <a:cs typeface="Times New Roman" panose="02020603050405020304" pitchFamily="18" charset="0"/>
              </a:rPr>
              <a:t>Γαβριηλίδου Πετρούλα</a:t>
            </a:r>
          </a:p>
          <a:p>
            <a:pPr lvl="0" indent="0" algn="just">
              <a:lnSpc>
                <a:spcPct val="170000"/>
              </a:lnSpc>
              <a:spcBef>
                <a:spcPts val="0"/>
              </a:spcBef>
              <a:buClr>
                <a:srgbClr val="C00000"/>
              </a:buClr>
            </a:pPr>
            <a:r>
              <a:rPr lang="el-GR" sz="3600" dirty="0">
                <a:solidFill>
                  <a:schemeClr val="tx1"/>
                </a:solidFill>
                <a:latin typeface="Times New Roman" panose="02020603050405020304" pitchFamily="18" charset="0"/>
                <a:cs typeface="Times New Roman" panose="02020603050405020304" pitchFamily="18" charset="0"/>
              </a:rPr>
              <a:t> Εκδόσεις: Ψυχογιός</a:t>
            </a:r>
          </a:p>
          <a:p>
            <a:pPr lvl="0">
              <a:lnSpc>
                <a:spcPct val="70000"/>
              </a:lnSpc>
            </a:pPr>
            <a:endParaRPr lang="el-GR" sz="700" dirty="0"/>
          </a:p>
        </p:txBody>
      </p:sp>
      <p:pic>
        <p:nvPicPr>
          <p:cNvPr id="4" name="Picture 2" descr="ΤΟ ΑΓΟΡΙ ΣΤΗΝ ΚΟΡΥΦΗ ΤΟΥ ΒΟΥΝΟΥ - ΤΖΟΝ ΜΠΟΪΝ - Εκδόσεις Ψυχογιός">
            <a:extLst>
              <a:ext uri="{FF2B5EF4-FFF2-40B4-BE49-F238E27FC236}">
                <a16:creationId xmlns:a16="http://schemas.microsoft.com/office/drawing/2014/main" id="{F9A59BB7-1223-453A-8379-57602ED3C7F1}"/>
              </a:ext>
            </a:extLst>
          </p:cNvPr>
          <p:cNvPicPr>
            <a:picLocks noGrp="1" noChangeAspect="1"/>
          </p:cNvPicPr>
          <p:nvPr>
            <p:ph idx="2"/>
          </p:nvPr>
        </p:nvPicPr>
        <p:blipFill>
          <a:blip r:embed="rId2"/>
          <a:srcRect/>
          <a:stretch>
            <a:fillRect/>
          </a:stretch>
        </p:blipFill>
        <p:spPr>
          <a:xfrm>
            <a:off x="1575800" y="1803232"/>
            <a:ext cx="3193368" cy="4224116"/>
          </a:xfrm>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750">
        <p15:prstTrans prst="peelOff"/>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name="Slide15">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31FA8ED-0CFC-4CF3-A3DE-E08997FDCD0D}"/>
              </a:ext>
            </a:extLst>
          </p:cNvPr>
          <p:cNvSpPr txBox="1">
            <a:spLocks noGrp="1"/>
          </p:cNvSpPr>
          <p:nvPr>
            <p:ph type="title"/>
          </p:nvPr>
        </p:nvSpPr>
        <p:spPr>
          <a:xfrm>
            <a:off x="838203" y="681036"/>
            <a:ext cx="10515600" cy="1292907"/>
          </a:xfrm>
        </p:spPr>
        <p:txBody>
          <a:bodyPr anchorCtr="1">
            <a:normAutofit/>
          </a:bodyPr>
          <a:lstStyle/>
          <a:p>
            <a:pPr lvl="0" algn="ctr"/>
            <a:r>
              <a:rPr lang="el-GR" sz="3200" dirty="0">
                <a:latin typeface="Times New Roman" panose="02020603050405020304" pitchFamily="18" charset="0"/>
                <a:cs typeface="Times New Roman" panose="02020603050405020304" pitchFamily="18" charset="0"/>
              </a:rPr>
              <a:t>Το θέμα</a:t>
            </a:r>
          </a:p>
        </p:txBody>
      </p:sp>
      <p:sp>
        <p:nvSpPr>
          <p:cNvPr id="3" name="Θέση περιεχομένου 2">
            <a:extLst>
              <a:ext uri="{FF2B5EF4-FFF2-40B4-BE49-F238E27FC236}">
                <a16:creationId xmlns:a16="http://schemas.microsoft.com/office/drawing/2014/main" id="{9C12AE31-C0D9-4F6A-9B6E-517DD115D66E}"/>
              </a:ext>
            </a:extLst>
          </p:cNvPr>
          <p:cNvSpPr txBox="1">
            <a:spLocks noGrp="1"/>
          </p:cNvSpPr>
          <p:nvPr>
            <p:ph idx="1"/>
          </p:nvPr>
        </p:nvSpPr>
        <p:spPr>
          <a:xfrm>
            <a:off x="838203" y="1603717"/>
            <a:ext cx="10515600" cy="4573248"/>
          </a:xfrm>
        </p:spPr>
        <p:txBody>
          <a:bodyPr/>
          <a:lstStyle/>
          <a:p>
            <a:pPr marL="0" lvl="0" indent="0" algn="just">
              <a:lnSpc>
                <a:spcPct val="150000"/>
              </a:lnSpc>
              <a:spcBef>
                <a:spcPts val="0"/>
              </a:spcBef>
              <a:buNone/>
            </a:pPr>
            <a:r>
              <a:rPr lang="el-GR" dirty="0">
                <a:latin typeface="Times New Roman" panose="02020603050405020304" pitchFamily="18" charset="0"/>
                <a:cs typeface="Times New Roman" panose="02020603050405020304" pitchFamily="18" charset="0"/>
              </a:rPr>
              <a:t>Η ανάδυση του ναζισμού μέσα από την ιστορία ενός αγοριού, που γοητεύεται από τον Αδόλφο Χίτλερ, χάνει την παιδικότητά του, αλλάζει και μετατρέπεται σε θηρίο, αλλά και η ευθύνη των ενηλίκων για τα ερεθίσματα στα οποία εκθέτουν τις ψυχές των παιδιών και οι συνέπειες αυτών.</a:t>
            </a:r>
          </a:p>
          <a:p>
            <a:pPr lvl="0"/>
            <a:endParaRPr lang="el-GR"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750">
        <p15:prstTrans prst="peelOff"/>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name="Slide14">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A083D59-E5BA-47F7-BB7C-EB29A437DF53}"/>
              </a:ext>
            </a:extLst>
          </p:cNvPr>
          <p:cNvSpPr txBox="1">
            <a:spLocks noGrp="1"/>
          </p:cNvSpPr>
          <p:nvPr>
            <p:ph type="title"/>
          </p:nvPr>
        </p:nvSpPr>
        <p:spPr>
          <a:xfrm>
            <a:off x="838203" y="379823"/>
            <a:ext cx="10515600" cy="697934"/>
          </a:xfrm>
        </p:spPr>
        <p:txBody>
          <a:bodyPr anchorCtr="1">
            <a:normAutofit/>
          </a:bodyPr>
          <a:lstStyle/>
          <a:p>
            <a:pPr lvl="0" algn="ctr"/>
            <a:r>
              <a:rPr lang="el-GR" sz="3200" dirty="0">
                <a:latin typeface="Times New Roman" panose="02020603050405020304" pitchFamily="18" charset="0"/>
                <a:cs typeface="Times New Roman" panose="02020603050405020304" pitchFamily="18" charset="0"/>
              </a:rPr>
              <a:t>Η περιληπτική απόδοση</a:t>
            </a:r>
          </a:p>
        </p:txBody>
      </p:sp>
      <p:sp>
        <p:nvSpPr>
          <p:cNvPr id="3" name="TextBox 3">
            <a:extLst>
              <a:ext uri="{FF2B5EF4-FFF2-40B4-BE49-F238E27FC236}">
                <a16:creationId xmlns:a16="http://schemas.microsoft.com/office/drawing/2014/main" id="{51540834-91CC-4100-81E1-E2606BEAC274}"/>
              </a:ext>
            </a:extLst>
          </p:cNvPr>
          <p:cNvSpPr txBox="1"/>
          <p:nvPr/>
        </p:nvSpPr>
        <p:spPr>
          <a:xfrm>
            <a:off x="263767" y="1105381"/>
            <a:ext cx="11664470" cy="5831853"/>
          </a:xfrm>
          <a:prstGeom prst="rect">
            <a:avLst/>
          </a:prstGeom>
          <a:noFill/>
          <a:ln cap="flat">
            <a:noFill/>
          </a:ln>
        </p:spPr>
        <p:txBody>
          <a:bodyPr vert="horz" wrap="square" lIns="91440" tIns="45720" rIns="91440" bIns="45720" anchor="t" anchorCtr="0" compatLnSpc="1">
            <a:spAutoFit/>
          </a:bodyPr>
          <a:lstStyle/>
          <a:p>
            <a:pPr marL="0" marR="0" lvl="0" indent="0" algn="just" defTabSz="457200" rtl="0" fontAlgn="auto" hangingPunct="1">
              <a:lnSpc>
                <a:spcPct val="150000"/>
              </a:lnSpc>
              <a:spcBef>
                <a:spcPts val="0"/>
              </a:spcBef>
              <a:spcAft>
                <a:spcPts val="0"/>
              </a:spcAft>
              <a:buNone/>
              <a:tabLst/>
              <a:defRPr sz="1800" b="0" i="0" u="none" strike="noStrike" kern="0" cap="none" spc="0" baseline="0">
                <a:solidFill>
                  <a:srgbClr val="000000"/>
                </a:solidFill>
                <a:uFillTx/>
              </a:defRPr>
            </a:pPr>
            <a:r>
              <a:rPr lang="el-GR" sz="2800" b="1" i="0" u="none" strike="noStrike" kern="1200" cap="none" spc="0" baseline="0" dirty="0">
                <a:solidFill>
                  <a:srgbClr val="000000"/>
                </a:solidFill>
                <a:uFillTx/>
                <a:latin typeface="Times New Roman" panose="02020603050405020304" pitchFamily="18" charset="0"/>
                <a:cs typeface="Times New Roman" panose="02020603050405020304" pitchFamily="18" charset="0"/>
              </a:rPr>
              <a:t>Ό</a:t>
            </a:r>
            <a:r>
              <a:rPr lang="el-GR" sz="2800" b="0" i="0" u="none" strike="noStrike" kern="1200" cap="none" spc="0" baseline="0" dirty="0">
                <a:solidFill>
                  <a:srgbClr val="000000"/>
                </a:solidFill>
                <a:uFillTx/>
                <a:latin typeface="Times New Roman" panose="02020603050405020304" pitchFamily="18" charset="0"/>
                <a:cs typeface="Times New Roman" panose="02020603050405020304" pitchFamily="18" charset="0"/>
              </a:rPr>
              <a:t>ταν ο </a:t>
            </a:r>
            <a:r>
              <a:rPr lang="el-GR" sz="2800" b="0" i="0" u="none" strike="noStrike" kern="1200" cap="none" spc="0" baseline="0" dirty="0" err="1">
                <a:solidFill>
                  <a:srgbClr val="000000"/>
                </a:solidFill>
                <a:uFillTx/>
                <a:latin typeface="Times New Roman" panose="02020603050405020304" pitchFamily="18" charset="0"/>
                <a:cs typeface="Times New Roman" panose="02020603050405020304" pitchFamily="18" charset="0"/>
              </a:rPr>
              <a:t>Πιερό</a:t>
            </a:r>
            <a:r>
              <a:rPr lang="el-GR" sz="2800" b="0" i="0" u="none" strike="noStrike" kern="1200" cap="none" spc="0" baseline="0" dirty="0">
                <a:solidFill>
                  <a:srgbClr val="000000"/>
                </a:solidFill>
                <a:uFillTx/>
                <a:latin typeface="Times New Roman" panose="02020603050405020304" pitchFamily="18" charset="0"/>
                <a:cs typeface="Times New Roman" panose="02020603050405020304" pitchFamily="18" charset="0"/>
              </a:rPr>
              <a:t> χάνει τους γονείς του, αναγκάζεται να αφήσει το Παρίσι και να ξεκινήσει μια νέα ζωή με τη θεία </a:t>
            </a:r>
            <a:r>
              <a:rPr lang="el-GR" sz="2800" b="0" i="0" u="none" strike="noStrike" kern="1200" cap="none" spc="0" baseline="0" dirty="0" err="1">
                <a:solidFill>
                  <a:srgbClr val="000000"/>
                </a:solidFill>
                <a:uFillTx/>
                <a:latin typeface="Times New Roman" panose="02020603050405020304" pitchFamily="18" charset="0"/>
                <a:cs typeface="Times New Roman" panose="02020603050405020304" pitchFamily="18" charset="0"/>
              </a:rPr>
              <a:t>Μπίατριξ</a:t>
            </a:r>
            <a:r>
              <a:rPr lang="el-GR" sz="2800" b="0" i="0" u="none" strike="noStrike" kern="1200" cap="none" spc="0" baseline="0" dirty="0">
                <a:solidFill>
                  <a:srgbClr val="000000"/>
                </a:solidFill>
                <a:uFillTx/>
                <a:latin typeface="Times New Roman" panose="02020603050405020304" pitchFamily="18" charset="0"/>
                <a:cs typeface="Times New Roman" panose="02020603050405020304" pitchFamily="18" charset="0"/>
              </a:rPr>
              <a:t>, που δουλεύει ως υπηρέτρια σε ένα πλούσιο σπίτι στις Βαυαρικές Άλπεις. Αλλά οι εποχές είναι δύσκολες, καθώς βρισκόμαστε στο 1935, στα πρόθυρα του Δεύτερου Παγκόσμιου Πολέμου. Και δεν πρόκειται για ένα συνηθισμένο πλούσιο σπίτι αλλά για την κατοικία του </a:t>
            </a:r>
            <a:r>
              <a:rPr lang="el-GR" sz="2800" b="0" i="0" u="none" strike="noStrike" kern="1200" cap="none" spc="0" baseline="0" dirty="0" err="1">
                <a:solidFill>
                  <a:srgbClr val="000000"/>
                </a:solidFill>
                <a:uFillTx/>
                <a:latin typeface="Times New Roman" panose="02020603050405020304" pitchFamily="18" charset="0"/>
                <a:cs typeface="Times New Roman" panose="02020603050405020304" pitchFamily="18" charset="0"/>
              </a:rPr>
              <a:t>Αδόλφου</a:t>
            </a:r>
            <a:r>
              <a:rPr lang="el-GR" sz="2800" b="0" i="0" u="none" strike="noStrike" kern="1200" cap="none" spc="0" baseline="0" dirty="0">
                <a:solidFill>
                  <a:srgbClr val="000000"/>
                </a:solidFill>
                <a:uFillTx/>
                <a:latin typeface="Times New Roman" panose="02020603050405020304" pitchFamily="18" charset="0"/>
                <a:cs typeface="Times New Roman" panose="02020603050405020304" pitchFamily="18" charset="0"/>
              </a:rPr>
              <a:t> Χίτλερ. </a:t>
            </a:r>
          </a:p>
          <a:p>
            <a:pPr marL="0" marR="0" lvl="0" indent="0" algn="just" defTabSz="457200" rtl="0" fontAlgn="auto" hangingPunct="1">
              <a:lnSpc>
                <a:spcPct val="150000"/>
              </a:lnSpc>
              <a:spcBef>
                <a:spcPts val="0"/>
              </a:spcBef>
              <a:spcAft>
                <a:spcPts val="0"/>
              </a:spcAft>
              <a:buNone/>
              <a:tabLst/>
              <a:defRPr sz="1800" b="0" i="0" u="none" strike="noStrike" kern="0" cap="none" spc="0" baseline="0">
                <a:solidFill>
                  <a:srgbClr val="000000"/>
                </a:solidFill>
                <a:uFillTx/>
              </a:defRPr>
            </a:pPr>
            <a:r>
              <a:rPr lang="el-GR" sz="2800" b="0" i="0" u="none" strike="noStrike" kern="1200" cap="none" spc="0" baseline="0" dirty="0">
                <a:solidFill>
                  <a:srgbClr val="000000"/>
                </a:solidFill>
                <a:uFillTx/>
                <a:latin typeface="Times New Roman" panose="02020603050405020304" pitchFamily="18" charset="0"/>
                <a:cs typeface="Times New Roman" panose="02020603050405020304" pitchFamily="18" charset="0"/>
              </a:rPr>
              <a:t>Σύντομα ο </a:t>
            </a:r>
            <a:r>
              <a:rPr lang="el-GR" sz="2800" b="0" i="0" u="none" strike="noStrike" kern="1200" cap="none" spc="0" baseline="0" dirty="0" err="1">
                <a:solidFill>
                  <a:srgbClr val="000000"/>
                </a:solidFill>
                <a:uFillTx/>
                <a:latin typeface="Times New Roman" panose="02020603050405020304" pitchFamily="18" charset="0"/>
                <a:cs typeface="Times New Roman" panose="02020603050405020304" pitchFamily="18" charset="0"/>
              </a:rPr>
              <a:t>Πιερό</a:t>
            </a:r>
            <a:r>
              <a:rPr lang="el-GR" sz="2800" b="0" i="0" u="none" strike="noStrike" kern="1200" cap="none" spc="0" baseline="0" dirty="0">
                <a:solidFill>
                  <a:srgbClr val="000000"/>
                </a:solidFill>
                <a:uFillTx/>
                <a:latin typeface="Times New Roman" panose="02020603050405020304" pitchFamily="18" charset="0"/>
                <a:cs typeface="Times New Roman" panose="02020603050405020304" pitchFamily="18" charset="0"/>
              </a:rPr>
              <a:t> γοητεύεται από τον Χίτλερ και μπαίνει άθελά του σ’ έναν επικίνδυνο νέο κόσμο: έναν κόσμο τρομοκρατίας, μυστικών και προδοσίας, από τον οποίο ίσως να μην μπορέσει ποτέ να δραπετεύσει</a:t>
            </a:r>
            <a:r>
              <a:rPr lang="el-GR" sz="2800" b="0" i="0" u="none" strike="noStrike" kern="1200" cap="none" spc="0" baseline="0" dirty="0">
                <a:solidFill>
                  <a:srgbClr val="142B39"/>
                </a:solidFill>
                <a:uFillTx/>
                <a:latin typeface="Times New Roman" panose="02020603050405020304" pitchFamily="18" charset="0"/>
                <a:cs typeface="Times New Roman" panose="02020603050405020304" pitchFamily="18" charset="0"/>
              </a:rPr>
              <a:t>.</a:t>
            </a:r>
            <a:endParaRPr lang="el-GR" sz="2800" b="0" i="0" u="none" strike="noStrike" kern="1200" cap="none" spc="0" baseline="0" dirty="0">
              <a:solidFill>
                <a:srgbClr val="000000"/>
              </a:solidFill>
              <a:uFillTx/>
              <a:latin typeface="Times New Roman" panose="02020603050405020304" pitchFamily="18" charset="0"/>
              <a:cs typeface="Times New Roman" panose="02020603050405020304" pitchFamily="18" charset="0"/>
            </a:endParaRPr>
          </a:p>
        </p:txBody>
      </p:sp>
      <p:pic>
        <p:nvPicPr>
          <p:cNvPr id="4" name="Θέση περιεχομένου 4" descr="Αεροπλάνο">
            <a:extLst>
              <a:ext uri="{FF2B5EF4-FFF2-40B4-BE49-F238E27FC236}">
                <a16:creationId xmlns:a16="http://schemas.microsoft.com/office/drawing/2014/main" id="{42C9A3DF-459E-4D6A-9734-8D8D35DCFAF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7159994">
            <a:off x="2167970" y="332305"/>
            <a:ext cx="791998" cy="791998"/>
          </a:xfrm>
          <a:prstGeom prst="rect">
            <a:avLst/>
          </a:prstGeom>
          <a:noFill/>
          <a:ln cap="flat">
            <a:noFill/>
          </a:ln>
        </p:spPr>
      </p:pic>
      <p:pic>
        <p:nvPicPr>
          <p:cNvPr id="5" name="Γραφικό 6" descr="Αεροπλάνο">
            <a:extLst>
              <a:ext uri="{FF2B5EF4-FFF2-40B4-BE49-F238E27FC236}">
                <a16:creationId xmlns:a16="http://schemas.microsoft.com/office/drawing/2014/main" id="{120C1264-8601-410D-8E95-E79B2C309CA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7280006" flipH="1">
            <a:off x="5431375" y="4340138"/>
            <a:ext cx="791998" cy="791998"/>
          </a:xfrm>
          <a:prstGeom prst="rect">
            <a:avLst/>
          </a:prstGeom>
          <a:noFill/>
          <a:ln cap="flat">
            <a:noFill/>
          </a:ln>
        </p:spPr>
      </p:pic>
      <p:pic>
        <p:nvPicPr>
          <p:cNvPr id="6" name="Γραφικό 8" descr="Σύννεφο">
            <a:extLst>
              <a:ext uri="{FF2B5EF4-FFF2-40B4-BE49-F238E27FC236}">
                <a16:creationId xmlns:a16="http://schemas.microsoft.com/office/drawing/2014/main" id="{72CF381C-B277-4FDF-A690-EA595A31F56C}"/>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rot="480013">
            <a:off x="9122137" y="80306"/>
            <a:ext cx="1295997" cy="1295997"/>
          </a:xfrm>
          <a:prstGeom prst="rect">
            <a:avLst/>
          </a:prstGeom>
          <a:noFill/>
          <a:ln cap="flat">
            <a:noFill/>
          </a:ln>
        </p:spPr>
      </p:pic>
      <p:pic>
        <p:nvPicPr>
          <p:cNvPr id="7" name="Γραφικό 10" descr="Σύννεφο">
            <a:extLst>
              <a:ext uri="{FF2B5EF4-FFF2-40B4-BE49-F238E27FC236}">
                <a16:creationId xmlns:a16="http://schemas.microsoft.com/office/drawing/2014/main" id="{07A5FC50-7FD9-445E-B49F-BF8BFAE4CD95}"/>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rot="779990">
            <a:off x="10692365" y="272555"/>
            <a:ext cx="1079997" cy="1079997"/>
          </a:xfrm>
          <a:prstGeom prst="rect">
            <a:avLst/>
          </a:prstGeom>
          <a:noFill/>
          <a:ln cap="flat">
            <a:noFill/>
          </a:ln>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750">
        <p15:prstTrans prst="peelOff"/>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F267A30-EE9D-499B-8C4B-3AB1E84DFFDE}"/>
              </a:ext>
            </a:extLst>
          </p:cNvPr>
          <p:cNvSpPr>
            <a:spLocks noGrp="1"/>
          </p:cNvSpPr>
          <p:nvPr>
            <p:ph type="title"/>
          </p:nvPr>
        </p:nvSpPr>
        <p:spPr>
          <a:xfrm>
            <a:off x="609600" y="393894"/>
            <a:ext cx="11074400" cy="872197"/>
          </a:xfrm>
        </p:spPr>
        <p:txBody>
          <a:bodyPr>
            <a:normAutofit/>
          </a:bodyPr>
          <a:lstStyle/>
          <a:p>
            <a:pPr algn="ctr"/>
            <a:r>
              <a:rPr lang="el-GR" sz="3200" dirty="0">
                <a:latin typeface="Times New Roman" panose="02020603050405020304" pitchFamily="18" charset="0"/>
                <a:cs typeface="Times New Roman" panose="02020603050405020304" pitchFamily="18" charset="0"/>
              </a:rPr>
              <a:t>Το τέλος της ιστορίας</a:t>
            </a:r>
          </a:p>
        </p:txBody>
      </p:sp>
      <p:sp>
        <p:nvSpPr>
          <p:cNvPr id="3" name="Θέση περιεχομένου 2">
            <a:extLst>
              <a:ext uri="{FF2B5EF4-FFF2-40B4-BE49-F238E27FC236}">
                <a16:creationId xmlns:a16="http://schemas.microsoft.com/office/drawing/2014/main" id="{E39BA869-F9B2-45D4-B582-5EB65276CADA}"/>
              </a:ext>
            </a:extLst>
          </p:cNvPr>
          <p:cNvSpPr>
            <a:spLocks noGrp="1"/>
          </p:cNvSpPr>
          <p:nvPr>
            <p:ph idx="1"/>
          </p:nvPr>
        </p:nvSpPr>
        <p:spPr>
          <a:xfrm>
            <a:off x="609600" y="1103086"/>
            <a:ext cx="11074400" cy="5595256"/>
          </a:xfrm>
        </p:spPr>
        <p:txBody>
          <a:bodyPr>
            <a:normAutofit fontScale="55000" lnSpcReduction="20000"/>
          </a:bodyPr>
          <a:lstStyle/>
          <a:p>
            <a:pPr marL="0" indent="0" algn="just" rtl="0">
              <a:lnSpc>
                <a:spcPct val="170000"/>
              </a:lnSpc>
              <a:spcBef>
                <a:spcPts val="0"/>
              </a:spcBef>
              <a:buNone/>
            </a:pPr>
            <a:r>
              <a:rPr lang="el-GR" sz="5100" b="0" i="0" dirty="0">
                <a:effectLst/>
                <a:latin typeface="Times New Roman" panose="02020603050405020304" pitchFamily="18" charset="0"/>
                <a:cs typeface="Times New Roman" panose="02020603050405020304" pitchFamily="18" charset="0"/>
              </a:rPr>
              <a:t>Στις τελευταίες συγκλονιστικές σελίδες του μυθιστορήματος, </a:t>
            </a:r>
            <a:br>
              <a:rPr lang="el-GR" sz="5100" b="0" i="0" dirty="0">
                <a:effectLst/>
                <a:latin typeface="Times New Roman" panose="02020603050405020304" pitchFamily="18" charset="0"/>
                <a:cs typeface="Times New Roman" panose="02020603050405020304" pitchFamily="18" charset="0"/>
              </a:rPr>
            </a:br>
            <a:r>
              <a:rPr lang="el-GR" sz="5100" b="0" i="0" dirty="0">
                <a:effectLst/>
                <a:latin typeface="Times New Roman" panose="02020603050405020304" pitchFamily="18" charset="0"/>
                <a:cs typeface="Times New Roman" panose="02020603050405020304" pitchFamily="18" charset="0"/>
              </a:rPr>
              <a:t>το τέρμα της διαδρομής επιφυλάσσει μια συγκινητική ανατροπή, ένα απρόβλεπτο φινάλε υπαινισσόμενο την κάθαρση.</a:t>
            </a:r>
            <a:endParaRPr lang="el-GR" sz="5100" dirty="0">
              <a:latin typeface="Times New Roman" panose="02020603050405020304" pitchFamily="18" charset="0"/>
              <a:cs typeface="Times New Roman" panose="02020603050405020304" pitchFamily="18" charset="0"/>
            </a:endParaRPr>
          </a:p>
          <a:p>
            <a:pPr marL="0" indent="0" algn="just" rtl="0">
              <a:lnSpc>
                <a:spcPct val="170000"/>
              </a:lnSpc>
              <a:spcBef>
                <a:spcPts val="0"/>
              </a:spcBef>
              <a:buNone/>
            </a:pPr>
            <a:r>
              <a:rPr lang="el-GR" sz="5100" b="0" i="0" dirty="0">
                <a:effectLst/>
                <a:latin typeface="Times New Roman" panose="02020603050405020304" pitchFamily="18" charset="0"/>
                <a:cs typeface="Times New Roman" panose="02020603050405020304" pitchFamily="18" charset="0"/>
              </a:rPr>
              <a:t>Ο Πίτερ ήταν ο μόνος που είχε απομείνει στο ησυχαστήριο του Χίτλερ στο </a:t>
            </a:r>
            <a:r>
              <a:rPr lang="el-GR" sz="5100" b="0" i="0" dirty="0" err="1">
                <a:effectLst/>
                <a:latin typeface="Times New Roman" panose="02020603050405020304" pitchFamily="18" charset="0"/>
                <a:cs typeface="Times New Roman" panose="02020603050405020304" pitchFamily="18" charset="0"/>
              </a:rPr>
              <a:t>Μπεργκχοφ</a:t>
            </a:r>
            <a:r>
              <a:rPr lang="el-GR" sz="5100" b="0" i="0" dirty="0">
                <a:effectLst/>
                <a:latin typeface="Times New Roman" panose="02020603050405020304" pitchFamily="18" charset="0"/>
                <a:cs typeface="Times New Roman" panose="02020603050405020304" pitchFamily="18" charset="0"/>
              </a:rPr>
              <a:t>. Κρυβόταν κουλουριασμένος στη μικρή ντουλάπα, που με το ζόρι τον χωρούσε, όταν οι φωνές των ξένων στρατιωτών πλημμύρισαν το σπίτι. Όταν οι άνδρες τον βρήκαν, «Μη με σκοτώσετε. Σας παρακαλώ, μη με σκοτώσετε...» έλεγε κι έκλαιγε. </a:t>
            </a:r>
            <a:endParaRPr lang="el-GR" sz="5100" b="0" dirty="0">
              <a:effectLst/>
              <a:latin typeface="Times New Roman" panose="02020603050405020304" pitchFamily="18" charset="0"/>
              <a:cs typeface="Times New Roman" panose="02020603050405020304" pitchFamily="18" charset="0"/>
            </a:endParaRPr>
          </a:p>
          <a:p>
            <a:endParaRPr lang="el-GR" dirty="0"/>
          </a:p>
        </p:txBody>
      </p:sp>
    </p:spTree>
    <p:extLst>
      <p:ext uri="{BB962C8B-B14F-4D97-AF65-F5344CB8AC3E}">
        <p14:creationId xmlns:p14="http://schemas.microsoft.com/office/powerpoint/2010/main" val="40980616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750">
        <p15:prstTrans prst="peelOff"/>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E996107-24BA-4C5A-877E-FE44D7CD24C1}"/>
              </a:ext>
            </a:extLst>
          </p:cNvPr>
          <p:cNvSpPr>
            <a:spLocks noGrp="1"/>
          </p:cNvSpPr>
          <p:nvPr>
            <p:ph type="title"/>
          </p:nvPr>
        </p:nvSpPr>
        <p:spPr>
          <a:xfrm>
            <a:off x="838203" y="365130"/>
            <a:ext cx="10515600" cy="315908"/>
          </a:xfrm>
        </p:spPr>
        <p:txBody>
          <a:bodyPr>
            <a:normAutofit fontScale="90000"/>
          </a:bodyPr>
          <a:lstStyle/>
          <a:p>
            <a:endParaRPr lang="el-GR" dirty="0"/>
          </a:p>
        </p:txBody>
      </p:sp>
      <p:sp>
        <p:nvSpPr>
          <p:cNvPr id="3" name="Θέση περιεχομένου 2">
            <a:extLst>
              <a:ext uri="{FF2B5EF4-FFF2-40B4-BE49-F238E27FC236}">
                <a16:creationId xmlns:a16="http://schemas.microsoft.com/office/drawing/2014/main" id="{0831048B-09DD-442A-9654-C9252675950A}"/>
              </a:ext>
            </a:extLst>
          </p:cNvPr>
          <p:cNvSpPr>
            <a:spLocks noGrp="1"/>
          </p:cNvSpPr>
          <p:nvPr>
            <p:ph idx="1"/>
          </p:nvPr>
        </p:nvSpPr>
        <p:spPr>
          <a:xfrm>
            <a:off x="667657" y="1016000"/>
            <a:ext cx="10900229" cy="5160963"/>
          </a:xfrm>
        </p:spPr>
        <p:txBody>
          <a:bodyPr>
            <a:normAutofit/>
          </a:bodyPr>
          <a:lstStyle/>
          <a:p>
            <a:pPr marL="0" indent="0" algn="just">
              <a:lnSpc>
                <a:spcPct val="150000"/>
              </a:lnSpc>
              <a:spcBef>
                <a:spcPts val="0"/>
              </a:spcBef>
              <a:buNone/>
            </a:pPr>
            <a:r>
              <a:rPr lang="el-GR" sz="2800" b="0" i="0" dirty="0">
                <a:solidFill>
                  <a:schemeClr val="tx1"/>
                </a:solidFill>
                <a:effectLst/>
                <a:latin typeface="Times New Roman" panose="02020603050405020304" pitchFamily="18" charset="0"/>
                <a:cs typeface="Times New Roman" panose="02020603050405020304" pitchFamily="18" charset="0"/>
              </a:rPr>
              <a:t>Όμως δεν είναι εδώ το τέλος της ιστορίας. Δεν έρχεται, όπως πιθανότατα περιμένει ο αναγνώστης, η τιμωρία του ήρωα για τις αποτρόπαιες πράξεις του. Αντίθετα, ο </a:t>
            </a:r>
            <a:r>
              <a:rPr lang="el-GR" sz="2800" b="0" i="0" dirty="0" err="1">
                <a:solidFill>
                  <a:schemeClr val="tx1"/>
                </a:solidFill>
                <a:effectLst/>
                <a:latin typeface="Times New Roman" panose="02020603050405020304" pitchFamily="18" charset="0"/>
                <a:cs typeface="Times New Roman" panose="02020603050405020304" pitchFamily="18" charset="0"/>
              </a:rPr>
              <a:t>Πιερό</a:t>
            </a:r>
            <a:r>
              <a:rPr lang="el-GR" sz="2800" b="0" i="0" dirty="0">
                <a:solidFill>
                  <a:schemeClr val="tx1"/>
                </a:solidFill>
                <a:effectLst/>
                <a:latin typeface="Times New Roman" panose="02020603050405020304" pitchFamily="18" charset="0"/>
                <a:cs typeface="Times New Roman" panose="02020603050405020304" pitchFamily="18" charset="0"/>
              </a:rPr>
              <a:t>, ενήλικος πια, μόνος και αποκαμωμένος, συγκρούεται με το παρελθόν του, συνειδητοποιεί τις πράξεις του και αναζητά εξιλέωση για το κακό που έχει κάνει. Έτσι, μετανιωμένος επισκέπτεται τον</a:t>
            </a:r>
            <a:r>
              <a:rPr lang="el-GR" sz="2800" b="0" dirty="0">
                <a:solidFill>
                  <a:schemeClr val="tx1"/>
                </a:solidFill>
                <a:effectLst/>
                <a:latin typeface="Times New Roman" panose="02020603050405020304" pitchFamily="18" charset="0"/>
                <a:cs typeface="Times New Roman" panose="02020603050405020304" pitchFamily="18" charset="0"/>
              </a:rPr>
              <a:t> παιδικό του φίλο, που δεν είναι άλλος από τον </a:t>
            </a:r>
            <a:r>
              <a:rPr lang="el-GR" sz="2800" b="0" i="0" dirty="0" err="1">
                <a:solidFill>
                  <a:schemeClr val="tx1"/>
                </a:solidFill>
                <a:effectLst/>
                <a:latin typeface="Times New Roman" panose="02020603050405020304" pitchFamily="18" charset="0"/>
                <a:cs typeface="Times New Roman" panose="02020603050405020304" pitchFamily="18" charset="0"/>
              </a:rPr>
              <a:t>Ανσέλ</a:t>
            </a:r>
            <a:r>
              <a:rPr lang="el-GR" sz="2800" b="0" i="0" dirty="0">
                <a:solidFill>
                  <a:schemeClr val="tx1"/>
                </a:solidFill>
                <a:effectLst/>
                <a:latin typeface="Times New Roman" panose="02020603050405020304" pitchFamily="18" charset="0"/>
                <a:cs typeface="Times New Roman" panose="02020603050405020304" pitchFamily="18" charset="0"/>
              </a:rPr>
              <a:t> </a:t>
            </a:r>
            <a:r>
              <a:rPr lang="el-GR" sz="2800" b="0" i="0" dirty="0" err="1">
                <a:solidFill>
                  <a:schemeClr val="tx1"/>
                </a:solidFill>
                <a:effectLst/>
                <a:latin typeface="Times New Roman" panose="02020603050405020304" pitchFamily="18" charset="0"/>
                <a:cs typeface="Times New Roman" panose="02020603050405020304" pitchFamily="18" charset="0"/>
              </a:rPr>
              <a:t>Μπρονστάιν</a:t>
            </a:r>
            <a:r>
              <a:rPr lang="el-GR" dirty="0">
                <a:solidFill>
                  <a:schemeClr val="tx1"/>
                </a:solidFill>
                <a:latin typeface="Times New Roman" panose="02020603050405020304" pitchFamily="18" charset="0"/>
                <a:cs typeface="Times New Roman" panose="02020603050405020304" pitchFamily="18" charset="0"/>
              </a:rPr>
              <a:t>, τον αφηγητή,</a:t>
            </a:r>
            <a:r>
              <a:rPr lang="el-GR" sz="2800" b="0" dirty="0">
                <a:solidFill>
                  <a:schemeClr val="tx1"/>
                </a:solidFill>
                <a:effectLst/>
                <a:latin typeface="Times New Roman" panose="02020603050405020304" pitchFamily="18" charset="0"/>
                <a:cs typeface="Times New Roman" panose="02020603050405020304" pitchFamily="18" charset="0"/>
              </a:rPr>
              <a:t> για να του διηγηθεί την ιστορία του. </a:t>
            </a:r>
            <a:endParaRPr lang="el-GR"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9324685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750">
        <p15:prstTrans prst="peelOff"/>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name="Slide7">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1179436-8BC3-4055-BA02-3A356B8FF9F8}"/>
              </a:ext>
            </a:extLst>
          </p:cNvPr>
          <p:cNvSpPr txBox="1">
            <a:spLocks noGrp="1"/>
          </p:cNvSpPr>
          <p:nvPr>
            <p:ph type="title"/>
          </p:nvPr>
        </p:nvSpPr>
        <p:spPr>
          <a:xfrm>
            <a:off x="838203" y="681036"/>
            <a:ext cx="10515600" cy="852342"/>
          </a:xfrm>
        </p:spPr>
        <p:txBody>
          <a:bodyPr anchorCtr="1">
            <a:normAutofit/>
          </a:bodyPr>
          <a:lstStyle/>
          <a:p>
            <a:pPr lvl="0" algn="ctr"/>
            <a:r>
              <a:rPr lang="el-GR" sz="3200" dirty="0">
                <a:latin typeface="Times New Roman" panose="02020603050405020304" pitchFamily="18" charset="0"/>
                <a:cs typeface="Times New Roman" panose="02020603050405020304" pitchFamily="18" charset="0"/>
              </a:rPr>
              <a:t>Ο τίτλος</a:t>
            </a:r>
          </a:p>
        </p:txBody>
      </p:sp>
      <p:sp>
        <p:nvSpPr>
          <p:cNvPr id="3" name="Θέση περιεχομένου 2">
            <a:extLst>
              <a:ext uri="{FF2B5EF4-FFF2-40B4-BE49-F238E27FC236}">
                <a16:creationId xmlns:a16="http://schemas.microsoft.com/office/drawing/2014/main" id="{F2B5BF91-C020-4E0A-AC4A-A6EAEDDBC199}"/>
              </a:ext>
            </a:extLst>
          </p:cNvPr>
          <p:cNvSpPr txBox="1">
            <a:spLocks noGrp="1"/>
          </p:cNvSpPr>
          <p:nvPr>
            <p:ph idx="1"/>
          </p:nvPr>
        </p:nvSpPr>
        <p:spPr>
          <a:xfrm>
            <a:off x="838203" y="1378634"/>
            <a:ext cx="10515600" cy="4798330"/>
          </a:xfrm>
        </p:spPr>
        <p:txBody>
          <a:bodyPr>
            <a:noAutofit/>
          </a:bodyPr>
          <a:lstStyle/>
          <a:p>
            <a:pPr marL="0" indent="0" algn="just">
              <a:lnSpc>
                <a:spcPct val="150000"/>
              </a:lnSpc>
              <a:spcBef>
                <a:spcPts val="0"/>
              </a:spcBef>
              <a:buNone/>
            </a:pPr>
            <a:r>
              <a:rPr lang="el-GR" dirty="0">
                <a:latin typeface="Times New Roman" panose="02020603050405020304" pitchFamily="18" charset="0"/>
                <a:cs typeface="Times New Roman" panose="02020603050405020304" pitchFamily="18" charset="0"/>
              </a:rPr>
              <a:t>Ο τίτλος «Το αγόρι στην κορυφή του βουνού» είναι καταρχήν παραπλανητικός, αφού, παρά το γεγονός ότι αφορά την ιστορία ενός αγοριού, που εκτυλίσσεται σε μια εξοχική κατοικία στο βουνό, από μόνος του δεν παραπέμπει στο θέμα του βιβλίου. Βέβαια σε συνδυασμό με άλλους παράγοντες, όπως το προηγούμενο βιβλίο του συγγραφέα με τίτλο «</a:t>
            </a:r>
            <a:r>
              <a:rPr lang="el-GR" b="0" i="0" dirty="0">
                <a:solidFill>
                  <a:schemeClr val="tx1"/>
                </a:solidFill>
                <a:effectLst/>
                <a:latin typeface="Times New Roman" panose="02020603050405020304" pitchFamily="18" charset="0"/>
                <a:cs typeface="Times New Roman" panose="02020603050405020304" pitchFamily="18" charset="0"/>
              </a:rPr>
              <a:t>Μείνε εκεί που είσαι και μετά φύγε» </a:t>
            </a:r>
            <a:r>
              <a:rPr lang="el-GR" dirty="0">
                <a:solidFill>
                  <a:schemeClr val="tx1"/>
                </a:solidFill>
                <a:latin typeface="Times New Roman" panose="02020603050405020304" pitchFamily="18" charset="0"/>
                <a:cs typeface="Times New Roman" panose="02020603050405020304" pitchFamily="18" charset="0"/>
              </a:rPr>
              <a:t>και την εικονογράφηση του βιβλίου, ο αναγνώστης μπορεί</a:t>
            </a:r>
            <a:r>
              <a:rPr lang="el-GR" dirty="0">
                <a:latin typeface="Times New Roman" panose="02020603050405020304" pitchFamily="18" charset="0"/>
                <a:cs typeface="Times New Roman" panose="02020603050405020304" pitchFamily="18" charset="0"/>
              </a:rPr>
              <a:t> εύκολα να αντιληφθεί το περιεχόμενο του.</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750">
        <p15:prstTrans prst="peelOff"/>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name="Slide9">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09E5533-3BAD-4E2D-91D3-4BB6DF2BF92B}"/>
              </a:ext>
            </a:extLst>
          </p:cNvPr>
          <p:cNvSpPr txBox="1">
            <a:spLocks noGrp="1"/>
          </p:cNvSpPr>
          <p:nvPr>
            <p:ph type="title"/>
          </p:nvPr>
        </p:nvSpPr>
        <p:spPr>
          <a:xfrm>
            <a:off x="838203" y="351692"/>
            <a:ext cx="10515600" cy="1097280"/>
          </a:xfrm>
        </p:spPr>
        <p:txBody>
          <a:bodyPr anchorCtr="1">
            <a:noAutofit/>
          </a:bodyPr>
          <a:lstStyle/>
          <a:p>
            <a:pPr lvl="0" algn="ctr"/>
            <a:r>
              <a:rPr lang="el-GR" sz="3200" dirty="0">
                <a:latin typeface="Times New Roman" panose="02020603050405020304" pitchFamily="18" charset="0"/>
                <a:cs typeface="Times New Roman" panose="02020603050405020304" pitchFamily="18" charset="0"/>
              </a:rPr>
              <a:t>Η εικονογράφηση εξωφύλλου</a:t>
            </a:r>
          </a:p>
        </p:txBody>
      </p:sp>
      <p:sp>
        <p:nvSpPr>
          <p:cNvPr id="3" name="Θέση περιεχομένου 2">
            <a:extLst>
              <a:ext uri="{FF2B5EF4-FFF2-40B4-BE49-F238E27FC236}">
                <a16:creationId xmlns:a16="http://schemas.microsoft.com/office/drawing/2014/main" id="{8C5D411B-A7E0-4291-973E-81C6BAB04420}"/>
              </a:ext>
            </a:extLst>
          </p:cNvPr>
          <p:cNvSpPr txBox="1">
            <a:spLocks noGrp="1"/>
          </p:cNvSpPr>
          <p:nvPr>
            <p:ph idx="1"/>
          </p:nvPr>
        </p:nvSpPr>
        <p:spPr>
          <a:xfrm>
            <a:off x="309487" y="1266092"/>
            <a:ext cx="11549576" cy="5758821"/>
          </a:xfrm>
        </p:spPr>
        <p:txBody>
          <a:bodyPr>
            <a:noAutofit/>
          </a:bodyPr>
          <a:lstStyle/>
          <a:p>
            <a:pPr marL="0" lvl="0" indent="0" algn="just">
              <a:lnSpc>
                <a:spcPct val="150000"/>
              </a:lnSpc>
              <a:spcBef>
                <a:spcPts val="0"/>
              </a:spcBef>
              <a:buNone/>
            </a:pPr>
            <a:r>
              <a:rPr lang="el-GR" dirty="0">
                <a:latin typeface="Times New Roman" panose="02020603050405020304" pitchFamily="18" charset="0"/>
                <a:cs typeface="Times New Roman" panose="02020603050405020304" pitchFamily="18" charset="0"/>
              </a:rPr>
              <a:t>Το υποβλητικό εξώφυλλο του </a:t>
            </a:r>
            <a:r>
              <a:rPr lang="en-US" dirty="0" err="1">
                <a:latin typeface="Times New Roman" panose="02020603050405020304" pitchFamily="18" charset="0"/>
                <a:cs typeface="Times New Roman" panose="02020603050405020304" pitchFamily="18" charset="0"/>
              </a:rPr>
              <a:t>Evgeny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Sergeev</a:t>
            </a:r>
            <a:r>
              <a:rPr lang="en-US" dirty="0">
                <a:latin typeface="Times New Roman" panose="02020603050405020304" pitchFamily="18" charset="0"/>
                <a:cs typeface="Times New Roman" panose="02020603050405020304" pitchFamily="18" charset="0"/>
              </a:rPr>
              <a:t> </a:t>
            </a:r>
            <a:r>
              <a:rPr lang="el-GR" dirty="0">
                <a:latin typeface="Times New Roman" panose="02020603050405020304" pitchFamily="18" charset="0"/>
                <a:cs typeface="Times New Roman" panose="02020603050405020304" pitchFamily="18" charset="0"/>
              </a:rPr>
              <a:t>λειτουργεί αποκαλυπτικά για το περιεχόμενό του βιβλίου και ως εκ τούτου αποτελεί παράγοντα ελκυστικότητας για τους αναγνώστες.</a:t>
            </a:r>
            <a:endParaRPr lang="en-US" dirty="0">
              <a:latin typeface="Times New Roman" panose="02020603050405020304" pitchFamily="18" charset="0"/>
              <a:cs typeface="Times New Roman" panose="02020603050405020304" pitchFamily="18" charset="0"/>
            </a:endParaRPr>
          </a:p>
          <a:p>
            <a:pPr marL="0" lvl="0" indent="0" algn="just">
              <a:lnSpc>
                <a:spcPct val="150000"/>
              </a:lnSpc>
              <a:spcBef>
                <a:spcPts val="0"/>
              </a:spcBef>
              <a:buNone/>
            </a:pPr>
            <a:r>
              <a:rPr lang="el-GR" dirty="0">
                <a:latin typeface="Times New Roman" panose="02020603050405020304" pitchFamily="18" charset="0"/>
                <a:cs typeface="Times New Roman" panose="02020603050405020304" pitchFamily="18" charset="0"/>
              </a:rPr>
              <a:t>Τα βουνά παραπέμπουν στον τόπο, την εξοχική κατοικία του </a:t>
            </a:r>
            <a:r>
              <a:rPr lang="el-GR" dirty="0" err="1">
                <a:latin typeface="Times New Roman" panose="02020603050405020304" pitchFamily="18" charset="0"/>
                <a:cs typeface="Times New Roman" panose="02020603050405020304" pitchFamily="18" charset="0"/>
              </a:rPr>
              <a:t>Αδόλφου</a:t>
            </a:r>
            <a:r>
              <a:rPr lang="el-GR" dirty="0">
                <a:latin typeface="Times New Roman" panose="02020603050405020304" pitchFamily="18" charset="0"/>
                <a:cs typeface="Times New Roman" panose="02020603050405020304" pitchFamily="18" charset="0"/>
              </a:rPr>
              <a:t> Χίτλερ, όπου ξεδιπλώνεται ένα μεγάλο μέρος της ιστορίας. Τα αγκαθωτά συρματοπλέγματα πρωταγωνιστούν στα πεδία μάχης και τους χώρους εγκλεισμού, εξόντωσης και θανάτου του ναζισμού. Το κόκκινο χρώμα είναι το χρώμα του αίματος, που συνδέεται με τον πόλεμο και τον θάνατο.</a:t>
            </a:r>
          </a:p>
        </p:txBody>
      </p:sp>
      <p:sp>
        <p:nvSpPr>
          <p:cNvPr id="4" name="TextBox 3">
            <a:extLst>
              <a:ext uri="{FF2B5EF4-FFF2-40B4-BE49-F238E27FC236}">
                <a16:creationId xmlns:a16="http://schemas.microsoft.com/office/drawing/2014/main" id="{08F14904-493F-40D0-A7DF-484CCA6FC071}"/>
              </a:ext>
            </a:extLst>
          </p:cNvPr>
          <p:cNvSpPr txBox="1"/>
          <p:nvPr/>
        </p:nvSpPr>
        <p:spPr>
          <a:xfrm>
            <a:off x="5638800" y="2971800"/>
            <a:ext cx="914400" cy="914400"/>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750">
        <p15:prstTrans prst="peelOff"/>
      </p:transition>
    </mc:Choice>
    <mc:Fallback>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TM03457491%5b%5bfn=Μητροπολιτικό%5d%5d</Template>
  <TotalTime>696</TotalTime>
  <Words>1566</Words>
  <Application>Microsoft Office PowerPoint</Application>
  <PresentationFormat>Ευρεία οθόνη</PresentationFormat>
  <Paragraphs>68</Paragraphs>
  <Slides>22</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22</vt:i4>
      </vt:variant>
    </vt:vector>
  </HeadingPairs>
  <TitlesOfParts>
    <vt:vector size="28" baseType="lpstr">
      <vt:lpstr>Arial</vt:lpstr>
      <vt:lpstr>Calibri</vt:lpstr>
      <vt:lpstr>Calibri Light</vt:lpstr>
      <vt:lpstr>Times New Roman</vt:lpstr>
      <vt:lpstr>Wingdings</vt:lpstr>
      <vt:lpstr>Office Theme</vt:lpstr>
      <vt:lpstr>ΚΕΙΜΕΝΑ ΝΕΟΕΛΛΗΝΙΚΗΣ ΛΟΓΟΤΕΧΝΙΑΣ</vt:lpstr>
      <vt:lpstr>Παρουσίαση του PowerPoint</vt:lpstr>
      <vt:lpstr>Το αγόρι στην κορυφή του βουνού</vt:lpstr>
      <vt:lpstr>Το θέμα</vt:lpstr>
      <vt:lpstr>Η περιληπτική απόδοση</vt:lpstr>
      <vt:lpstr>Το τέλος της ιστορίας</vt:lpstr>
      <vt:lpstr>Παρουσίαση του PowerPoint</vt:lpstr>
      <vt:lpstr>Ο τίτλος</vt:lpstr>
      <vt:lpstr>Η εικονογράφηση εξωφύλλου</vt:lpstr>
      <vt:lpstr>Ο αφηγητής</vt:lpstr>
      <vt:lpstr>Η αφήγηση</vt:lpstr>
      <vt:lpstr>Οι αφηγηματικοί τρόποι</vt:lpstr>
      <vt:lpstr>Περιγραφή</vt:lpstr>
      <vt:lpstr>Διάλογος</vt:lpstr>
      <vt:lpstr>Τα εκφραστικά μέσα</vt:lpstr>
      <vt:lpstr>Η γλώσσα</vt:lpstr>
      <vt:lpstr> Τι μου άρεσε περισσότερο</vt:lpstr>
      <vt:lpstr>Παρουσίαση του PowerPoint</vt:lpstr>
      <vt:lpstr>Το συγκεκριμένο λογοτεχνικό βιβλίο έχει γίνει κινηματογραφική ταινία;  Αν ναι, ποιες είναι οι εντυπώσεις σου σε σχέση με το βιβλίο;                                                                                                    </vt:lpstr>
      <vt:lpstr>Ποια «καλή τύχη» έφερε το βιβλίο τούτο στα χέρια σου; </vt:lpstr>
      <vt:lpstr>Θα το πρότεινες στους συμμαθητές/συμμαθήτριές σου; Για ποιο λόγο;</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ΠΑΡΟΥΣΙΑΣΗ  ΛΟΓΟΤΕΧΝΙΚΟΥ ΕΡΓΟΥ</dc:title>
  <dc:creator>user</dc:creator>
  <cp:lastModifiedBy>user</cp:lastModifiedBy>
  <cp:revision>105</cp:revision>
  <dcterms:created xsi:type="dcterms:W3CDTF">2020-11-30T10:20:37Z</dcterms:created>
  <dcterms:modified xsi:type="dcterms:W3CDTF">2020-12-28T17:32:25Z</dcterms:modified>
</cp:coreProperties>
</file>