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8" r:id="rId4"/>
    <p:sldId id="281" r:id="rId5"/>
    <p:sldId id="282" r:id="rId6"/>
    <p:sldId id="259" r:id="rId7"/>
    <p:sldId id="283" r:id="rId8"/>
    <p:sldId id="260" r:id="rId9"/>
    <p:sldId id="261" r:id="rId10"/>
    <p:sldId id="284" r:id="rId11"/>
    <p:sldId id="292" r:id="rId12"/>
    <p:sldId id="262" r:id="rId13"/>
    <p:sldId id="263" r:id="rId14"/>
    <p:sldId id="264" r:id="rId15"/>
    <p:sldId id="285" r:id="rId16"/>
    <p:sldId id="265" r:id="rId17"/>
    <p:sldId id="266" r:id="rId18"/>
    <p:sldId id="293" r:id="rId19"/>
    <p:sldId id="294" r:id="rId20"/>
    <p:sldId id="295" r:id="rId21"/>
    <p:sldId id="267" r:id="rId22"/>
    <p:sldId id="286" r:id="rId23"/>
    <p:sldId id="268" r:id="rId24"/>
    <p:sldId id="269" r:id="rId25"/>
    <p:sldId id="270" r:id="rId26"/>
    <p:sldId id="271" r:id="rId27"/>
    <p:sldId id="272" r:id="rId28"/>
    <p:sldId id="273" r:id="rId29"/>
    <p:sldId id="287" r:id="rId30"/>
    <p:sldId id="274" r:id="rId31"/>
    <p:sldId id="288" r:id="rId32"/>
    <p:sldId id="275" r:id="rId33"/>
    <p:sldId id="289" r:id="rId34"/>
    <p:sldId id="276" r:id="rId35"/>
    <p:sldId id="290" r:id="rId36"/>
    <p:sldId id="277" r:id="rId37"/>
    <p:sldId id="278" r:id="rId38"/>
    <p:sldId id="279" r:id="rId39"/>
    <p:sldId id="280" r:id="rId40"/>
    <p:sldId id="296" r:id="rId41"/>
    <p:sldId id="297"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2C86"/>
    <a:srgbClr val="15A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27/9/2022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pi.ac.cy/pi/files/epimorfosi/analytika/epimorf/istoria_gym/aksiopoiisi_pigon_sti_didaktiki_praksi_2010.ppt" TargetMode="External"/><Relationship Id="rId2" Type="http://schemas.openxmlformats.org/officeDocument/2006/relationships/hyperlink" Target="http://archeia.moec.gov.cy/sm/227/methodologia.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solidFill>
                  <a:srgbClr val="C00000"/>
                </a:solidFill>
              </a:rPr>
              <a:t>ΙΣΤΟΡΙΚΕΣ ΠΗΓΕΣ</a:t>
            </a:r>
            <a:endParaRPr lang="el-GR" b="1" dirty="0">
              <a:solidFill>
                <a:srgbClr val="C00000"/>
              </a:solidFill>
            </a:endParaRP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πηγή</a:t>
            </a:r>
            <a:endParaRPr lang="el-GR" dirty="0"/>
          </a:p>
        </p:txBody>
      </p:sp>
      <p:sp>
        <p:nvSpPr>
          <p:cNvPr id="3" name="2 - Θέση περιεχομένου"/>
          <p:cNvSpPr>
            <a:spLocks noGrp="1"/>
          </p:cNvSpPr>
          <p:nvPr>
            <p:ph idx="1"/>
          </p:nvPr>
        </p:nvSpPr>
        <p:spPr>
          <a:xfrm>
            <a:off x="251520" y="1268760"/>
            <a:ext cx="8435280" cy="4857403"/>
          </a:xfrm>
        </p:spPr>
        <p:txBody>
          <a:bodyPr/>
          <a:lstStyle/>
          <a:p>
            <a:pPr>
              <a:buNone/>
            </a:pPr>
            <a:r>
              <a:rPr lang="el-GR" dirty="0" smtClean="0"/>
              <a:t>• </a:t>
            </a:r>
            <a:r>
              <a:rPr lang="el-GR" b="1" dirty="0" smtClean="0"/>
              <a:t>Παρέχει πρόσθετα στοιχεία </a:t>
            </a:r>
            <a:r>
              <a:rPr lang="el-GR" dirty="0" smtClean="0"/>
              <a:t>για ένα θέμα (λ.χ. προσδιορίζοντας επιπλέον λόγους, αίτια, συνέπειες και αποτελέσματα για ένα ζήτημα, πέρα από όσα δίνει το σχολικό βιβλίο).                         • </a:t>
            </a:r>
            <a:r>
              <a:rPr lang="el-GR" b="1" dirty="0" smtClean="0"/>
              <a:t>Καταθέτει μια αντίθετη άποψη </a:t>
            </a:r>
            <a:r>
              <a:rPr lang="el-GR" dirty="0" smtClean="0"/>
              <a:t>και συνακόλουθα διαφοροποιείται από αυτή που υποστηρίζεται στο κείμενο του σχολικού βιβλίου ή αποτελεί συνδυασμό των παραπάνω</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6000" b="1" dirty="0" smtClean="0"/>
              <a:t>Πώς αντιμετωπίζουμε μια πηγή</a:t>
            </a:r>
            <a:endParaRPr lang="el-GR" sz="6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t>Εξωκειμενική</a:t>
            </a:r>
            <a:r>
              <a:rPr lang="el-GR" dirty="0" smtClean="0"/>
              <a:t> προσέγγιση:.</a:t>
            </a:r>
            <a:endParaRPr lang="el-GR" dirty="0"/>
          </a:p>
        </p:txBody>
      </p:sp>
      <p:sp>
        <p:nvSpPr>
          <p:cNvPr id="3" name="2 - Θέση περιεχομένου"/>
          <p:cNvSpPr>
            <a:spLocks noGrp="1"/>
          </p:cNvSpPr>
          <p:nvPr>
            <p:ph idx="1"/>
          </p:nvPr>
        </p:nvSpPr>
        <p:spPr>
          <a:xfrm>
            <a:off x="323528" y="1600200"/>
            <a:ext cx="8363272" cy="4997152"/>
          </a:xfrm>
        </p:spPr>
        <p:txBody>
          <a:bodyPr>
            <a:normAutofit/>
          </a:bodyPr>
          <a:lstStyle/>
          <a:p>
            <a:pPr>
              <a:buNone/>
            </a:pPr>
            <a:r>
              <a:rPr lang="el-GR" dirty="0" smtClean="0"/>
              <a:t>1)Ποιος είναι ο δημιουργός της; (συμμετέχει στα γεγονότα ή όχι;)  είναι φορέας κάποιας ιδεολογίας; Ποιες δεσμεύσεις μπορεί να επηρεάζουν την οπτική τους;                                                    2) Τοποθέτησή της στο ιστορικό πλαίσιο.                      3) Πότε γράφτηκε; (είναι σύγχρονη με τα γεγονότα ή μεταγενέστερη;)                                                 4) Ποιο είναι το θέμα της;                                                   5) Τι είδους πηγή είναι; (είναι πρωτογενής ή δευτερογενής πηγή;)</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Κειμενική</a:t>
            </a:r>
            <a:r>
              <a:rPr lang="el-GR" dirty="0" smtClean="0"/>
              <a:t> προσέγγιση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Τι πληροφορίες μας δίνει η πηγή; Σε ποιες ερμηνείες προχωρεί ο συντάκτης της; Ποια μηνύματα στέλνει; Τι δεν αναφέρεται; Πρόκειται για σκόπιμη αποσιώπηση; Λαμβάνοντας υπόψη τα δεδομένα της </a:t>
            </a:r>
            <a:r>
              <a:rPr lang="el-GR" dirty="0" err="1" smtClean="0"/>
              <a:t>εξωκειμενικής</a:t>
            </a:r>
            <a:r>
              <a:rPr lang="el-GR" dirty="0" smtClean="0"/>
              <a:t> προσέγγισης, πόσο έγκυρος κι αξιόπιστος μπορεί να είναι ο συντάκτης της πηγής; Για την άντληση και καταγραφή των ιστορικών πληροφοριών μιας πηγής από τους μαθητές, θα μπορούσε να χρησιμοποιηθεί ο πιο κάτω πίνακας: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57200" y="1600200"/>
          <a:ext cx="8229600" cy="2397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l-GR" dirty="0" smtClean="0"/>
                        <a:t>Αυτή η πηγή με πληροφορεί</a:t>
                      </a:r>
                      <a:endParaRPr lang="el-GR" dirty="0"/>
                    </a:p>
                  </a:txBody>
                  <a:tcPr/>
                </a:tc>
                <a:tc>
                  <a:txBody>
                    <a:bodyPr/>
                    <a:lstStyle/>
                    <a:p>
                      <a:r>
                        <a:rPr lang="el-GR" dirty="0" smtClean="0"/>
                        <a:t>Αυτή η πηγή εισηγείται ότι:</a:t>
                      </a:r>
                    </a:p>
                    <a:p>
                      <a:r>
                        <a:rPr lang="el-GR" dirty="0" smtClean="0"/>
                        <a:t>(τι μηνύματα στέλνει)</a:t>
                      </a:r>
                      <a:endParaRPr lang="el-GR" dirty="0"/>
                    </a:p>
                  </a:txBody>
                  <a:tcPr/>
                </a:tc>
                <a:tc>
                  <a:txBody>
                    <a:bodyPr/>
                    <a:lstStyle/>
                    <a:p>
                      <a:r>
                        <a:rPr lang="el-GR" dirty="0" smtClean="0"/>
                        <a:t>Αυτή η πηγή δεν αναφέρει</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Κειμενική</a:t>
            </a:r>
            <a:r>
              <a:rPr lang="el-GR" dirty="0" smtClean="0"/>
              <a:t> προσέγγιση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Είναι ο συγγραφέας φορέας συγκεκριμένης </a:t>
            </a:r>
            <a:r>
              <a:rPr lang="el-GR" dirty="0" err="1" smtClean="0"/>
              <a:t>ιδεολoγίας</a:t>
            </a:r>
            <a:r>
              <a:rPr lang="el-GR" dirty="0" smtClean="0"/>
              <a:t>; Ποιες κοινωνικές, πολιτικές, ιδεολογικές, θρησκευτικές ή άλλες δεσμεύσεις μπορεί να καθορίσουν την οπτική του γωνία; Είναι σύγχρονος με τα γεγονότα, τα οποία περιγράφει ή ερμηνεύει (είναι αυτόπτης ή αυτήκοος μάρτυρας) ή απέχει χρονικά από τα γεγονότα; </a:t>
            </a:r>
          </a:p>
          <a:p>
            <a:r>
              <a:rPr lang="el-GR" dirty="0" smtClean="0"/>
              <a:t>Τα στοιχεία αυτά μπορούν να αποτελέσουν την εισαγωγή του κειμένου μας.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Διακειμενική προσέγγιση</a:t>
            </a:r>
            <a:endParaRPr lang="el-GR" dirty="0"/>
          </a:p>
        </p:txBody>
      </p:sp>
      <p:sp>
        <p:nvSpPr>
          <p:cNvPr id="3" name="2 - Θέση περιεχομένου"/>
          <p:cNvSpPr>
            <a:spLocks noGrp="1"/>
          </p:cNvSpPr>
          <p:nvPr>
            <p:ph idx="1"/>
          </p:nvPr>
        </p:nvSpPr>
        <p:spPr/>
        <p:txBody>
          <a:bodyPr/>
          <a:lstStyle/>
          <a:p>
            <a:r>
              <a:rPr lang="el-GR" dirty="0" smtClean="0"/>
              <a:t>Συσχετισμός – αντιπαραβολή – σύγκριση πηγών: ευκαιρία για </a:t>
            </a:r>
            <a:r>
              <a:rPr lang="el-GR" dirty="0" err="1" smtClean="0"/>
              <a:t>πολυπρισματική</a:t>
            </a:r>
            <a:r>
              <a:rPr lang="el-GR" dirty="0" smtClean="0"/>
              <a:t> προσέγγιση της ιστορίας.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σύνθεση</a:t>
            </a:r>
            <a:endParaRPr lang="el-GR" dirty="0"/>
          </a:p>
        </p:txBody>
      </p:sp>
      <p:sp>
        <p:nvSpPr>
          <p:cNvPr id="3" name="2 - Θέση περιεχομένου"/>
          <p:cNvSpPr>
            <a:spLocks noGrp="1"/>
          </p:cNvSpPr>
          <p:nvPr>
            <p:ph idx="1"/>
          </p:nvPr>
        </p:nvSpPr>
        <p:spPr/>
        <p:txBody>
          <a:bodyPr/>
          <a:lstStyle/>
          <a:p>
            <a:r>
              <a:rPr lang="el-GR" dirty="0" smtClean="0"/>
              <a:t>Σύνθεση των πληροφοριών και κριτική επεξεργασία τους: σύνθεση ιστορικών γνώσεων (σχολιασμός- ερμηνεία, χαρακτηρισμός ιστορικών προσωπικοτήτων, αποκωδικοποίηση συμβόλων,  έλεγχος αξιοπιστίας, εγκυρότητας της πηγής, τεκμηρίωση, προέκταση- σύγκριση- εξαγωγή συμπερασμάτων.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Άξονες στους οποίους πρέπει να δοθεί έμφαση:</a:t>
            </a:r>
          </a:p>
          <a:p>
            <a:r>
              <a:rPr lang="el-GR" dirty="0" smtClean="0"/>
              <a:t>1. Μορφή</a:t>
            </a:r>
          </a:p>
          <a:p>
            <a:r>
              <a:rPr lang="el-GR" dirty="0" smtClean="0"/>
              <a:t>2. ιστορικό πλαίσιο</a:t>
            </a:r>
          </a:p>
          <a:p>
            <a:r>
              <a:rPr lang="el-GR" dirty="0" smtClean="0"/>
              <a:t>3.περιεχόμενο, </a:t>
            </a:r>
          </a:p>
          <a:p>
            <a:r>
              <a:rPr lang="el-GR" dirty="0" smtClean="0"/>
              <a:t>4. συγγραφέας (κίνητρα-σκοπός)</a:t>
            </a:r>
          </a:p>
          <a:p>
            <a:r>
              <a:rPr lang="el-GR" dirty="0" smtClean="0"/>
              <a:t>5.Αποδέκτες</a:t>
            </a:r>
          </a:p>
          <a:p>
            <a:r>
              <a:rPr lang="el-GR" dirty="0" smtClean="0"/>
              <a:t>6. Συνέπειες</a:t>
            </a:r>
          </a:p>
          <a:p>
            <a:endParaRPr lang="el-GR" dirty="0" smtClean="0"/>
          </a:p>
          <a:p>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p:txBody>
          <a:bodyPr/>
          <a:lstStyle/>
          <a:p>
            <a:r>
              <a:rPr lang="el-GR" dirty="0" smtClean="0"/>
              <a:t>ΜΟΡΦΗ •Ποιο το είδος της ιστορικής πηγής. </a:t>
            </a:r>
          </a:p>
          <a:p>
            <a:r>
              <a:rPr lang="el-GR" dirty="0" smtClean="0"/>
              <a:t>ΙΣΤΟΡΙΚΟ ΠΛΑΙΣΙΟ • Η τοποθέτηση της πηγής στον χωροχρόνο (πότε; πού;) • Τα γεγονότα ή οι συνθήκες που συνέτειναν στην παραγωγή αυτού του γραπτού κειμένου.</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3357554" y="3286124"/>
            <a:ext cx="3143272"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dirty="0" smtClean="0"/>
              <a:t>πηγές</a:t>
            </a:r>
            <a:endParaRPr lang="el-GR" sz="4000" dirty="0"/>
          </a:p>
        </p:txBody>
      </p:sp>
      <p:cxnSp>
        <p:nvCxnSpPr>
          <p:cNvPr id="6" name="5 - Ευθύγραμμο βέλος σύνδεσης"/>
          <p:cNvCxnSpPr/>
          <p:nvPr/>
        </p:nvCxnSpPr>
        <p:spPr>
          <a:xfrm rot="10800000">
            <a:off x="2000232" y="3786190"/>
            <a:ext cx="1285884" cy="42862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642910" y="2786058"/>
            <a:ext cx="178595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t>γραπτές</a:t>
            </a:r>
            <a:endParaRPr lang="el-GR" sz="3200" dirty="0"/>
          </a:p>
        </p:txBody>
      </p:sp>
      <p:cxnSp>
        <p:nvCxnSpPr>
          <p:cNvPr id="8" name="7 - Ευθύγραμμο βέλος σύνδεσης"/>
          <p:cNvCxnSpPr/>
          <p:nvPr/>
        </p:nvCxnSpPr>
        <p:spPr>
          <a:xfrm rot="16200000" flipV="1">
            <a:off x="4715670" y="2786852"/>
            <a:ext cx="785818" cy="6985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a:off x="6072198" y="4857760"/>
            <a:ext cx="785818" cy="50006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7" name="16 - Ορθογώνιο"/>
          <p:cNvSpPr/>
          <p:nvPr/>
        </p:nvSpPr>
        <p:spPr>
          <a:xfrm>
            <a:off x="4143372" y="1857364"/>
            <a:ext cx="2500330" cy="500066"/>
          </a:xfrm>
          <a:prstGeom prst="rect">
            <a:avLst/>
          </a:prstGeom>
          <a:solidFill>
            <a:srgbClr val="15A6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t>προφορικές</a:t>
            </a:r>
            <a:endParaRPr lang="el-GR" sz="3200" dirty="0"/>
          </a:p>
        </p:txBody>
      </p:sp>
      <p:sp>
        <p:nvSpPr>
          <p:cNvPr id="19" name="18 - Ορθογώνιο"/>
          <p:cNvSpPr/>
          <p:nvPr/>
        </p:nvSpPr>
        <p:spPr>
          <a:xfrm>
            <a:off x="5643570" y="5429264"/>
            <a:ext cx="2857520" cy="428628"/>
          </a:xfrm>
          <a:prstGeom prst="rect">
            <a:avLst/>
          </a:prstGeom>
          <a:solidFill>
            <a:srgbClr val="AA2C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t>παραστατικές</a:t>
            </a:r>
            <a:endParaRPr lang="el-G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marL="0" indent="0">
              <a:buNone/>
            </a:pPr>
            <a:r>
              <a:rPr lang="el-GR" dirty="0" smtClean="0"/>
              <a:t>ΠΕΡΙΕΧΟΜΕΝΟ • Ποιο το θέμα του κειμένου; Ποιο πρόβλημα καταδεικνύει; • Ποιες ιστορικές πληροφορίες περιέχει; • Ποιες οι απόψεις του συγγραφέα; • Ποια επιχειρήματα ή/και τεκμήρια στηρίζουν τις απόψεις του; </a:t>
            </a:r>
            <a:r>
              <a:rPr lang="el-GR" dirty="0" smtClean="0"/>
              <a:t>• </a:t>
            </a:r>
            <a:r>
              <a:rPr lang="el-GR" dirty="0" smtClean="0"/>
              <a:t>Ποιες κοινωνικές δυνάμεις (πολιτικά κόμματα/ φορείς/άτομα κ.λπ.) μνημονεύονται και γιατί;          • Ποιες απουσιάζουν και για ποιους λόγους;           • Πώς τα παραπάνω συνδυάζονται με τις ιστορικές σας γνώσεις</a:t>
            </a:r>
            <a:r>
              <a:rPr lang="el-GR" dirty="0" smtClean="0"/>
              <a:t>;</a:t>
            </a:r>
            <a:r>
              <a:rPr lang="en-US" dirty="0" smtClean="0"/>
              <a:t>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p:txBody>
          <a:bodyPr>
            <a:normAutofit/>
          </a:bodyPr>
          <a:lstStyle/>
          <a:p>
            <a:r>
              <a:rPr lang="el-GR" dirty="0" smtClean="0"/>
              <a:t>Ποια ιδιότητα/κοινωνική θέση/θέση εξουσίας έχει ο συγγραφέας ,ώστε να διατυπώνει αυτές τις σκέψεις; Ως εκπρόσωπος ποιων ομιλεί; (ποιο το ιδεολογικό του κέντρο;)                            • Ποιο στοιχείο της θέσης του ή του υποβάθρου του (πνευματικού, πολιτικού, κοινωνικού) μπορεί να επηρέασε τη σκέψη του;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p:txBody>
          <a:bodyPr/>
          <a:lstStyle/>
          <a:p>
            <a:pPr marL="0" indent="0">
              <a:buNone/>
            </a:pPr>
            <a:r>
              <a:rPr lang="el-GR" dirty="0" smtClean="0"/>
              <a:t>• Μπορείτε να επισημάνετε κάποιες προκαταλήψεις/στερεότυπες αντιλήψεις/ στις απόψεις του γράφοντος;                                             • Αντανακλά το κείμενο τις αξίες που εκπροσωπεί ο γράφων; Σε ποια σημεία; Με ποιον τρόπο;</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a:xfrm>
            <a:off x="251520" y="1340768"/>
            <a:ext cx="8712968" cy="5184576"/>
          </a:xfrm>
        </p:spPr>
        <p:txBody>
          <a:bodyPr>
            <a:normAutofit lnSpcReduction="10000"/>
          </a:bodyPr>
          <a:lstStyle/>
          <a:p>
            <a:pPr>
              <a:buNone/>
            </a:pPr>
            <a:r>
              <a:rPr lang="el-GR" dirty="0" smtClean="0"/>
              <a:t>  ΤΑ ΚΙΝΗΤΡΑ ΚΑΙ Ο ΣΚΟΠΟΣ ΤΟΥ ΣΥΓΓΡΑΦΕΑ</a:t>
            </a:r>
          </a:p>
          <a:p>
            <a:pPr>
              <a:buNone/>
            </a:pPr>
            <a:r>
              <a:rPr lang="el-GR" dirty="0" smtClean="0"/>
              <a:t> • Για ποιους λόγους συντάχθηκε το κείμενο; Ποια τα εμφανή κίνητρα και οι εμφανείς προθέσεις/σκοποί του συντάκτη; Ποιες φράσεις δείχνουν τα κίνητρα και τη θέλησή του;</a:t>
            </a:r>
          </a:p>
          <a:p>
            <a:pPr>
              <a:buNone/>
            </a:pPr>
            <a:r>
              <a:rPr lang="el-GR" dirty="0" smtClean="0"/>
              <a:t> • Για ποιους λόγους υποστηρίζει αυτές τις απόψεις τη δεδομένη στιγμή, κάτω από αυτές τις συνθήκες;</a:t>
            </a:r>
          </a:p>
          <a:p>
            <a:pPr>
              <a:buNone/>
            </a:pPr>
            <a:r>
              <a:rPr lang="el-GR" dirty="0" smtClean="0"/>
              <a:t> • Ποιοι θα ευεργετούνταν και ποιων τα συμφέροντα έθιγαν τα όσα γράφονται;</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a:xfrm>
            <a:off x="0" y="1340768"/>
            <a:ext cx="8686800" cy="5517232"/>
          </a:xfrm>
        </p:spPr>
        <p:txBody>
          <a:bodyPr>
            <a:normAutofit fontScale="92500" lnSpcReduction="10000"/>
          </a:bodyPr>
          <a:lstStyle/>
          <a:p>
            <a:pPr>
              <a:buNone/>
            </a:pPr>
            <a:r>
              <a:rPr lang="el-GR" dirty="0" smtClean="0"/>
              <a:t>                        ΟΙ ΑΠΟΔΕΚΤΕΣ ΤΟΥ ΚΕΙΜΕΝΟΥ </a:t>
            </a:r>
          </a:p>
          <a:p>
            <a:pPr>
              <a:buNone/>
            </a:pPr>
            <a:r>
              <a:rPr lang="el-GR" dirty="0" smtClean="0"/>
              <a:t>• Σε ποιους, κατά κύριο λόγο, είχε την πρόθεση να απευθυνθεί ο συντάκτης του κειμένου;</a:t>
            </a:r>
          </a:p>
          <a:p>
            <a:pPr>
              <a:buNone/>
            </a:pPr>
            <a:r>
              <a:rPr lang="el-GR" dirty="0" smtClean="0"/>
              <a:t> • Πώς φαντάζεστε ότι, πιθανότατα, αντέδρασαν οι αποδέκτες του μηνύματος; Γιατί; </a:t>
            </a:r>
          </a:p>
          <a:p>
            <a:pPr>
              <a:buNone/>
            </a:pPr>
            <a:r>
              <a:rPr lang="el-GR" dirty="0" smtClean="0"/>
              <a:t>• Με ποιον τρόπο ερμήνευσαν, πιθανώς, οι αποδέκτες του κειμένου τα μηνύματά του;</a:t>
            </a:r>
          </a:p>
          <a:p>
            <a:pPr>
              <a:buNone/>
            </a:pPr>
            <a:r>
              <a:rPr lang="el-GR" dirty="0" smtClean="0"/>
              <a:t> • Υπήρξαν αποδέκτες άλλοι εκτός από αυτούς στους οποίους, κυρίως, απευθυνόταν ο συντάκτης του κειμένου;</a:t>
            </a:r>
          </a:p>
          <a:p>
            <a:pPr>
              <a:buNone/>
            </a:pPr>
            <a:r>
              <a:rPr lang="el-GR" dirty="0" smtClean="0"/>
              <a:t> • Με ποιον τρόπο είναι, πιθανόν, να αντέδρασαν αυτοί;</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Ανάγνωση πηγών</a:t>
            </a:r>
            <a:endParaRPr lang="el-GR" dirty="0"/>
          </a:p>
        </p:txBody>
      </p:sp>
      <p:sp>
        <p:nvSpPr>
          <p:cNvPr id="3" name="2 - Θέση περιεχομένου"/>
          <p:cNvSpPr>
            <a:spLocks noGrp="1"/>
          </p:cNvSpPr>
          <p:nvPr>
            <p:ph idx="1"/>
          </p:nvPr>
        </p:nvSpPr>
        <p:spPr/>
        <p:txBody>
          <a:bodyPr/>
          <a:lstStyle/>
          <a:p>
            <a:pPr>
              <a:buNone/>
            </a:pPr>
            <a:r>
              <a:rPr lang="el-GR" dirty="0" smtClean="0"/>
              <a:t>      ΣΥΝΕΠΕΙΕΣ</a:t>
            </a:r>
          </a:p>
          <a:p>
            <a:pPr>
              <a:buNone/>
            </a:pPr>
            <a:r>
              <a:rPr lang="el-GR" dirty="0" smtClean="0"/>
              <a:t> • Τι πέτυχε ο συντάκτης;</a:t>
            </a:r>
          </a:p>
          <a:p>
            <a:pPr>
              <a:buNone/>
            </a:pPr>
            <a:r>
              <a:rPr lang="el-GR" dirty="0" smtClean="0"/>
              <a:t> • Ποιες οι συνέπειες (θετικές ή/και αρνητικές) για τον ίδιο; </a:t>
            </a:r>
          </a:p>
          <a:p>
            <a:pPr>
              <a:buNone/>
            </a:pPr>
            <a:r>
              <a:rPr lang="el-GR" dirty="0" smtClean="0"/>
              <a:t>• Ποιες οι συνέπειες (θετικές ή/και αρνητικές) για την κοινωνία;</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a:xfrm>
            <a:off x="323528" y="1600200"/>
            <a:ext cx="8363272" cy="5257800"/>
          </a:xfrm>
        </p:spPr>
        <p:txBody>
          <a:bodyPr>
            <a:normAutofit/>
          </a:bodyPr>
          <a:lstStyle/>
          <a:p>
            <a:r>
              <a:rPr lang="el-GR" dirty="0" smtClean="0"/>
              <a:t>(</a:t>
            </a:r>
            <a:r>
              <a:rPr lang="el-GR" dirty="0" err="1" smtClean="0"/>
              <a:t>Αντι</a:t>
            </a:r>
            <a:r>
              <a:rPr lang="el-GR" dirty="0" smtClean="0"/>
              <a:t>)παραβάλλουμε πηγή και σχολικό βιβλίο.  Τρόπος 1: Η σύνθεση (ενδείκνυται) δηλαδή παραθέτουμε τις πληροφορίες του σχολικού βιβλίου, προσθέτουμε μεταβατική φράση και στη συνέχεια τις πληροφορίες του κειμένου της πηγής. </a:t>
            </a:r>
            <a:endParaRPr lang="el-GR" dirty="0" err="1" smtClean="0"/>
          </a:p>
          <a:p>
            <a:r>
              <a:rPr lang="el-GR" dirty="0" smtClean="0"/>
              <a:t>Ύστερα, συνεχίζουμε με την επόμενη πληροφορία σχολικού βιβλίου + μεταβατική φράση + πληροφορία από πηγή. </a:t>
            </a:r>
          </a:p>
          <a:p>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Τρόπος 2: Παράθεση (δεν προτιμάται, σύμφωνα με το ΦΕΚ) </a:t>
            </a:r>
          </a:p>
          <a:p>
            <a:r>
              <a:rPr lang="el-GR" dirty="0" smtClean="0"/>
              <a:t>Γράφονται πρώτα οι σχετικές με το ζητούμενο ιστορικές γνώσεις, όπως αυτές προκύπτουν από το σχολικό βιβλίο. Γίνεται ο σχολιασμός του κειμένου της πηγής, αφού πρώτα, κατά την ανάγνωσή της, έχουν εντοπίσει εκείνα τα σημεία που απαιτούνται, προκειμένου να δώσουν επαρκή απάντηση στην ερώτηση.</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 Κάνουμε σχεδιαγράμματα. Δημιουργούμε στο πρόχειρο δυο στήλες, όπου στη μία βάζουμε τις πληροφορίες του βιβλίου και στην άλλη τις αντίστοιχες της πηγής.</a:t>
            </a:r>
          </a:p>
          <a:p>
            <a:pPr>
              <a:buNone/>
            </a:pPr>
            <a:r>
              <a:rPr lang="el-GR" dirty="0" smtClean="0"/>
              <a:t> • Στην συντριπτική τους πλειονότητα, οι πηγές συμφωνούν πολύ με το σχολικό βιβλίο. Στην περίπτωση που έρχονται σε αντίθεση, ως αυθεντία θεωρείται το βιβλίο και τις πληροφορίες του τις θεωρούν ως αληθείς.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a:xfrm>
            <a:off x="0" y="1268760"/>
            <a:ext cx="9324528" cy="5589240"/>
          </a:xfrm>
        </p:spPr>
        <p:txBody>
          <a:bodyPr>
            <a:normAutofit fontScale="92500"/>
          </a:bodyPr>
          <a:lstStyle/>
          <a:p>
            <a:pPr>
              <a:buNone/>
            </a:pPr>
            <a:r>
              <a:rPr lang="el-GR" dirty="0" smtClean="0"/>
              <a:t>• Κρατούμε τη δομή των ερωτήσεων. Αν η ερώτηση έχει </a:t>
            </a:r>
            <a:r>
              <a:rPr lang="el-GR" dirty="0" err="1" smtClean="0"/>
              <a:t>υποερωτήματα</a:t>
            </a:r>
            <a:r>
              <a:rPr lang="el-GR" dirty="0" smtClean="0"/>
              <a:t>, απαντούμε ξεχωριστά το καθένα και σε καμία περίπτωση δεν γράφουμε ενιαίο κείμενο. </a:t>
            </a:r>
          </a:p>
          <a:p>
            <a:pPr>
              <a:buNone/>
            </a:pPr>
            <a:r>
              <a:rPr lang="el-GR" dirty="0" smtClean="0"/>
              <a:t>• Βάζουμε παραπομπές. Για κάθε τι που παίρνουμε από την πηγή βάζουν σε παρένθεση το σχετικό χωρίο (“...”) και διευκρινίζουμε σε ποιο παράθεμα αναφέρονται, αν έχουν δοθεί πολλά. Αν τα παραθέματα αναφέρουν παραπλήσιες πληροφορίες, δεν τις επαναλαμβάνουν, αλλά τις ομαδοποιούν [“όπως πληροφορούμαστε από την Πηγή Α (στο τάδε σημείο) αλλά και την Πηγή Β (στο δείνα σημείο)”]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a:xfrm>
            <a:off x="0" y="1196752"/>
            <a:ext cx="9144000" cy="5661248"/>
          </a:xfrm>
        </p:spPr>
        <p:txBody>
          <a:bodyPr>
            <a:normAutofit/>
          </a:bodyPr>
          <a:lstStyle/>
          <a:p>
            <a:pPr>
              <a:buNone/>
            </a:pPr>
            <a:r>
              <a:rPr lang="el-GR" dirty="0" smtClean="0"/>
              <a:t>                                  </a:t>
            </a:r>
            <a:r>
              <a:rPr lang="el-GR" b="1" dirty="0" smtClean="0"/>
              <a:t>Γραπτές πηγές:                                                     1)Επίσημα δημόσια έγγραφα </a:t>
            </a:r>
            <a:r>
              <a:rPr lang="el-GR" dirty="0" smtClean="0"/>
              <a:t>(συνταγματικά κείμενα, αρχεία κρατικών υπηρεσιών, διπλωματικά έγγραφα, πρακτικά συνεδριάσεων, αποφάσεις δικαστηρίων, στρατιωτικά και αστυνομικά αρχεία, αρχεία εκπαιδευτικών ιδρυμάτων, ενοριακά αρχεία, μητρώα δήμων-ληξιαρχικά βιβλία, στατιστικές κ.τ.λ.),                                                                                                  </a:t>
            </a:r>
            <a:r>
              <a:rPr lang="el-GR" b="1" dirty="0" smtClean="0"/>
              <a:t>2)Ανεπίσημα ιδιωτικά έγγραφα </a:t>
            </a:r>
            <a:r>
              <a:rPr lang="el-GR" dirty="0" smtClean="0"/>
              <a:t>(επιστολές, ημερολόγια, ιδιωτικά συμφωνητικά),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 Σε καμία περίπτωση δεν αντιγράφουν αυτούσια χωρία, παρά μόνο αν είναι να αξιοποιηθούν ως παραπομπές σε εισαγωγικά. Δεν κάνουμε απλώς περίληψη αλλά προσπαθούμε να κάνουμε ιστορικές αξιολογήσεις και να καταλήξουν σε λογικά συμπεράσματα. Ακόμη κι αν στην πηγή αναφέρονται οι ίδιες πληροφορίες με το βιβλίο, παράγουμε ένα εμπλουτισμένο κείμενο με όλες τις πληροφορίες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 Χρησιμοποιούμε γ΄ πρόσωπο. Το κείμενό μας δεν αντανακλά προσωπικές απόψεις και γι’ αυτό απαιτεί αντικειμενικό ύφος. </a:t>
            </a:r>
          </a:p>
          <a:p>
            <a:pPr>
              <a:buNone/>
            </a:pPr>
            <a:r>
              <a:rPr lang="el-GR" dirty="0" smtClean="0"/>
              <a:t>•  Ακόμη κι αν οι πληροφορίες του σχολικού βιβλίου καταλαμβάνουν τρεις γραμμές, δεν γράφουμε το «μισό κεφάλαιο».</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a:bodyPr>
          <a:lstStyle/>
          <a:p>
            <a:r>
              <a:rPr lang="el-GR" dirty="0" smtClean="0"/>
              <a:t>Όταν οι ιστορικές πηγές είναι περισσότερες από δύο πρέπει στην απάντησή μας να δηλώνουμε κάθε φορά εκείνη που χρησιμοποιούμε για να επιβεβαιώσουμε-σχολιάσουμε τις ιστορικές μας γνώσεις, (π.χ. Σύμφωνα με την πρώτη ιστορική πηγή ... Όπως αναφέρει χαρακτηριστικά η δεύτερη πηγή ...).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a:xfrm>
            <a:off x="179512" y="1268760"/>
            <a:ext cx="8964488" cy="5589240"/>
          </a:xfrm>
        </p:spPr>
        <p:txBody>
          <a:bodyPr>
            <a:normAutofit fontScale="92500" lnSpcReduction="10000"/>
          </a:bodyPr>
          <a:lstStyle/>
          <a:p>
            <a:pPr>
              <a:buNone/>
            </a:pPr>
            <a:r>
              <a:rPr lang="el-GR" dirty="0" smtClean="0"/>
              <a:t>• Αν οι ιστορικές πηγές είναι περισσότερες της μιας και έχουν παραπλήσιες πληροφορίες με τις οποίες πρέπει να σχολιάσουμε ένα χωρίο του σχολικού βιβλίου, πρέπει να ομαδοποιήσουμε τις κοινές πληροφορίες, (π.χ. Όπως χαρακτηριστικά σημειώνει η πρώτη και η δεύτερη πηγή ... Οι πληροφορίες που εξάγονται και από τις δύο πηγές συγκλίνουν στο ότι ...).</a:t>
            </a:r>
          </a:p>
          <a:p>
            <a:pPr>
              <a:buNone/>
            </a:pPr>
            <a:r>
              <a:rPr lang="el-GR" dirty="0" smtClean="0"/>
              <a:t> • Αν πάλι τα δεδομένα των πηγών διίστανται, επισημαίνουμε πρώτα τη σχέση τους με το σχολικό βιβλίο και έπειτα δηλώνουμε τη μεταξύ τους διαφοροποίηση.</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Πρόλογος: Σύντομη αναφορά στο είδος της πηγής (δημοσίευμα τύπου, ιστοριογραφία, επίσημο έγγραφο, κ.λπ.). Στη συνέχεια αξιοποιούμε το γενικό πνεύμα του σχολικού βιβλίου για μία ενότητα ή βασιζόμαστε στην πρώτη παράγραφο του κεφαλαίου (όταν αυτή είναι εισαγωγική) ή συμπυκνώνουν τα ιστορικά δεδομένα που προηγούνται της απάντησης τους, προκειμένου να δώσουν την αίσθηση της αλληλουχίας των γεγονότων.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a:bodyPr>
          <a:lstStyle/>
          <a:p>
            <a:r>
              <a:rPr lang="el-GR" dirty="0" smtClean="0"/>
              <a:t>Κυρίως απάντηση:</a:t>
            </a:r>
          </a:p>
          <a:p>
            <a:pPr>
              <a:buNone/>
            </a:pPr>
            <a:r>
              <a:rPr lang="el-GR" dirty="0" smtClean="0"/>
              <a:t>Δες παραπάνω</a:t>
            </a:r>
          </a:p>
          <a:p>
            <a:r>
              <a:rPr lang="el-GR" dirty="0" smtClean="0"/>
              <a:t> Επίλογος: Παραθέτουν συμπεράσματα και εκτιμήσεις που προκύπτουν από τον συνδυασμό πηγής και βιβλίου.</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Προσέγγιση ιστορικής πηγής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Το κείμενο της ιστορικής πηγής μπορεί να αξιοποιηθεί στην αρχική του μορφή και να ενταχθεί οργανικά στο εσωτερικό της απάντησής τους, κυρίως, με δύο τρόπους: με τη χρήση της παρένθεσης (...) ή των εισαγωγικών «...». Δεν πρέπει, όμως, να υπερβαίνει το όριο της μίας σειράς, ούτε βέβαια να γίνεται κατάχρηση. </a:t>
            </a:r>
          </a:p>
          <a:p>
            <a:pPr>
              <a:buNone/>
            </a:pPr>
            <a:r>
              <a:rPr lang="el-GR" dirty="0" smtClean="0"/>
              <a:t>• Αξιολογικές κρίσεις, προσωπικές (νοητικές ή συναισθηματικές) εκτιμήσεις για την ποιότητα και την αξιοπιστία της πηγής πρέπει να αποφεύγονται, ειδικά, μάλιστα, όταν δεν τις απαιτεί η ερώτηση.</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ΣΥΝΔΕΤΙΚΕΣ ΦΡΑΣΕΙΣ </a:t>
            </a:r>
            <a:endParaRPr lang="el-GR" dirty="0"/>
          </a:p>
        </p:txBody>
      </p:sp>
      <p:sp>
        <p:nvSpPr>
          <p:cNvPr id="3" name="2 - Θέση περιεχομένου"/>
          <p:cNvSpPr>
            <a:spLocks noGrp="1"/>
          </p:cNvSpPr>
          <p:nvPr>
            <p:ph idx="1"/>
          </p:nvPr>
        </p:nvSpPr>
        <p:spPr>
          <a:xfrm>
            <a:off x="214282" y="1142984"/>
            <a:ext cx="8543956" cy="5500726"/>
          </a:xfrm>
        </p:spPr>
        <p:txBody>
          <a:bodyPr>
            <a:normAutofit fontScale="92500" lnSpcReduction="20000"/>
          </a:bodyPr>
          <a:lstStyle/>
          <a:p>
            <a:pPr>
              <a:buNone/>
            </a:pPr>
            <a:r>
              <a:rPr lang="el-GR" dirty="0" smtClean="0"/>
              <a:t>    • Όπως επισημαίνει/παρατηρεί/τονίζει/ αναφέρει ο/η … στο έργο …                                                            • Όπως διαπιστώνεται και στο απόσπασμα από το έργο …                                                                                 • Χαρακτηριστικά είναι όσα αναφέρει ο/η … στο έργο …                                                                                                             • Χαρακτηριστικά είναι τα λόγια του/της … στο έργο …                                                                                          • Τα παραπάνω επαληθεύει και η συγκεκριμένη μαρτυρία/αναφορά στο έργο …                                                                           • Τα παραπάνω στοιχεία επιβεβαιώνονται και από τον/την … στο έργο …                                                                                    • …, γεγονός που επιβεβαιώνεται και από τον/την … στο έργο …. Συγκεκριμένα …</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85728"/>
            <a:ext cx="8929718" cy="5840435"/>
          </a:xfrm>
        </p:spPr>
        <p:txBody>
          <a:bodyPr>
            <a:normAutofit fontScale="92500" lnSpcReduction="10000"/>
          </a:bodyPr>
          <a:lstStyle/>
          <a:p>
            <a:r>
              <a:rPr lang="el-GR" dirty="0" smtClean="0"/>
              <a:t>Αυτό αποδεικνύεται και από …, όπως αυτό δίνεται στο έργο … του/της …. Μεταξύ των άλλων αναφέρεται ότι …                                                                            • Όπως μας πληροφορεί ο/η … στο έργο….                      • Συμπληρωματικά στοιχεία δίνει ο/η … στο έργο … Πιο συγκεκριμένα, …                                                              • Την εικόνα συμπληρώνουν τα στοιχεία που παραθέτει ο/η … στο έργο …                                                           • Την εικόνα συμπληρώνει ο/η … αναφέροντας ότι … • Πρόσθετα στοιχεία δίνει ο/η … στο έργο … Συγκεκριμένα, εκεί αναφέρει (αναφέρεται) ότι …                    • Επιπλέον, όπως αναφέρεται/επισημαίνεται/ τονίζεται και από τον/την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42852"/>
            <a:ext cx="8715436" cy="6429420"/>
          </a:xfrm>
        </p:spPr>
        <p:txBody>
          <a:bodyPr>
            <a:normAutofit fontScale="92500" lnSpcReduction="10000"/>
          </a:bodyPr>
          <a:lstStyle/>
          <a:p>
            <a:r>
              <a:rPr lang="el-GR" dirty="0" smtClean="0"/>
              <a:t>Επιπροσθέτως, σύμφωνα και με τον/την …, εξίσου σημαντικό ρόλο είχαν ….                                                  • Οι απόψεις του… παρουσιάζονται αναλυτικότερα στο έργο … του/της …                                                      • Όπως πληροφορούμαστε από τη συγκεκριμένη δευτερογενή πηγή, …                                                         • Τα ιστορικά παραθέματα που δίνονται επεξηγούν ….                                                                                                    </a:t>
            </a:r>
            <a:r>
              <a:rPr lang="el-GR" smtClean="0"/>
              <a:t>• </a:t>
            </a:r>
            <a:r>
              <a:rPr lang="el-GR" dirty="0" smtClean="0"/>
              <a:t>Μια διαφορετική εικόνα της κατάστασης παρουσιάζεται στο απόσπασμα από το έργο … του/της … Πιο συγκεκριμένα, </a:t>
            </a:r>
            <a:r>
              <a:rPr lang="el-GR" smtClean="0"/>
              <a:t>…                                                      • </a:t>
            </a:r>
            <a:r>
              <a:rPr lang="el-GR" dirty="0" smtClean="0"/>
              <a:t>Μια διαφορετική εικόνα δίνει ο/η … όταν αναφέρει/παρατηρεί/επισημαίνει ότι </a:t>
            </a:r>
            <a:r>
              <a:rPr lang="el-GR" smtClean="0"/>
              <a:t>…                                    • </a:t>
            </a:r>
            <a:r>
              <a:rPr lang="el-GR" dirty="0" smtClean="0"/>
              <a:t>Αντίθετη άποψη έχει ο/η … Πιο συγκεκριμένα, όπως αναφέρει στο έργο του/της,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b="1" dirty="0" smtClean="0"/>
              <a:t>3)Γραπτές μνημονικές πηγές </a:t>
            </a:r>
            <a:r>
              <a:rPr lang="el-GR" dirty="0" smtClean="0"/>
              <a:t>(χρονικά, επιτύμβιες ή αναθηματικές επιγραφές),                             </a:t>
            </a:r>
            <a:r>
              <a:rPr lang="el-GR" b="1" dirty="0" smtClean="0"/>
              <a:t>4) Εφήμερες πηγές </a:t>
            </a:r>
            <a:r>
              <a:rPr lang="el-GR" dirty="0" smtClean="0"/>
              <a:t>(εφημερίδες, περιοδικά), λογοτεχνία, ιστοριογραφικά κείμενα (ιστορικά διηγήματα και μυθιστορήματα, βιογραφίες και αυτοβιογραφίες, απομνημονεύματα, θεατρικά έργα, περιηγητικά- ταξιδιωτικά κείμενα, ημερολόγια, ποιήματα κ.τ.λ.), </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βιβλιογραφία</a:t>
            </a:r>
            <a:br>
              <a:rPr lang="el-GR" dirty="0" smtClean="0"/>
            </a:br>
            <a:endParaRPr lang="el-GR" dirty="0"/>
          </a:p>
        </p:txBody>
      </p:sp>
      <p:sp>
        <p:nvSpPr>
          <p:cNvPr id="3" name="2 - Θέση περιεχομένου"/>
          <p:cNvSpPr>
            <a:spLocks noGrp="1"/>
          </p:cNvSpPr>
          <p:nvPr>
            <p:ph idx="1"/>
          </p:nvPr>
        </p:nvSpPr>
        <p:spPr/>
        <p:txBody>
          <a:bodyPr>
            <a:normAutofit/>
          </a:bodyPr>
          <a:lstStyle/>
          <a:p>
            <a:pPr>
              <a:buNone/>
            </a:pPr>
            <a:r>
              <a:rPr lang="en-US" dirty="0" smtClean="0">
                <a:hlinkClick r:id="rId2"/>
              </a:rPr>
              <a:t>http://archeia.moec.gov.cy/sm/227/methodologia.pdf</a:t>
            </a:r>
            <a:endParaRPr lang="el-GR" u="sng" dirty="0" smtClean="0">
              <a:hlinkClick r:id="rId3"/>
            </a:endParaRPr>
          </a:p>
          <a:p>
            <a:r>
              <a:rPr lang="el-GR" u="sng" dirty="0" smtClean="0">
                <a:hlinkClick r:id="rId3"/>
              </a:rPr>
              <a:t>https://www.pi.ac.cy › </a:t>
            </a:r>
            <a:r>
              <a:rPr lang="el-GR" u="sng" dirty="0" err="1" smtClean="0">
                <a:hlinkClick r:id="rId3"/>
              </a:rPr>
              <a:t>files</a:t>
            </a:r>
            <a:r>
              <a:rPr lang="el-GR" u="sng" dirty="0" smtClean="0">
                <a:hlinkClick r:id="rId3"/>
              </a:rPr>
              <a:t> › </a:t>
            </a:r>
            <a:r>
              <a:rPr lang="el-GR" u="sng" dirty="0" err="1" smtClean="0">
                <a:hlinkClick r:id="rId3"/>
              </a:rPr>
              <a:t>epimorf</a:t>
            </a:r>
            <a:r>
              <a:rPr lang="el-GR" u="sng" dirty="0" smtClean="0">
                <a:hlinkClick r:id="rId3"/>
              </a:rPr>
              <a:t> › </a:t>
            </a:r>
            <a:r>
              <a:rPr lang="el-GR" u="sng" dirty="0" err="1" smtClean="0">
                <a:hlinkClick r:id="rId3"/>
              </a:rPr>
              <a:t>istoria_gym</a:t>
            </a:r>
            <a:endParaRPr lang="el-GR" u="sng" dirty="0" smtClean="0">
              <a:hlinkClick r:id="rId3"/>
            </a:endParaRPr>
          </a:p>
          <a:p>
            <a:r>
              <a:rPr lang="en-US" u="sng" dirty="0" smtClean="0">
                <a:hlinkClick r:id="rId3"/>
              </a:rPr>
              <a:t>http://www.p-e-f.gr/docs/1070.pdf</a:t>
            </a:r>
            <a:endParaRPr lang="el-GR" u="sng" dirty="0" smtClean="0">
              <a:hlinkClick r:id="rId3"/>
            </a:endParaRPr>
          </a:p>
          <a:p>
            <a:r>
              <a:rPr lang="en-US" u="sng" dirty="0" smtClean="0">
                <a:hlinkClick r:id="rId3"/>
              </a:rPr>
              <a:t>https://pekes.pdekritis.gr/wp-content/uploads/2019/11/%</a:t>
            </a:r>
            <a:endParaRPr lang="el-GR" u="sng" dirty="0" smtClean="0">
              <a:hlinkClick r:id="rId3"/>
            </a:endParaRPr>
          </a:p>
          <a:p>
            <a:endParaRPr lang="el-GR" u="sng" dirty="0" smtClean="0">
              <a:hlinkClick r:id="rId3"/>
            </a:endParaRPr>
          </a:p>
          <a:p>
            <a:pPr>
              <a:buNone/>
            </a:pPr>
            <a:endParaRPr lang="el-GR" dirty="0" smtClean="0"/>
          </a:p>
          <a:p>
            <a:pPr>
              <a:buNone/>
            </a:pP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t>Διδακτική αξιοποίηση γραπτών ιστορικών πηγών στο μάθημα της Ιστορίας του Γυμνασίου και του Λυκείου</a:t>
            </a:r>
            <a:r>
              <a:rPr lang="el-GR" dirty="0" smtClean="0"/>
              <a:t>       Αικατερίνη </a:t>
            </a:r>
            <a:r>
              <a:rPr lang="el-GR" dirty="0" err="1" smtClean="0"/>
              <a:t>Ρεβάνογλου</a:t>
            </a:r>
            <a:r>
              <a:rPr lang="el-GR" dirty="0" smtClean="0"/>
              <a:t> Σχολική Σύμβουλος Φιλολόγων</a:t>
            </a:r>
          </a:p>
          <a:p>
            <a:r>
              <a:rPr lang="el-GR" i="1" dirty="0" smtClean="0"/>
              <a:t>Προτάσεις προσέγγισης και ανάλυσης ιστορικών πηγών στο Γενικό Λύκειο </a:t>
            </a:r>
            <a:r>
              <a:rPr lang="el-GR" dirty="0" smtClean="0"/>
              <a:t>Κωνσταντίνα </a:t>
            </a:r>
            <a:r>
              <a:rPr lang="el-GR" dirty="0" err="1" smtClean="0"/>
              <a:t>Καλαούζη</a:t>
            </a:r>
            <a:r>
              <a:rPr lang="el-GR" dirty="0" smtClean="0"/>
              <a:t> ΣΕΕ ΠΕ 02 - Φιλολόγων 2 ου ΠΕΚΕΣ Ν. Αιγαίου</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b="1" dirty="0" smtClean="0"/>
              <a:t>5)Κείμενα άλλων επιστημών </a:t>
            </a:r>
            <a:r>
              <a:rPr lang="el-GR" dirty="0" smtClean="0"/>
              <a:t>κ.ά. (αρχαιολογία, κοινωνική ανθρωπολογία, γεωγραφία, κοινωνιολογία, ανθρωπολογία κ.τ.λ.), </a:t>
            </a:r>
          </a:p>
          <a:p>
            <a:pPr>
              <a:buNone/>
            </a:pPr>
            <a:r>
              <a:rPr lang="el-GR" b="1" dirty="0" smtClean="0"/>
              <a:t>6)Φιλολογικά και γλωσσολογικά κείμενα </a:t>
            </a:r>
            <a:r>
              <a:rPr lang="el-GR" dirty="0" smtClean="0"/>
              <a:t>(λεξικά, </a:t>
            </a:r>
            <a:r>
              <a:rPr lang="el-GR" dirty="0" err="1" smtClean="0"/>
              <a:t>ανθρωπωνύμια</a:t>
            </a:r>
            <a:r>
              <a:rPr lang="el-GR" dirty="0" smtClean="0"/>
              <a:t>, τοπωνύμια κ.τ.λ.)</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p:txBody>
          <a:bodyPr>
            <a:normAutofit/>
          </a:bodyPr>
          <a:lstStyle/>
          <a:p>
            <a:r>
              <a:rPr lang="el-GR" b="1" dirty="0" smtClean="0"/>
              <a:t>Προφορικές πηγές</a:t>
            </a:r>
            <a:r>
              <a:rPr lang="el-GR" dirty="0" smtClean="0"/>
              <a:t>: μαρτυρίες, συλλογές προφορικών μαρτυριών, συνεντεύξεις.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    </a:t>
            </a:r>
            <a:r>
              <a:rPr lang="el-GR" b="1" dirty="0" smtClean="0"/>
              <a:t>Παραστατικές πηγές</a:t>
            </a:r>
            <a:r>
              <a:rPr lang="el-GR" dirty="0" smtClean="0"/>
              <a:t>: </a:t>
            </a:r>
          </a:p>
          <a:p>
            <a:pPr>
              <a:buNone/>
            </a:pPr>
            <a:r>
              <a:rPr lang="el-GR" dirty="0" smtClean="0"/>
              <a:t>      </a:t>
            </a:r>
            <a:r>
              <a:rPr lang="el-GR" b="1" dirty="0" smtClean="0"/>
              <a:t>οπτικές πηγές </a:t>
            </a:r>
            <a:r>
              <a:rPr lang="el-GR" dirty="0" smtClean="0"/>
              <a:t>(επίκαιρα, τηλεοπτικές εκπομπές, ντοκιμαντέρ, κινηματογραφικές ταινίες κ.ά.), </a:t>
            </a:r>
            <a:r>
              <a:rPr lang="el-GR" b="1" dirty="0" smtClean="0"/>
              <a:t>ακουστικές – ηχητικές πηγές </a:t>
            </a:r>
            <a:r>
              <a:rPr lang="el-GR" dirty="0" smtClean="0"/>
              <a:t>(δημόσιοι λόγοι, μαγνητοφωνημένες ραδιοφωνικές εκπομπές κ.ά.), </a:t>
            </a:r>
            <a:r>
              <a:rPr lang="el-GR" b="1" dirty="0" smtClean="0"/>
              <a:t>κατάλοιπα του υλικού πολιτισμού, ιστορικοί τόποι </a:t>
            </a:r>
            <a:r>
              <a:rPr lang="el-GR" dirty="0" smtClean="0"/>
              <a:t>(δημόσια κτίρια, μνημεία κ.ά.), </a:t>
            </a:r>
            <a:r>
              <a:rPr lang="el-GR" b="1" dirty="0" smtClean="0"/>
              <a:t>διαδίκτυο, ψηφιακοί δίσκοι, χάρτες </a:t>
            </a:r>
            <a:r>
              <a:rPr lang="el-GR" dirty="0" smtClean="0"/>
              <a:t>(τοπογραφικοί, εμπορικοί, ναυτικοί, γεωφυσικοί, πολιτικοί κ.ά</a:t>
            </a:r>
            <a:r>
              <a:rPr lang="el-GR" b="1" dirty="0" smtClean="0"/>
              <a:t>.), στατιστικοί πίνακες, φωτογραφίες, ζωγραφικά έργα, γελοιογραφίες, </a:t>
            </a:r>
            <a:r>
              <a:rPr lang="el-GR" b="1" dirty="0" err="1" smtClean="0"/>
              <a:t>κ.ά</a:t>
            </a:r>
            <a:endParaRPr lang="el-GR" b="1"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Διάκριση πηγών</a:t>
            </a:r>
            <a:endParaRPr lang="el-GR" dirty="0"/>
          </a:p>
        </p:txBody>
      </p:sp>
      <p:sp>
        <p:nvSpPr>
          <p:cNvPr id="3" name="2 - Θέση περιεχομένου"/>
          <p:cNvSpPr>
            <a:spLocks noGrp="1"/>
          </p:cNvSpPr>
          <p:nvPr>
            <p:ph idx="1"/>
          </p:nvPr>
        </p:nvSpPr>
        <p:spPr/>
        <p:txBody>
          <a:bodyPr/>
          <a:lstStyle/>
          <a:p>
            <a:pPr>
              <a:buNone/>
            </a:pPr>
            <a:r>
              <a:rPr lang="el-GR" dirty="0" smtClean="0"/>
              <a:t>1) Ανάλογα με το πότε γράφτηκαν:                            </a:t>
            </a:r>
            <a:r>
              <a:rPr lang="el-GR" dirty="0" smtClean="0">
                <a:solidFill>
                  <a:srgbClr val="C00000"/>
                </a:solidFill>
              </a:rPr>
              <a:t>• Πρωτογενείς • Δευτερογενείς </a:t>
            </a:r>
          </a:p>
          <a:p>
            <a:pPr>
              <a:buNone/>
            </a:pPr>
            <a:r>
              <a:rPr lang="el-GR" dirty="0" smtClean="0"/>
              <a:t>2) Ανάλογα με το από ποιον γράφτηκαν:                         </a:t>
            </a:r>
            <a:r>
              <a:rPr lang="el-GR" dirty="0" smtClean="0">
                <a:solidFill>
                  <a:srgbClr val="C00000"/>
                </a:solidFill>
              </a:rPr>
              <a:t>• Επίσημες • </a:t>
            </a:r>
            <a:r>
              <a:rPr lang="el-GR" dirty="0" err="1" smtClean="0">
                <a:solidFill>
                  <a:srgbClr val="C00000"/>
                </a:solidFill>
              </a:rPr>
              <a:t>Aνεπίσημες</a:t>
            </a:r>
            <a:r>
              <a:rPr lang="el-GR" dirty="0" smtClean="0">
                <a:solidFill>
                  <a:srgbClr val="C00000"/>
                </a:solidFill>
              </a:rPr>
              <a:t> </a:t>
            </a:r>
          </a:p>
          <a:p>
            <a:pPr>
              <a:buNone/>
            </a:pPr>
            <a:r>
              <a:rPr lang="el-GR" dirty="0" smtClean="0"/>
              <a:t>3) Ανάλογα με το βαθμό γνωστοποίησης στην εποχή τους:                                                                                </a:t>
            </a:r>
            <a:r>
              <a:rPr lang="el-GR" dirty="0" smtClean="0">
                <a:solidFill>
                  <a:srgbClr val="C00000"/>
                </a:solidFill>
              </a:rPr>
              <a:t>• Δημοσιευμένες • Αδημοσίευτες</a:t>
            </a:r>
            <a:endParaRPr lang="el-GR"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ΠΗΓΗ</a:t>
            </a:r>
            <a:endParaRPr lang="el-GR" dirty="0"/>
          </a:p>
        </p:txBody>
      </p:sp>
      <p:sp>
        <p:nvSpPr>
          <p:cNvPr id="3" name="2 - Θέση περιεχομένου"/>
          <p:cNvSpPr>
            <a:spLocks noGrp="1"/>
          </p:cNvSpPr>
          <p:nvPr>
            <p:ph idx="1"/>
          </p:nvPr>
        </p:nvSpPr>
        <p:spPr/>
        <p:txBody>
          <a:bodyPr>
            <a:normAutofit/>
          </a:bodyPr>
          <a:lstStyle/>
          <a:p>
            <a:r>
              <a:rPr lang="el-GR" b="1" dirty="0" smtClean="0"/>
              <a:t>Επιβεβαιώνει</a:t>
            </a:r>
            <a:r>
              <a:rPr lang="el-GR" dirty="0" smtClean="0"/>
              <a:t> και, συνακόλουθα, τεκμηριώνει τις πληροφορίες του σχολικού βιβλίου.</a:t>
            </a:r>
          </a:p>
          <a:p>
            <a:pPr>
              <a:buNone/>
            </a:pPr>
            <a:r>
              <a:rPr lang="el-GR" dirty="0" smtClean="0"/>
              <a:t> • </a:t>
            </a:r>
            <a:r>
              <a:rPr lang="el-GR" b="1" dirty="0" smtClean="0"/>
              <a:t>Επεξηγεί και διασαφηνίζει </a:t>
            </a:r>
            <a:r>
              <a:rPr lang="el-GR" dirty="0" smtClean="0"/>
              <a:t>σε αναλυτικότερη διατύπωση </a:t>
            </a:r>
            <a:r>
              <a:rPr lang="el-GR" b="1" dirty="0" smtClean="0"/>
              <a:t>τα περιληπτικής διατύπωσης ιστορικά δεδομένα </a:t>
            </a:r>
            <a:r>
              <a:rPr lang="el-GR" dirty="0" smtClean="0"/>
              <a:t>του σχολικού βιβλίου.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2102</Words>
  <Application>Microsoft Office PowerPoint</Application>
  <PresentationFormat>Προβολή στην οθόνη (4:3)</PresentationFormat>
  <Paragraphs>119</Paragraphs>
  <Slides>41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41</vt:i4>
      </vt:variant>
    </vt:vector>
  </HeadingPairs>
  <TitlesOfParts>
    <vt:vector size="44" baseType="lpstr">
      <vt:lpstr>Arial</vt:lpstr>
      <vt:lpstr>Calibri</vt:lpstr>
      <vt:lpstr>Θέμα του Office</vt:lpstr>
      <vt:lpstr>ΙΣΤΟΡΙΚΕΣ ΠΗΓΕΣ</vt:lpstr>
      <vt:lpstr>Παρουσίαση του PowerPoint</vt:lpstr>
      <vt:lpstr>Διάκριση πηγών</vt:lpstr>
      <vt:lpstr>Διάκριση πηγών</vt:lpstr>
      <vt:lpstr>Διάκριση πηγών</vt:lpstr>
      <vt:lpstr>Διάκριση πηγών</vt:lpstr>
      <vt:lpstr>Διάκριση πηγών</vt:lpstr>
      <vt:lpstr>Διάκριση πηγών</vt:lpstr>
      <vt:lpstr>ΜΙΑ ΠΗΓΗ</vt:lpstr>
      <vt:lpstr>Μια πηγή</vt:lpstr>
      <vt:lpstr>Παρουσίαση του PowerPoint</vt:lpstr>
      <vt:lpstr>Εξωκειμενική προσέγγιση:.</vt:lpstr>
      <vt:lpstr>Κειμενική προσέγγιση</vt:lpstr>
      <vt:lpstr>Παρουσίαση του PowerPoint</vt:lpstr>
      <vt:lpstr>Κειμενική προσέγγιση</vt:lpstr>
      <vt:lpstr>• Διακειμενική προσέγγιση</vt:lpstr>
      <vt:lpstr>σύνθεση</vt:lpstr>
      <vt:lpstr>Ανάγνωση πηγών</vt:lpstr>
      <vt:lpstr>Ανάγνωση πηγών</vt:lpstr>
      <vt:lpstr>Παρουσίαση του PowerPoint</vt:lpstr>
      <vt:lpstr>Ανάγνωση πηγών</vt:lpstr>
      <vt:lpstr>Ανάγνωση πηγών</vt:lpstr>
      <vt:lpstr>Ανάγνωση πηγών</vt:lpstr>
      <vt:lpstr>Ανάγνωση πηγών</vt:lpstr>
      <vt:lpstr>Ανάγνωση πηγών</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Προσέγγιση ιστορικής πηγής</vt:lpstr>
      <vt:lpstr>ΣΥΝΔΕΤΙΚΕΣ ΦΡΑΣΕΙΣ </vt:lpstr>
      <vt:lpstr>Παρουσίαση του PowerPoint</vt:lpstr>
      <vt:lpstr>Παρουσίαση του PowerPoint</vt:lpstr>
      <vt:lpstr>βιβλιογραφία </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ΙΣΤΟΡΙΚΕΣ ΠΗΓΕΣ</dc:title>
  <dc:creator>User</dc:creator>
  <cp:lastModifiedBy>User</cp:lastModifiedBy>
  <cp:revision>7</cp:revision>
  <dcterms:created xsi:type="dcterms:W3CDTF">2022-09-12T09:14:40Z</dcterms:created>
  <dcterms:modified xsi:type="dcterms:W3CDTF">2022-09-27T07:12:07Z</dcterms:modified>
</cp:coreProperties>
</file>