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61" r:id="rId6"/>
    <p:sldId id="260" r:id="rId7"/>
    <p:sldId id="259" r:id="rId8"/>
    <p:sldId id="262" r:id="rId9"/>
    <p:sldId id="268" r:id="rId10"/>
    <p:sldId id="264" r:id="rId11"/>
    <p:sldId id="263" r:id="rId12"/>
    <p:sldId id="266"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F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44907"/>
          </a:xfrm>
        </p:spPr>
        <p:txBody>
          <a:bodyPr anchor="b">
            <a:normAutofit/>
          </a:bodyPr>
          <a:lstStyle>
            <a:lvl1pPr algn="ctr">
              <a:defRPr sz="6000"/>
            </a:lvl1pPr>
          </a:lstStyle>
          <a:p>
            <a:r>
              <a:rPr lang="en-US"/>
              <a:t>Click to edit Master title style</a:t>
            </a:r>
          </a:p>
        </p:txBody>
      </p:sp>
      <p:sp>
        <p:nvSpPr>
          <p:cNvPr id="3" name="Subtitle 2"/>
          <p:cNvSpPr>
            <a:spLocks noGrp="1"/>
          </p:cNvSpPr>
          <p:nvPr>
            <p:ph type="subTitle" idx="1"/>
          </p:nvPr>
        </p:nvSpPr>
        <p:spPr>
          <a:xfrm>
            <a:off x="1524000" y="3167270"/>
            <a:ext cx="9144000" cy="135172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6D79ED-3FA7-4EF8-964B-EB8BCFAB02F8}"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72437902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6D79ED-3FA7-4EF8-964B-EB8BCFAB02F8}"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97525628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412096"/>
          </a:xfrm>
        </p:spPr>
        <p:txBody>
          <a:bodyPr anchor="b">
            <a:normAutofit/>
          </a:bodyPr>
          <a:lstStyle>
            <a:lvl1pPr algn="l">
              <a:defRPr sz="5400"/>
            </a:lvl1pPr>
          </a:lstStyle>
          <a:p>
            <a:r>
              <a:rPr lang="en-US" dirty="0"/>
              <a:t>Click to edit Master title style</a:t>
            </a:r>
          </a:p>
        </p:txBody>
      </p:sp>
      <p:sp>
        <p:nvSpPr>
          <p:cNvPr id="3" name="Text Placeholder 2"/>
          <p:cNvSpPr>
            <a:spLocks noGrp="1"/>
          </p:cNvSpPr>
          <p:nvPr>
            <p:ph type="body" idx="1"/>
          </p:nvPr>
        </p:nvSpPr>
        <p:spPr>
          <a:xfrm>
            <a:off x="831850" y="4121834"/>
            <a:ext cx="10515600" cy="122389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6D79ED-3FA7-4EF8-964B-EB8BCFAB02F8}"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3134636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477109"/>
            <a:ext cx="5181600" cy="37138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77109"/>
            <a:ext cx="5181600" cy="37138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6D79ED-3FA7-4EF8-964B-EB8BCFAB02F8}" type="datetimeFigureOut">
              <a:rPr lang="en-US" smtClean="0"/>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1324965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27421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27421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6D79ED-3FA7-4EF8-964B-EB8BCFAB02F8}" type="datetimeFigureOut">
              <a:rPr lang="en-US" smtClean="0"/>
              <a:t>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314071149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6D79ED-3FA7-4EF8-964B-EB8BCFAB02F8}" type="datetimeFigureOut">
              <a:rPr lang="en-US" smtClean="0"/>
              <a:t>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76173608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93855421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88462603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411005498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62708"/>
            <a:ext cx="10515600"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575583"/>
            <a:ext cx="10515600" cy="36435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276D79ED-3FA7-4EF8-964B-EB8BCFAB02F8}" type="datetimeFigureOut">
              <a:rPr lang="en-US" smtClean="0"/>
              <a:pPr/>
              <a:t>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C6F12CB2-7F2C-47B9-AE70-22A94B49F233}" type="slidenum">
              <a:rPr lang="en-US" smtClean="0"/>
              <a:pPr/>
              <a:t>‹#›</a:t>
            </a:fld>
            <a:endParaRPr lang="en-US"/>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6200000">
            <a:off x="-610475" y="4914981"/>
            <a:ext cx="896556" cy="324395"/>
          </a:xfrm>
          <a:prstGeom prst="rect">
            <a:avLst/>
          </a:prstGeom>
        </p:spPr>
      </p:pic>
      <p:sp>
        <p:nvSpPr>
          <p:cNvPr id="8" name="TextBox 7"/>
          <p:cNvSpPr txBox="1"/>
          <p:nvPr userDrawn="1"/>
        </p:nvSpPr>
        <p:spPr>
          <a:xfrm rot="16200000">
            <a:off x="-2113768" y="2546065"/>
            <a:ext cx="3888671"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bs-Latn-BA" sz="1200" b="1" baseline="0" dirty="0">
                <a:solidFill>
                  <a:schemeClr val="bg1">
                    <a:lumMod val="65000"/>
                  </a:schemeClr>
                </a:solidFill>
              </a:rPr>
              <a:t>prezentr.com</a:t>
            </a:r>
            <a:r>
              <a:rPr lang="bs-Latn-BA" sz="1200" baseline="0" dirty="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xStyles>
    <p:titleStyle>
      <a:lvl1pPr algn="ctr" defTabSz="914400" rtl="0" eaLnBrk="1" latinLnBrk="0" hangingPunct="1">
        <a:lnSpc>
          <a:spcPct val="90000"/>
        </a:lnSpc>
        <a:spcBef>
          <a:spcPct val="0"/>
        </a:spcBef>
        <a:buNone/>
        <a:defRPr sz="4400" b="1" kern="1200">
          <a:solidFill>
            <a:srgbClr val="CC1F2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9103" y="1082566"/>
            <a:ext cx="8839200" cy="3468413"/>
          </a:xfrm>
        </p:spPr>
        <p:txBody>
          <a:bodyPr>
            <a:normAutofit fontScale="90000"/>
          </a:bodyPr>
          <a:lstStyle/>
          <a:p>
            <a:pPr>
              <a:lnSpc>
                <a:spcPct val="150000"/>
              </a:lnSpc>
            </a:pPr>
            <a:r>
              <a:rPr lang="en-US" dirty="0" smtClean="0">
                <a:latin typeface="Comic Sans MS" panose="030F0702030302020204" pitchFamily="66" charset="0"/>
              </a:rPr>
              <a:t>To </a:t>
            </a:r>
            <a:r>
              <a:rPr lang="el-GR" dirty="0" smtClean="0">
                <a:latin typeface="Comic Sans MS" panose="030F0702030302020204" pitchFamily="66" charset="0"/>
              </a:rPr>
              <a:t>αστέρι της Δημοκρατίας</a:t>
            </a:r>
            <a:br>
              <a:rPr lang="el-GR" dirty="0" smtClean="0">
                <a:latin typeface="Comic Sans MS" panose="030F0702030302020204" pitchFamily="66" charset="0"/>
              </a:rPr>
            </a:br>
            <a:r>
              <a:rPr lang="el-GR" sz="1800" i="1" dirty="0" smtClean="0">
                <a:latin typeface="Comic Sans MS" panose="030F0702030302020204" pitchFamily="66" charset="0"/>
              </a:rPr>
              <a:t>Έ</a:t>
            </a:r>
            <a:r>
              <a:rPr lang="el-GR" sz="1800" i="1" dirty="0" smtClean="0">
                <a:latin typeface="Comic Sans MS" panose="030F0702030302020204" pitchFamily="66" charset="0"/>
              </a:rPr>
              <a:t>να θεατρικό που έγραψαν και δραματοποίησαν </a:t>
            </a:r>
            <a:br>
              <a:rPr lang="el-GR" sz="1800" i="1" dirty="0" smtClean="0">
                <a:latin typeface="Comic Sans MS" panose="030F0702030302020204" pitchFamily="66" charset="0"/>
              </a:rPr>
            </a:br>
            <a:r>
              <a:rPr lang="el-GR" sz="1800" i="1" dirty="0" smtClean="0">
                <a:latin typeface="Comic Sans MS" panose="030F0702030302020204" pitchFamily="66" charset="0"/>
              </a:rPr>
              <a:t>τα παιδιά του 1</a:t>
            </a:r>
            <a:r>
              <a:rPr lang="el-GR" sz="1800" i="1" baseline="30000" dirty="0" smtClean="0">
                <a:latin typeface="Comic Sans MS" panose="030F0702030302020204" pitchFamily="66" charset="0"/>
              </a:rPr>
              <a:t>ου</a:t>
            </a:r>
            <a:r>
              <a:rPr lang="el-GR" sz="1800" i="1" dirty="0" smtClean="0">
                <a:latin typeface="Comic Sans MS" panose="030F0702030302020204" pitchFamily="66" charset="0"/>
              </a:rPr>
              <a:t> Νηπιαγωγείου Πανοράματος</a:t>
            </a:r>
            <a:endParaRPr lang="en-US" i="1" dirty="0"/>
          </a:p>
        </p:txBody>
      </p:sp>
    </p:spTree>
    <p:extLst>
      <p:ext uri="{BB962C8B-B14F-4D97-AF65-F5344CB8AC3E}">
        <p14:creationId xmlns:p14="http://schemas.microsoft.com/office/powerpoint/2010/main" val="72092881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dirty="0" smtClean="0">
                <a:latin typeface="Comic Sans MS" panose="030F0702030302020204" pitchFamily="66" charset="0"/>
              </a:rPr>
              <a:t>Το Αστέρι της Δημοκρατίας αρρώστησε! Μόνο του, χωρίς όλα τα αστεράκια του, δεν είχε πια καθόλου δύναμη...  </a:t>
            </a:r>
            <a:endParaRPr lang="en-US" sz="2000" dirty="0">
              <a:latin typeface="Comic Sans MS" panose="030F0702030302020204"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5131" y="1671146"/>
            <a:ext cx="7819697" cy="3426372"/>
          </a:xfrm>
        </p:spPr>
      </p:pic>
    </p:spTree>
    <p:extLst>
      <p:ext uri="{BB962C8B-B14F-4D97-AF65-F5344CB8AC3E}">
        <p14:creationId xmlns:p14="http://schemas.microsoft.com/office/powerpoint/2010/main" val="351325744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dirty="0" smtClean="0">
                <a:latin typeface="Comic Sans MS" panose="030F0702030302020204" pitchFamily="66" charset="0"/>
              </a:rPr>
              <a:t>Τα αστεράκια στο κάστρο δεν το έβαλαν κάτω! Ξεκίνησαν μια μεγάλη συζήτηση και ο καθένας έλεγε τη γνώμη του μέχρι να βρούνε μια λύση και ένα τρόπο να ελευθερωθούν, ώστε να γυρίσουν πίσω και να γιατρέψουν το αστέρι της δημοκρατίας</a:t>
            </a:r>
            <a:endParaRPr lang="en-US" sz="20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570" y="1477108"/>
            <a:ext cx="3852995" cy="36449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144" y="1408243"/>
            <a:ext cx="3611618" cy="37826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5077" y="1624253"/>
            <a:ext cx="3426373" cy="3668111"/>
          </a:xfrm>
          <a:prstGeom prst="rect">
            <a:avLst/>
          </a:prstGeom>
        </p:spPr>
      </p:pic>
    </p:spTree>
    <p:extLst>
      <p:ext uri="{BB962C8B-B14F-4D97-AF65-F5344CB8AC3E}">
        <p14:creationId xmlns:p14="http://schemas.microsoft.com/office/powerpoint/2010/main" val="327170523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dirty="0" smtClean="0">
                <a:latin typeface="Comic Sans MS" panose="030F0702030302020204" pitchFamily="66" charset="0"/>
              </a:rPr>
              <a:t>Το αστέρι της συζήτησης με βοηθό το αστέρι της ομάδας έδωσε το λόγο σε όλες τις ομάδες να προτείνουν λύσεις...</a:t>
            </a:r>
            <a:endParaRPr lang="en-US" sz="20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29168" y="1360802"/>
            <a:ext cx="3196183" cy="377205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680" y="1360802"/>
            <a:ext cx="2946949" cy="37720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493" y="1360802"/>
            <a:ext cx="3071648" cy="3601507"/>
          </a:xfrm>
          <a:prstGeom prst="rect">
            <a:avLst/>
          </a:prstGeom>
        </p:spPr>
      </p:pic>
    </p:spTree>
    <p:extLst>
      <p:ext uri="{BB962C8B-B14F-4D97-AF65-F5344CB8AC3E}">
        <p14:creationId xmlns:p14="http://schemas.microsoft.com/office/powerpoint/2010/main" val="53211161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dirty="0" smtClean="0">
                <a:latin typeface="Comic Sans MS" panose="030F0702030302020204" pitchFamily="66" charset="0"/>
              </a:rPr>
              <a:t>Έπειτα τα αστέρια ανέλαβαν δράση! Την ώρα που ο μετεωρίτης κοιμόταν, μια ομάδα του πήρε τα κλειδιά του κάστρου, όσο οι άλλες δύο τους έκλεψαν το μαγικό γάντι και το μαγικό φίλτρο. </a:t>
            </a:r>
            <a:endParaRPr lang="en-US" sz="20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772" y="1522669"/>
            <a:ext cx="4774325" cy="36449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340" y="1477108"/>
            <a:ext cx="5023826" cy="3736023"/>
          </a:xfrm>
          <a:prstGeom prst="rect">
            <a:avLst/>
          </a:prstGeom>
        </p:spPr>
      </p:pic>
    </p:spTree>
    <p:extLst>
      <p:ext uri="{BB962C8B-B14F-4D97-AF65-F5344CB8AC3E}">
        <p14:creationId xmlns:p14="http://schemas.microsoft.com/office/powerpoint/2010/main" val="339569933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20" y="804445"/>
            <a:ext cx="10515600" cy="3599389"/>
          </a:xfrm>
        </p:spPr>
        <p:txBody>
          <a:bodyPr>
            <a:normAutofit/>
          </a:bodyPr>
          <a:lstStyle/>
          <a:p>
            <a:r>
              <a:rPr lang="el-GR" sz="2000" dirty="0" smtClean="0">
                <a:latin typeface="Comic Sans MS" panose="030F0702030302020204" pitchFamily="66" charset="0"/>
              </a:rPr>
              <a:t>Με την ομαδικότητά τους κατάφεραν να ελευθερωθούν </a:t>
            </a:r>
            <a:r>
              <a:rPr lang="el-GR" sz="2000" dirty="0" smtClean="0">
                <a:latin typeface="Comic Sans MS" panose="030F0702030302020204" pitchFamily="66" charset="0"/>
              </a:rPr>
              <a:t>και να επιστρέψουν γρήγορα στη χώρα των αστεριών.</a:t>
            </a:r>
            <a:br>
              <a:rPr lang="el-GR" sz="2000" dirty="0" smtClean="0">
                <a:latin typeface="Comic Sans MS" panose="030F0702030302020204" pitchFamily="66" charset="0"/>
              </a:rPr>
            </a:br>
            <a:r>
              <a:rPr lang="el-GR" sz="2000" dirty="0" smtClean="0">
                <a:latin typeface="Comic Sans MS" panose="030F0702030302020204" pitchFamily="66" charset="0"/>
              </a:rPr>
              <a:t>Η παρουσία τους στη χώρα και το μαγικό φίλτρο που έφεραν μαζί</a:t>
            </a:r>
            <a:br>
              <a:rPr lang="el-GR" sz="2000" dirty="0" smtClean="0">
                <a:latin typeface="Comic Sans MS" panose="030F0702030302020204" pitchFamily="66" charset="0"/>
              </a:rPr>
            </a:br>
            <a:r>
              <a:rPr lang="el-GR" sz="2000" dirty="0" smtClean="0">
                <a:latin typeface="Comic Sans MS" panose="030F0702030302020204" pitchFamily="66" charset="0"/>
              </a:rPr>
              <a:t>δυνάμωσε το αστέρι της Δημοκρατίας που έγινε αμέσως καλά.</a:t>
            </a:r>
            <a:br>
              <a:rPr lang="el-GR" sz="2000" dirty="0" smtClean="0">
                <a:latin typeface="Comic Sans MS" panose="030F0702030302020204" pitchFamily="66" charset="0"/>
              </a:rPr>
            </a:br>
            <a:r>
              <a:rPr lang="el-GR" sz="2000" dirty="0" smtClean="0">
                <a:latin typeface="Comic Sans MS" panose="030F0702030302020204" pitchFamily="66" charset="0"/>
              </a:rPr>
              <a:t>Συνέχισαν τη ζωή τους χαρούμενοι και ευτυχισμένοι!</a:t>
            </a:r>
            <a:endParaRPr lang="en-US" sz="2000" dirty="0">
              <a:latin typeface="Comic Sans MS" panose="030F0702030302020204" pitchFamily="66" charset="0"/>
            </a:endParaRPr>
          </a:p>
        </p:txBody>
      </p:sp>
    </p:spTree>
    <p:extLst>
      <p:ext uri="{BB962C8B-B14F-4D97-AF65-F5344CB8AC3E}">
        <p14:creationId xmlns:p14="http://schemas.microsoft.com/office/powerpoint/2010/main" val="207881449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586" y="829349"/>
            <a:ext cx="10515600" cy="3643532"/>
          </a:xfrm>
        </p:spPr>
        <p:txBody>
          <a:bodyPr/>
          <a:lstStyle/>
          <a:p>
            <a:pPr marL="0" indent="0">
              <a:buNone/>
            </a:pPr>
            <a:r>
              <a:rPr lang="el-GR" dirty="0" smtClean="0">
                <a:latin typeface="Comic Sans MS" panose="030F0702030302020204" pitchFamily="66" charset="0"/>
              </a:rPr>
              <a:t>Στη χώρα των αστεριών στο μακρινό διάστημα ζούσαν ευτυχισμένα το μεγάλο αστέρι της Δημοκρατίας και όλα τα αστεράκια που το βοηθούσαν. Τη χαρά τους ζήλεψε ένας μακρινός μετεωρίτης και κατάστρωσε ένα απαίσιο σχέδιο για να διαλύσει τη χώρα των αστεριών και να εξαφανίσει το μεγάλο αστέρι της Δημοκρατίας. Έτσι λοιπόν πήρε το πύραυλο του και μεταμφιεσμένος σε λαμπερό κομήτη, έφτασε στη χώρα των αστεριών για να βάλει σε εφαρμογή το φοβερό του σχέδιο.</a:t>
            </a:r>
            <a:endParaRPr lang="en-US" dirty="0">
              <a:latin typeface="Comic Sans MS" panose="030F0702030302020204" pitchFamily="66" charset="0"/>
            </a:endParaRPr>
          </a:p>
        </p:txBody>
      </p:sp>
    </p:spTree>
    <p:extLst>
      <p:ext uri="{BB962C8B-B14F-4D97-AF65-F5344CB8AC3E}">
        <p14:creationId xmlns:p14="http://schemas.microsoft.com/office/powerpoint/2010/main" val="177950951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latin typeface="Comic Sans MS" panose="030F0702030302020204" pitchFamily="66" charset="0"/>
              </a:rPr>
              <a:t>Τα αστεράκια χωρισμένα σε ομάδες μοιράζοντας τις δουλειές και ηταν πολύ απασχολημένα.</a:t>
            </a:r>
            <a:endParaRPr lang="en-US" sz="28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6293" y="1477108"/>
            <a:ext cx="2343987" cy="36449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105" y="1477108"/>
            <a:ext cx="2562225" cy="36449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280" y="1477108"/>
            <a:ext cx="2581275" cy="36449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1547" y="1477108"/>
            <a:ext cx="2891791" cy="3644901"/>
          </a:xfrm>
          <a:prstGeom prst="rect">
            <a:avLst/>
          </a:prstGeom>
        </p:spPr>
      </p:pic>
    </p:spTree>
    <p:extLst>
      <p:ext uri="{BB962C8B-B14F-4D97-AF65-F5344CB8AC3E}">
        <p14:creationId xmlns:p14="http://schemas.microsoft.com/office/powerpoint/2010/main" val="205997136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39" y="588578"/>
            <a:ext cx="11855668" cy="2070539"/>
          </a:xfrm>
        </p:spPr>
        <p:txBody>
          <a:bodyPr>
            <a:noAutofit/>
          </a:bodyPr>
          <a:lstStyle/>
          <a:p>
            <a:r>
              <a:rPr lang="el-GR" sz="2000" dirty="0" smtClean="0">
                <a:latin typeface="Comic Sans MS" panose="030F0702030302020204" pitchFamily="66" charset="0"/>
              </a:rPr>
              <a:t>Πρώτα πρώτα πλησίασε μια ομάδα αστεριών που τακτοποιούσαν τα βιβλία της βιβλιοθήκης της χώρας.</a:t>
            </a:r>
            <a:br>
              <a:rPr lang="el-GR" sz="2000" dirty="0" smtClean="0">
                <a:latin typeface="Comic Sans MS" panose="030F0702030302020204" pitchFamily="66" charset="0"/>
              </a:rPr>
            </a:br>
            <a:r>
              <a:rPr lang="el-GR" sz="2000" dirty="0" smtClean="0">
                <a:latin typeface="Comic Sans MS" panose="030F0702030302020204" pitchFamily="66" charset="0"/>
              </a:rPr>
              <a:t>Καλημέρα, μήπως μπορείτε να με βοηθήσετε</a:t>
            </a:r>
            <a:r>
              <a:rPr lang="en-US" sz="2000" dirty="0" smtClean="0">
                <a:latin typeface="Comic Sans MS" panose="030F0702030302020204" pitchFamily="66" charset="0"/>
              </a:rPr>
              <a:t>;</a:t>
            </a:r>
            <a:r>
              <a:rPr lang="el-GR" sz="2000" dirty="0" smtClean="0">
                <a:latin typeface="Comic Sans MS" panose="030F0702030302020204" pitchFamily="66" charset="0"/>
              </a:rPr>
              <a:t/>
            </a:r>
            <a:br>
              <a:rPr lang="el-GR" sz="2000" dirty="0" smtClean="0">
                <a:latin typeface="Comic Sans MS" panose="030F0702030302020204" pitchFamily="66" charset="0"/>
              </a:rPr>
            </a:br>
            <a:r>
              <a:rPr lang="el-GR" sz="2000" dirty="0" smtClean="0">
                <a:latin typeface="Comic Sans MS" panose="030F0702030302020204" pitchFamily="66" charset="0"/>
              </a:rPr>
              <a:t>Τι συμβαίνει</a:t>
            </a:r>
            <a:r>
              <a:rPr lang="en-US" sz="2000" dirty="0" smtClean="0">
                <a:latin typeface="Comic Sans MS" panose="030F0702030302020204" pitchFamily="66" charset="0"/>
              </a:rPr>
              <a:t>;</a:t>
            </a:r>
            <a:br>
              <a:rPr lang="en-US" sz="2000" dirty="0" smtClean="0">
                <a:latin typeface="Comic Sans MS" panose="030F0702030302020204" pitchFamily="66" charset="0"/>
              </a:rPr>
            </a:br>
            <a:r>
              <a:rPr lang="el-GR" sz="2000" dirty="0" smtClean="0">
                <a:latin typeface="Comic Sans MS" panose="030F0702030302020204" pitchFamily="66" charset="0"/>
              </a:rPr>
              <a:t>Πείτε μου πρώτα ποια αστεράκια είστε</a:t>
            </a:r>
            <a:r>
              <a:rPr lang="en-US" sz="2000" dirty="0" smtClean="0">
                <a:latin typeface="Comic Sans MS" panose="030F0702030302020204" pitchFamily="66" charset="0"/>
              </a:rPr>
              <a:t>;</a:t>
            </a:r>
            <a:br>
              <a:rPr lang="en-US" sz="2000" dirty="0" smtClean="0">
                <a:latin typeface="Comic Sans MS" panose="030F0702030302020204" pitchFamily="66" charset="0"/>
              </a:rPr>
            </a:br>
            <a:r>
              <a:rPr lang="el-GR" sz="2000" dirty="0" smtClean="0">
                <a:latin typeface="Comic Sans MS" panose="030F0702030302020204" pitchFamily="66" charset="0"/>
              </a:rPr>
              <a:t>Εγώ είμαι το αστεράκι της αγάπης (Αχιλλέας), εγώ με τα όμορφα λόγια (Ντέπυ), εγώ των καλών πράξεων (Αμαρυλλίς) και εγώ της αποδοχής (Τζώρτζης). Θα ήθελα να έρθετε στη δική μου πόλη και να μιλήσετε για όλα αυτά...Θα ρθείτε</a:t>
            </a:r>
            <a:r>
              <a:rPr lang="en-US" sz="2000" dirty="0" smtClean="0">
                <a:latin typeface="Comic Sans MS" panose="030F0702030302020204" pitchFamily="66" charset="0"/>
              </a:rPr>
              <a:t>; Ta </a:t>
            </a:r>
            <a:r>
              <a:rPr lang="el-GR" sz="2000" dirty="0" smtClean="0">
                <a:latin typeface="Comic Sans MS" panose="030F0702030302020204" pitchFamily="66" charset="0"/>
              </a:rPr>
              <a:t>αστεράκια δυστυχώς τον ακολούθησαν</a:t>
            </a:r>
            <a:endParaRPr lang="en-US" sz="2000" dirty="0">
              <a:latin typeface="Comic Sans MS" panose="030F0702030302020204"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663" y="2746608"/>
            <a:ext cx="5348584" cy="313918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1246" y="2746608"/>
            <a:ext cx="5729320" cy="3139185"/>
          </a:xfrm>
          <a:prstGeom prst="rect">
            <a:avLst/>
          </a:prstGeom>
        </p:spPr>
      </p:pic>
    </p:spTree>
    <p:extLst>
      <p:ext uri="{BB962C8B-B14F-4D97-AF65-F5344CB8AC3E}">
        <p14:creationId xmlns:p14="http://schemas.microsoft.com/office/powerpoint/2010/main" val="419647803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1800" dirty="0" smtClean="0">
                <a:latin typeface="Comic Sans MS" panose="030F0702030302020204" pitchFamily="66" charset="0"/>
              </a:rPr>
              <a:t>Ο επικύνδινος μετεωρίτης γρήγορα κλείδωσε τα αστεράκια στο πύραυλό του και έπειτα γύρισε πίσω για να ξεγελάσει και άλλα αστεράκια. </a:t>
            </a:r>
            <a:endParaRPr lang="en-US" sz="18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1669" y="1644650"/>
            <a:ext cx="6400800" cy="3505200"/>
          </a:xfrm>
        </p:spPr>
      </p:pic>
    </p:spTree>
    <p:extLst>
      <p:ext uri="{BB962C8B-B14F-4D97-AF65-F5344CB8AC3E}">
        <p14:creationId xmlns:p14="http://schemas.microsoft.com/office/powerpoint/2010/main" val="259367736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383" y="1014652"/>
            <a:ext cx="10453851" cy="772107"/>
          </a:xfrm>
        </p:spPr>
        <p:txBody>
          <a:bodyPr>
            <a:normAutofit fontScale="90000"/>
          </a:bodyPr>
          <a:lstStyle/>
          <a:p>
            <a:r>
              <a:rPr lang="el-GR" sz="1800" dirty="0" smtClean="0">
                <a:latin typeface="Comic Sans MS" panose="030F0702030302020204" pitchFamily="66" charset="0"/>
              </a:rPr>
              <a:t>Καθώς πλησίασε βλέπει μια ομάδα αστεριών να ποτίζει τους κήπους της χώρας. Καλημέρα, μήπως μπορείτε να με βο</a:t>
            </a:r>
            <a:r>
              <a:rPr lang="el-GR" sz="1800" dirty="0">
                <a:latin typeface="Comic Sans MS" panose="030F0702030302020204" pitchFamily="66" charset="0"/>
              </a:rPr>
              <a:t>η</a:t>
            </a:r>
            <a:r>
              <a:rPr lang="el-GR" sz="1800" dirty="0" smtClean="0">
                <a:latin typeface="Comic Sans MS" panose="030F0702030302020204" pitchFamily="66" charset="0"/>
              </a:rPr>
              <a:t>θήσετε</a:t>
            </a:r>
            <a:r>
              <a:rPr lang="en-US" sz="1800" dirty="0" smtClean="0">
                <a:latin typeface="Comic Sans MS" panose="030F0702030302020204" pitchFamily="66" charset="0"/>
              </a:rPr>
              <a:t>;</a:t>
            </a:r>
            <a:r>
              <a:rPr lang="el-GR" sz="1800" dirty="0" smtClean="0">
                <a:latin typeface="Comic Sans MS" panose="030F0702030302020204" pitchFamily="66" charset="0"/>
              </a:rPr>
              <a:t> Τι συμβαίνει</a:t>
            </a:r>
            <a:r>
              <a:rPr lang="en-US" sz="1800" dirty="0" smtClean="0">
                <a:latin typeface="Comic Sans MS" panose="030F0702030302020204" pitchFamily="66" charset="0"/>
              </a:rPr>
              <a:t>; M</a:t>
            </a:r>
            <a:r>
              <a:rPr lang="el-GR" sz="1800" dirty="0" smtClean="0">
                <a:latin typeface="Comic Sans MS" panose="030F0702030302020204" pitchFamily="66" charset="0"/>
              </a:rPr>
              <a:t>πορείτε να μου πείτε πρώτα ποια αστεράκια είστε</a:t>
            </a:r>
            <a:r>
              <a:rPr lang="en-US" sz="1800" dirty="0" smtClean="0">
                <a:latin typeface="Comic Sans MS" panose="030F0702030302020204" pitchFamily="66" charset="0"/>
              </a:rPr>
              <a:t>; </a:t>
            </a:r>
            <a:r>
              <a:rPr lang="el-GR" sz="1800" dirty="0" smtClean="0">
                <a:latin typeface="Comic Sans MS" panose="030F0702030302020204" pitchFamily="66" charset="0"/>
              </a:rPr>
              <a:t>Εγώ είμαι το αστεράκι της συζήτησης και της ελεύθερης γνώμης (Τόνια), και εγώ είμαι το αστεράκι της ομάδας (Άρης). Τι μας θέλεις</a:t>
            </a:r>
            <a:r>
              <a:rPr lang="en-US" sz="1800" dirty="0" smtClean="0">
                <a:latin typeface="Comic Sans MS" panose="030F0702030302020204" pitchFamily="66" charset="0"/>
              </a:rPr>
              <a:t>; </a:t>
            </a:r>
            <a:r>
              <a:rPr lang="el-GR" sz="1800" dirty="0" smtClean="0">
                <a:latin typeface="Comic Sans MS" panose="030F0702030302020204" pitchFamily="66" charset="0"/>
              </a:rPr>
              <a:t>Χάθηκε στη χώρα στη χώρα σου η συζήτηση</a:t>
            </a:r>
            <a:r>
              <a:rPr lang="en-US" sz="1800" dirty="0" smtClean="0">
                <a:latin typeface="Comic Sans MS" panose="030F0702030302020204" pitchFamily="66" charset="0"/>
              </a:rPr>
              <a:t>; (</a:t>
            </a:r>
            <a:r>
              <a:rPr lang="el-GR" sz="1800" dirty="0" smtClean="0">
                <a:latin typeface="Comic Sans MS" panose="030F0702030302020204" pitchFamily="66" charset="0"/>
              </a:rPr>
              <a:t>τόνια - Άρης</a:t>
            </a:r>
            <a:r>
              <a:rPr lang="en-US" sz="1800" dirty="0" smtClean="0">
                <a:latin typeface="Comic Sans MS" panose="030F0702030302020204" pitchFamily="66" charset="0"/>
              </a:rPr>
              <a:t>)</a:t>
            </a:r>
            <a:r>
              <a:rPr lang="el-GR" sz="1800" dirty="0" smtClean="0">
                <a:latin typeface="Comic Sans MS" panose="030F0702030302020204" pitchFamily="66" charset="0"/>
              </a:rPr>
              <a:t> – Ναι! – Και υπάρχουν και αποκλεισμοί</a:t>
            </a:r>
            <a:r>
              <a:rPr lang="en-US" sz="1800" dirty="0" smtClean="0">
                <a:latin typeface="Comic Sans MS" panose="030F0702030302020204" pitchFamily="66" charset="0"/>
              </a:rPr>
              <a:t>; (</a:t>
            </a:r>
            <a:r>
              <a:rPr lang="el-GR" sz="1800" dirty="0" smtClean="0">
                <a:latin typeface="Comic Sans MS" panose="030F0702030302020204" pitchFamily="66" charset="0"/>
              </a:rPr>
              <a:t>Τόνια - Άρης</a:t>
            </a:r>
            <a:r>
              <a:rPr lang="en-US" sz="1800" dirty="0" smtClean="0">
                <a:latin typeface="Comic Sans MS" panose="030F0702030302020204" pitchFamily="66" charset="0"/>
              </a:rPr>
              <a:t>)</a:t>
            </a:r>
            <a:r>
              <a:rPr lang="el-GR" sz="1800" dirty="0" smtClean="0">
                <a:latin typeface="Comic Sans MS" panose="030F0702030302020204" pitchFamily="66" charset="0"/>
              </a:rPr>
              <a:t>, Ναι..Μπορείτε να ποτίσετε τα λουλούδια και να με ακολουθήσετε....Ερχόμαστε!!Και δυστυχώς τον ακολούθησαν και αυτά τα αστέρια.</a:t>
            </a:r>
            <a:endParaRPr lang="en-US" sz="18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383" y="2290763"/>
            <a:ext cx="3443451" cy="26860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627" y="2061096"/>
            <a:ext cx="2756174" cy="31453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595" y="2061096"/>
            <a:ext cx="2619375" cy="3048000"/>
          </a:xfrm>
          <a:prstGeom prst="rect">
            <a:avLst/>
          </a:prstGeom>
        </p:spPr>
      </p:pic>
    </p:spTree>
    <p:extLst>
      <p:ext uri="{BB962C8B-B14F-4D97-AF65-F5344CB8AC3E}">
        <p14:creationId xmlns:p14="http://schemas.microsoft.com/office/powerpoint/2010/main" val="44407725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10" y="851338"/>
            <a:ext cx="10397359" cy="1559070"/>
          </a:xfrm>
        </p:spPr>
        <p:txBody>
          <a:bodyPr>
            <a:normAutofit fontScale="90000"/>
          </a:bodyPr>
          <a:lstStyle/>
          <a:p>
            <a:r>
              <a:rPr lang="el-GR" sz="1800" dirty="0" smtClean="0">
                <a:latin typeface="Comic Sans MS" panose="030F0702030302020204" pitchFamily="66" charset="0"/>
              </a:rPr>
              <a:t>Ο μετεωριτης ήταν πολύ χαρούμενος που το σχέδιο του προχωρούσε ακριβώς όπως το είχε φανταστεί και έτσι χωρίς να χάνει καιρό πλησίασε την επόμενη ομάδα αστεριών. Δούλευαν στο εργαστήριο επισκευών της πόλης. </a:t>
            </a:r>
            <a:r>
              <a:rPr lang="el-GR" sz="1800" dirty="0" smtClean="0">
                <a:latin typeface="Comic Sans MS" panose="030F0702030302020204" pitchFamily="66" charset="0"/>
              </a:rPr>
              <a:t>Ότι χαλούσε το έφτιαχναν και δούλευαν για το κοινό καλό.</a:t>
            </a:r>
            <a:br>
              <a:rPr lang="el-GR" sz="1800" dirty="0" smtClean="0">
                <a:latin typeface="Comic Sans MS" panose="030F0702030302020204" pitchFamily="66" charset="0"/>
              </a:rPr>
            </a:br>
            <a:r>
              <a:rPr lang="el-GR" sz="1800" dirty="0" smtClean="0">
                <a:latin typeface="Comic Sans MS" panose="030F0702030302020204" pitchFamily="66" charset="0"/>
              </a:rPr>
              <a:t>Καλημέρα, μπορείτε να με βοηθήσετε</a:t>
            </a:r>
            <a:r>
              <a:rPr lang="en-US" sz="1800" dirty="0" smtClean="0">
                <a:latin typeface="Comic Sans MS" panose="030F0702030302020204" pitchFamily="66" charset="0"/>
              </a:rPr>
              <a:t>; </a:t>
            </a:r>
            <a:r>
              <a:rPr lang="el-GR" sz="1800" dirty="0" smtClean="0">
                <a:latin typeface="Comic Sans MS" panose="030F0702030302020204" pitchFamily="66" charset="0"/>
              </a:rPr>
              <a:t>Τι συμβάινει</a:t>
            </a:r>
            <a:r>
              <a:rPr lang="en-US" sz="1800" dirty="0" smtClean="0">
                <a:latin typeface="Comic Sans MS" panose="030F0702030302020204" pitchFamily="66" charset="0"/>
              </a:rPr>
              <a:t>; </a:t>
            </a:r>
            <a:r>
              <a:rPr lang="el-GR" sz="1800" dirty="0" smtClean="0">
                <a:latin typeface="Comic Sans MS" panose="030F0702030302020204" pitchFamily="66" charset="0"/>
              </a:rPr>
              <a:t>Πρώτα πείτε μου ποια αστεράκια είστε</a:t>
            </a:r>
            <a:r>
              <a:rPr lang="en-US" sz="1800" dirty="0" smtClean="0">
                <a:latin typeface="Comic Sans MS" panose="030F0702030302020204" pitchFamily="66" charset="0"/>
              </a:rPr>
              <a:t>; </a:t>
            </a:r>
            <a:r>
              <a:rPr lang="el-GR" sz="1800" dirty="0" smtClean="0">
                <a:latin typeface="Comic Sans MS" panose="030F0702030302020204" pitchFamily="66" charset="0"/>
              </a:rPr>
              <a:t>Είμαι το αστεράκι της συμμετοχής (Βασίλης), και εγώ της Ειρήνης (‘Αγγελος)..και εγώ είμαι το αστεράκι της υπευθυνότητας (Γιώργης) Ξέρετε στη χώρα μου υπάρχει αδιαφορία και κανείς δεν αναλαμβάνει καμία ευθύνη...Μπορείτε να του</a:t>
            </a:r>
            <a:r>
              <a:rPr lang="en-US" sz="1800" dirty="0" smtClean="0">
                <a:latin typeface="Comic Sans MS" panose="030F0702030302020204" pitchFamily="66" charset="0"/>
              </a:rPr>
              <a:t>w</a:t>
            </a:r>
            <a:r>
              <a:rPr lang="el-GR" sz="1800" dirty="0" smtClean="0">
                <a:latin typeface="Comic Sans MS" panose="030F0702030302020204" pitchFamily="66" charset="0"/>
              </a:rPr>
              <a:t> μιλήσετε</a:t>
            </a:r>
            <a:r>
              <a:rPr lang="en-US" sz="1800" dirty="0" smtClean="0">
                <a:latin typeface="Comic Sans MS" panose="030F0702030302020204" pitchFamily="66" charset="0"/>
              </a:rPr>
              <a:t>;…K</a:t>
            </a:r>
            <a:r>
              <a:rPr lang="el-GR" sz="1800" dirty="0" smtClean="0">
                <a:latin typeface="Comic Sans MS" panose="030F0702030302020204" pitchFamily="66" charset="0"/>
              </a:rPr>
              <a:t>αι τα αστεράκια δυστυχώς τον ακοκούθησαν....</a:t>
            </a:r>
            <a:r>
              <a:rPr lang="en-US" sz="1800" dirty="0" smtClean="0">
                <a:latin typeface="Comic Sans MS" panose="030F0702030302020204" pitchFamily="66" charset="0"/>
              </a:rPr>
              <a:t/>
            </a:r>
            <a:br>
              <a:rPr lang="en-US" sz="1800" dirty="0" smtClean="0">
                <a:latin typeface="Comic Sans MS" panose="030F0702030302020204" pitchFamily="66" charset="0"/>
              </a:rPr>
            </a:br>
            <a:endParaRPr lang="en-US" sz="18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1462" y="2410408"/>
            <a:ext cx="6295696" cy="3359772"/>
          </a:xfrm>
        </p:spPr>
      </p:pic>
    </p:spTree>
    <p:extLst>
      <p:ext uri="{BB962C8B-B14F-4D97-AF65-F5344CB8AC3E}">
        <p14:creationId xmlns:p14="http://schemas.microsoft.com/office/powerpoint/2010/main" val="427800031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2708"/>
            <a:ext cx="10502462" cy="1434258"/>
          </a:xfrm>
        </p:spPr>
        <p:txBody>
          <a:bodyPr>
            <a:normAutofit fontScale="90000"/>
          </a:bodyPr>
          <a:lstStyle/>
          <a:p>
            <a:r>
              <a:rPr lang="el-GR" sz="1800" dirty="0" smtClean="0">
                <a:latin typeface="Comic Sans MS" panose="030F0702030302020204" pitchFamily="66" charset="0"/>
              </a:rPr>
              <a:t>Τέλος πλησίασε την τελευταία ομάδα αστεριών..Δούλευαν στην κοινωνική κουζίνα της χώρας. Ετοίμαζαν φαγητό για όλους. Καλημέρα, μπορείτε να με βοηθήσετε</a:t>
            </a:r>
            <a:r>
              <a:rPr lang="en-US" sz="1800" dirty="0" smtClean="0">
                <a:latin typeface="Comic Sans MS" panose="030F0702030302020204" pitchFamily="66" charset="0"/>
              </a:rPr>
              <a:t>; N</a:t>
            </a:r>
            <a:r>
              <a:rPr lang="el-GR" sz="1800" dirty="0" smtClean="0">
                <a:latin typeface="Comic Sans MS" panose="030F0702030302020204" pitchFamily="66" charset="0"/>
              </a:rPr>
              <a:t>αι γιατί κινδυνεύουν τα δικαιώματά σας</a:t>
            </a:r>
            <a:r>
              <a:rPr lang="en-US" sz="1800" dirty="0" smtClean="0">
                <a:latin typeface="Comic Sans MS" panose="030F0702030302020204" pitchFamily="66" charset="0"/>
              </a:rPr>
              <a:t>; (O</a:t>
            </a:r>
            <a:r>
              <a:rPr lang="el-GR" sz="1800" dirty="0" smtClean="0">
                <a:latin typeface="Comic Sans MS" panose="030F0702030302020204" pitchFamily="66" charset="0"/>
              </a:rPr>
              <a:t>μάδα αστεριών</a:t>
            </a:r>
            <a:r>
              <a:rPr lang="en-US" sz="1800" dirty="0" smtClean="0">
                <a:latin typeface="Comic Sans MS" panose="030F0702030302020204" pitchFamily="66" charset="0"/>
              </a:rPr>
              <a:t>)</a:t>
            </a:r>
            <a:r>
              <a:rPr lang="el-GR" sz="1800" dirty="0" smtClean="0">
                <a:latin typeface="Comic Sans MS" panose="030F0702030302020204" pitchFamily="66" charset="0"/>
              </a:rPr>
              <a:t> Ναι..έτσι είναι και οι άνθρωποι δεν δέχονται το διαφορετικό και υπάρχει βία...Εσείς ποια αστέρια είστε</a:t>
            </a:r>
            <a:r>
              <a:rPr lang="en-US" sz="1800" dirty="0" smtClean="0">
                <a:latin typeface="Comic Sans MS" panose="030F0702030302020204" pitchFamily="66" charset="0"/>
              </a:rPr>
              <a:t>; E</a:t>
            </a:r>
            <a:r>
              <a:rPr lang="el-GR" sz="1800" dirty="0" smtClean="0">
                <a:latin typeface="Comic Sans MS" panose="030F0702030302020204" pitchFamily="66" charset="0"/>
              </a:rPr>
              <a:t>γώ είμαι των δικαιωμάτων (Αντώνης), και εγώ της μη βίας (Δημήτρης), εγώ είμαι της φιλίας (Εύη) και εγώ της Διαφορετικότητας (Στεφανία)...- Μα εσάς έψαχνα, ελάτε...</a:t>
            </a:r>
            <a:br>
              <a:rPr lang="el-GR" sz="1800" dirty="0" smtClean="0">
                <a:latin typeface="Comic Sans MS" panose="030F0702030302020204" pitchFamily="66" charset="0"/>
              </a:rPr>
            </a:br>
            <a:r>
              <a:rPr lang="el-GR" sz="1800" dirty="0" smtClean="0">
                <a:latin typeface="Comic Sans MS" panose="030F0702030302020204" pitchFamily="66" charset="0"/>
              </a:rPr>
              <a:t>Και τα αστεράκια δυστυχώς τον ακολούθησαν...</a:t>
            </a:r>
            <a:r>
              <a:rPr lang="en-US" sz="1800" dirty="0" smtClean="0">
                <a:latin typeface="Comic Sans MS" panose="030F0702030302020204" pitchFamily="66" charset="0"/>
              </a:rPr>
              <a:t/>
            </a:r>
            <a:br>
              <a:rPr lang="en-US" sz="1800" dirty="0" smtClean="0">
                <a:latin typeface="Comic Sans MS" panose="030F0702030302020204" pitchFamily="66" charset="0"/>
              </a:rPr>
            </a:br>
            <a:r>
              <a:rPr lang="el-GR" sz="1800" dirty="0" smtClean="0">
                <a:latin typeface="Comic Sans MS" panose="030F0702030302020204" pitchFamily="66" charset="0"/>
              </a:rPr>
              <a:t> </a:t>
            </a:r>
            <a:endParaRPr lang="en-US" sz="18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0728" y="1996966"/>
            <a:ext cx="4202003" cy="326630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2731" y="1996966"/>
            <a:ext cx="4269828" cy="3266308"/>
          </a:xfrm>
          <a:prstGeom prst="rect">
            <a:avLst/>
          </a:prstGeom>
        </p:spPr>
      </p:pic>
    </p:spTree>
    <p:extLst>
      <p:ext uri="{BB962C8B-B14F-4D97-AF65-F5344CB8AC3E}">
        <p14:creationId xmlns:p14="http://schemas.microsoft.com/office/powerpoint/2010/main" val="425514426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1800" dirty="0" smtClean="0">
                <a:latin typeface="Comic Sans MS" panose="030F0702030302020204" pitchFamily="66" charset="0"/>
              </a:rPr>
              <a:t>Ο μετεωρίτης σύντομα μετέφερε όλα τα αστεράκια στο κάστρο του, τους έδειξε το πραγματικό του πρόσωπο και τα φυλάκισε εκεί ώστε να εξαφανίσει έτσι το μεγάλο Αστέρι της Δημοκρατίας.</a:t>
            </a:r>
            <a:endParaRPr lang="en-US" sz="18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5751" y="1477108"/>
            <a:ext cx="4357283" cy="3464473"/>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77108"/>
            <a:ext cx="4046483" cy="3644900"/>
          </a:xfrm>
          <a:prstGeom prst="rect">
            <a:avLst/>
          </a:prstGeom>
        </p:spPr>
      </p:pic>
    </p:spTree>
    <p:extLst>
      <p:ext uri="{BB962C8B-B14F-4D97-AF65-F5344CB8AC3E}">
        <p14:creationId xmlns:p14="http://schemas.microsoft.com/office/powerpoint/2010/main" val="332427661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A9F1B25-F04C-794F-9389-30DD219CA2D4}" vid="{EDF6FA9E-5FA7-A945-99FF-68409439FF14}"/>
    </a:ext>
  </a:extLst>
</a:theme>
</file>

<file path=docProps/app.xml><?xml version="1.0" encoding="utf-8"?>
<Properties xmlns="http://schemas.openxmlformats.org/officeDocument/2006/extended-properties" xmlns:vt="http://schemas.openxmlformats.org/officeDocument/2006/docPropsVTypes">
  <Template>Office Theme</Template>
  <TotalTime>66</TotalTime>
  <Words>550</Words>
  <Application>Microsoft Office PowerPoint</Application>
  <PresentationFormat>Widescreen</PresentationFormat>
  <Paragraphs>14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Comic Sans MS</vt:lpstr>
      <vt:lpstr>Trebuchet MS</vt:lpstr>
      <vt:lpstr>Office Theme</vt:lpstr>
      <vt:lpstr>To αστέρι της Δημοκρατίας Ένα θεατρικό που έγραψαν και δραματοποίησαν  τα παιδιά του 1ου Νηπιαγωγείου Πανοράματος</vt:lpstr>
      <vt:lpstr>PowerPoint Presentation</vt:lpstr>
      <vt:lpstr>Τα αστεράκια χωρισμένα σε ομάδες μοιράζοντας τις δουλειές και ηταν πολύ απασχολημένα.</vt:lpstr>
      <vt:lpstr>Πρώτα πρώτα πλησίασε μια ομάδα αστεριών που τακτοποιούσαν τα βιβλία της βιβλιοθήκης της χώρας. Καλημέρα, μήπως μπορείτε να με βοηθήσετε; Τι συμβαίνει; Πείτε μου πρώτα ποια αστεράκια είστε; Εγώ είμαι το αστεράκι της αγάπης (Αχιλλέας), εγώ με τα όμορφα λόγια (Ντέπυ), εγώ των καλών πράξεων (Αμαρυλλίς) και εγώ της αποδοχής (Τζώρτζης). Θα ήθελα να έρθετε στη δική μου πόλη και να μιλήσετε για όλα αυτά...Θα ρθείτε; Ta αστεράκια δυστυχώς τον ακολούθησαν</vt:lpstr>
      <vt:lpstr>Ο επικύνδινος μετεωρίτης γρήγορα κλείδωσε τα αστεράκια στο πύραυλό του και έπειτα γύρισε πίσω για να ξεγελάσει και άλλα αστεράκια. </vt:lpstr>
      <vt:lpstr>Καθώς πλησίασε βλέπει μια ομάδα αστεριών να ποτίζει τους κήπους της χώρας. Καλημέρα, μήπως μπορείτε να με βοηθήσετε; Τι συμβαίνει; Mπορείτε να μου πείτε πρώτα ποια αστεράκια είστε; Εγώ είμαι το αστεράκι της συζήτησης και της ελεύθερης γνώμης (Τόνια), και εγώ είμαι το αστεράκι της ομάδας (Άρης). Τι μας θέλεις; Χάθηκε στη χώρα στη χώρα σου η συζήτηση; (τόνια - Άρης) – Ναι! – Και υπάρχουν και αποκλεισμοί; (Τόνια - Άρης), Ναι..Μπορείτε να ποτίσετε τα λουλούδια και να με ακολουθήσετε....Ερχόμαστε!!Και δυστυχώς τον ακολούθησαν και αυτά τα αστέρια.</vt:lpstr>
      <vt:lpstr>Ο μετεωριτης ήταν πολύ χαρούμενος που το σχέδιο του προχωρούσε ακριβώς όπως το είχε φανταστεί και έτσι χωρίς να χάνει καιρό πλησίασε την επόμενη ομάδα αστεριών. Δούλευαν στο εργαστήριο επισκευών της πόλης. Ότι χαλούσε το έφτιαχναν και δούλευαν για το κοινό καλό. Καλημέρα, μπορείτε να με βοηθήσετε; Τι συμβάινει; Πρώτα πείτε μου ποια αστεράκια είστε; Είμαι το αστεράκι της συμμετοχής (Βασίλης), και εγώ της Ειρήνης (‘Αγγελος)..και εγώ είμαι το αστεράκι της υπευθυνότητας (Γιώργης) Ξέρετε στη χώρα μου υπάρχει αδιαφορία και κανείς δεν αναλαμβάνει καμία ευθύνη...Μπορείτε να τουw μιλήσετε;…Kαι τα αστεράκια δυστυχώς τον ακοκούθησαν.... </vt:lpstr>
      <vt:lpstr>Τέλος πλησίασε την τελευταία ομάδα αστεριών..Δούλευαν στην κοινωνική κουζίνα της χώρας. Ετοίμαζαν φαγητό για όλους. Καλημέρα, μπορείτε να με βοηθήσετε; Nαι γιατί κινδυνεύουν τα δικαιώματά σας; (Oμάδα αστεριών) Ναι..έτσι είναι και οι άνθρωποι δεν δέχονται το διαφορετικό και υπάρχει βία...Εσείς ποια αστέρια είστε; Eγώ είμαι των δικαιωμάτων (Αντώνης), και εγώ της μη βίας (Δημήτρης), εγώ είμαι της φιλίας (Εύη) και εγώ της Διαφορετικότητας (Στεφανία)...- Μα εσάς έψαχνα, ελάτε... Και τα αστεράκια δυστυχώς τον ακολούθησαν...  </vt:lpstr>
      <vt:lpstr>Ο μετεωρίτης σύντομα μετέφερε όλα τα αστεράκια στο κάστρο του, τους έδειξε το πραγματικό του πρόσωπο και τα φυλάκισε εκεί ώστε να εξαφανίσει έτσι το μεγάλο Αστέρι της Δημοκρατίας.</vt:lpstr>
      <vt:lpstr>Το Αστέρι της Δημοκρατίας αρρώστησε! Μόνο του, χωρίς όλα τα αστεράκια του, δεν είχε πια καθόλου δύναμη...  </vt:lpstr>
      <vt:lpstr>Τα αστεράκια στο κάστρο δεν το έβαλαν κάτω! Ξεκίνησαν μια μεγάλη συζήτηση και ο καθένας έλεγε τη γνώμη του μέχρι να βρούνε μια λύση και ένα τρόπο να ελευθερωθούν, ώστε να γυρίσουν πίσω και να γιατρέψουν το αστέρι της δημοκρατίας</vt:lpstr>
      <vt:lpstr>Το αστέρι της συζήτησης με βοηθό το αστέρι της ομάδας έδωσε το λόγο σε όλες τις ομάδες να προτείνουν λύσεις...</vt:lpstr>
      <vt:lpstr>Έπειτα τα αστέρια ανέλαβαν δράση! Την ώρα που ο μετεωρίτης κοιμόταν, μια ομάδα του πήρε τα κλειδιά του κάστρου, όσο οι άλλες δύο τους έκλεψαν το μαγικό γάντι και το μαγικό φίλτρο. </vt:lpstr>
      <vt:lpstr>Με την ομαδικότητά τους κατάφεραν να ελευθερωθούν και να επιστρέψουν γρήγορα στη χώρα των αστεριών. Η παρουσία τους στη χώρα και το μαγικό φίλτρο που έφεραν μαζί δυνάμωσε το αστέρι της Δημοκρατίας που έγινε αμέσως καλά. Συνέχισαν τη ζωή τους χαρούμενοι και ευτυχισμένοι!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Microsoft Office User</dc:creator>
  <cp:lastModifiedBy>Supernova</cp:lastModifiedBy>
  <cp:revision>11</cp:revision>
  <dcterms:created xsi:type="dcterms:W3CDTF">2018-09-02T16:53:07Z</dcterms:created>
  <dcterms:modified xsi:type="dcterms:W3CDTF">2021-02-07T19:15:03Z</dcterms:modified>
</cp:coreProperties>
</file>