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1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A438AA6-698A-4A49-83F4-527F1012DD0A}" type="datetimeFigureOut">
              <a:rPr lang="el-GR" smtClean="0"/>
              <a:pPr/>
              <a:t>22/2/2021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8AE3A6-1D7F-4E52-A9C6-5248D9D8ADD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38AA6-698A-4A49-83F4-527F1012DD0A}" type="datetimeFigureOut">
              <a:rPr lang="el-GR" smtClean="0"/>
              <a:pPr/>
              <a:t>22/2/2021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AE3A6-1D7F-4E52-A9C6-5248D9D8ADD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8229600" cy="1368412"/>
          </a:xfrm>
        </p:spPr>
        <p:txBody>
          <a:bodyPr>
            <a:normAutofit fontScale="90000"/>
          </a:bodyPr>
          <a:lstStyle/>
          <a:p>
            <a:r>
              <a:rPr lang="el-GR" dirty="0"/>
              <a:t>Κεφ:30 </a:t>
            </a:r>
            <a:r>
              <a:rPr lang="el-GR" dirty="0" smtClean="0"/>
              <a:t/>
            </a:r>
            <a:br>
              <a:rPr lang="el-GR" dirty="0" smtClean="0"/>
            </a:br>
            <a:r>
              <a:rPr lang="el-GR" b="1" dirty="0" smtClean="0">
                <a:solidFill>
                  <a:srgbClr val="0070C0"/>
                </a:solidFill>
              </a:rPr>
              <a:t>Η </a:t>
            </a:r>
            <a:r>
              <a:rPr lang="el-GR" b="1" dirty="0">
                <a:solidFill>
                  <a:srgbClr val="0070C0"/>
                </a:solidFill>
              </a:rPr>
              <a:t>διαίρεση στους δεκαδικούς</a:t>
            </a:r>
            <a:r>
              <a:rPr lang="el-GR" dirty="0"/>
              <a:t>.</a:t>
            </a:r>
            <a:br>
              <a:rPr lang="el-GR" dirty="0"/>
            </a:br>
            <a:endParaRPr lang="el-GR" dirty="0"/>
          </a:p>
        </p:txBody>
      </p:sp>
      <p:sp>
        <p:nvSpPr>
          <p:cNvPr id="5" name="4 - Θέση περιεχομένου"/>
          <p:cNvSpPr>
            <a:spLocks noGrp="1"/>
          </p:cNvSpPr>
          <p:nvPr>
            <p:ph idx="1"/>
          </p:nvPr>
        </p:nvSpPr>
        <p:spPr>
          <a:xfrm>
            <a:off x="357158" y="1357298"/>
            <a:ext cx="8443914" cy="5286413"/>
          </a:xfrm>
        </p:spPr>
        <p:txBody>
          <a:bodyPr>
            <a:normAutofit/>
          </a:bodyPr>
          <a:lstStyle/>
          <a:p>
            <a:pPr>
              <a:buNone/>
            </a:pPr>
            <a:r>
              <a:rPr lang="el-GR" dirty="0" smtClean="0"/>
              <a:t>                         </a:t>
            </a:r>
            <a:r>
              <a:rPr lang="el-GR" dirty="0"/>
              <a:t>Πιθανές </a:t>
            </a:r>
            <a:r>
              <a:rPr lang="el-GR" dirty="0" smtClean="0"/>
              <a:t>περιπτώσεις:</a:t>
            </a:r>
            <a:endParaRPr lang="el-GR" dirty="0"/>
          </a:p>
          <a:p>
            <a:pPr algn="ctr">
              <a:buNone/>
            </a:pPr>
            <a:r>
              <a:rPr lang="el-GR" b="1" dirty="0">
                <a:solidFill>
                  <a:schemeClr val="accent2">
                    <a:lumMod val="75000"/>
                  </a:schemeClr>
                </a:solidFill>
              </a:rPr>
              <a:t>1</a:t>
            </a:r>
            <a:r>
              <a:rPr lang="el-GR" b="1" baseline="30000" dirty="0">
                <a:solidFill>
                  <a:schemeClr val="accent2">
                    <a:lumMod val="75000"/>
                  </a:schemeClr>
                </a:solidFill>
              </a:rPr>
              <a:t>η</a:t>
            </a:r>
            <a:r>
              <a:rPr lang="el-GR" b="1" dirty="0">
                <a:solidFill>
                  <a:schemeClr val="accent2">
                    <a:lumMod val="75000"/>
                  </a:schemeClr>
                </a:solidFill>
              </a:rPr>
              <a:t> περίπτωση</a:t>
            </a:r>
          </a:p>
          <a:p>
            <a:pPr>
              <a:buNone/>
            </a:pPr>
            <a:r>
              <a:rPr lang="el-GR" dirty="0"/>
              <a:t>Διαιρώ ακέραιους και το πηλίκο είναι δεκαδικός.</a:t>
            </a:r>
          </a:p>
          <a:p>
            <a:pPr>
              <a:buNone/>
            </a:pPr>
            <a:r>
              <a:rPr lang="el-GR" dirty="0"/>
              <a:t>Π.χ</a:t>
            </a:r>
            <a:r>
              <a:rPr lang="el-GR" dirty="0" smtClean="0"/>
              <a:t>.             6    4</a:t>
            </a:r>
          </a:p>
          <a:p>
            <a:pPr>
              <a:buNone/>
            </a:pPr>
            <a:r>
              <a:rPr lang="el-GR" dirty="0" smtClean="0"/>
              <a:t>                    4    1,5               </a:t>
            </a:r>
          </a:p>
          <a:p>
            <a:pPr>
              <a:buNone/>
            </a:pPr>
            <a:r>
              <a:rPr lang="el-GR" dirty="0" smtClean="0"/>
              <a:t>                    20</a:t>
            </a:r>
          </a:p>
          <a:p>
            <a:pPr>
              <a:buNone/>
            </a:pPr>
            <a:r>
              <a:rPr lang="el-GR" dirty="0"/>
              <a:t> </a:t>
            </a:r>
            <a:r>
              <a:rPr lang="el-GR" dirty="0" smtClean="0"/>
              <a:t>                   20</a:t>
            </a:r>
          </a:p>
          <a:p>
            <a:pPr algn="ctr">
              <a:buNone/>
            </a:pPr>
            <a:r>
              <a:rPr lang="el-GR" dirty="0"/>
              <a:t> </a:t>
            </a:r>
            <a:r>
              <a:rPr lang="el-GR" dirty="0" smtClean="0"/>
              <a:t>                  0    </a:t>
            </a:r>
            <a:r>
              <a:rPr lang="el-GR" sz="1800" dirty="0" smtClean="0"/>
              <a:t>Όταν</a:t>
            </a:r>
            <a:r>
              <a:rPr lang="el-GR" dirty="0" smtClean="0"/>
              <a:t> </a:t>
            </a:r>
            <a:r>
              <a:rPr lang="el-GR" sz="1800" dirty="0" smtClean="0"/>
              <a:t>έχω υπόλοιπο βάζω μηδέν στο  υπόλοιπο, υποδιαστολή </a:t>
            </a:r>
          </a:p>
          <a:p>
            <a:pPr algn="ctr">
              <a:buNone/>
            </a:pPr>
            <a:r>
              <a:rPr lang="el-GR" sz="1800" dirty="0" smtClean="0"/>
              <a:t>στο πηλίκο και συνεχίζω την διαίρεση  </a:t>
            </a:r>
          </a:p>
          <a:p>
            <a:pPr>
              <a:buNone/>
            </a:pPr>
            <a:endParaRPr lang="el-GR" dirty="0"/>
          </a:p>
        </p:txBody>
      </p:sp>
      <p:cxnSp>
        <p:nvCxnSpPr>
          <p:cNvPr id="14" name="13 - Ευθεία γραμμή σύνδεσης"/>
          <p:cNvCxnSpPr/>
          <p:nvPr/>
        </p:nvCxnSpPr>
        <p:spPr>
          <a:xfrm rot="5400000" flipH="1" flipV="1">
            <a:off x="1607323" y="4464851"/>
            <a:ext cx="221457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p:nvPr/>
        </p:nvCxnSpPr>
        <p:spPr>
          <a:xfrm>
            <a:off x="2714612" y="3714752"/>
            <a:ext cx="64294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p:nvPr/>
        </p:nvCxnSpPr>
        <p:spPr>
          <a:xfrm>
            <a:off x="2214546" y="4357694"/>
            <a:ext cx="42862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26 - Ευθεία γραμμή σύνδεσης"/>
          <p:cNvCxnSpPr/>
          <p:nvPr/>
        </p:nvCxnSpPr>
        <p:spPr>
          <a:xfrm>
            <a:off x="1714480" y="3857628"/>
            <a:ext cx="428628"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32 - Ευθύγραμμο βέλος σύνδεσης"/>
          <p:cNvCxnSpPr/>
          <p:nvPr/>
        </p:nvCxnSpPr>
        <p:spPr>
          <a:xfrm>
            <a:off x="3286116" y="4143380"/>
            <a:ext cx="42862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33 - Ορθογώνιο"/>
          <p:cNvSpPr/>
          <p:nvPr/>
        </p:nvSpPr>
        <p:spPr>
          <a:xfrm>
            <a:off x="3000364" y="4429132"/>
            <a:ext cx="128588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smtClean="0"/>
              <a:t>Πηλίκο</a:t>
            </a:r>
            <a:endParaRPr lang="el-GR" sz="2000" dirty="0"/>
          </a:p>
        </p:txBody>
      </p:sp>
      <p:cxnSp>
        <p:nvCxnSpPr>
          <p:cNvPr id="38" name="37 - Ευθεία γραμμή σύνδεσης"/>
          <p:cNvCxnSpPr/>
          <p:nvPr/>
        </p:nvCxnSpPr>
        <p:spPr>
          <a:xfrm>
            <a:off x="1857356" y="5357826"/>
            <a:ext cx="785818"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42 - Ευθεία γραμμή σύνδεσης"/>
          <p:cNvCxnSpPr/>
          <p:nvPr/>
        </p:nvCxnSpPr>
        <p:spPr>
          <a:xfrm>
            <a:off x="1714480" y="4857760"/>
            <a:ext cx="428628" cy="1588"/>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2">
                    <a:lumMod val="75000"/>
                  </a:schemeClr>
                </a:solidFill>
              </a:rPr>
              <a:t>2</a:t>
            </a:r>
            <a:r>
              <a:rPr lang="el-GR" b="1" baseline="30000" dirty="0" smtClean="0">
                <a:solidFill>
                  <a:schemeClr val="accent2">
                    <a:lumMod val="75000"/>
                  </a:schemeClr>
                </a:solidFill>
              </a:rPr>
              <a:t>η</a:t>
            </a:r>
            <a:r>
              <a:rPr lang="el-GR" b="1" dirty="0" smtClean="0">
                <a:solidFill>
                  <a:schemeClr val="accent2">
                    <a:lumMod val="75000"/>
                  </a:schemeClr>
                </a:solidFill>
              </a:rPr>
              <a:t> περίπτωση</a:t>
            </a:r>
            <a:r>
              <a:rPr lang="el-GR" dirty="0" smtClean="0"/>
              <a:t/>
            </a:r>
            <a:br>
              <a:rPr lang="el-GR" dirty="0" smtClean="0"/>
            </a:br>
            <a:r>
              <a:rPr lang="el-GR" b="1" dirty="0" smtClean="0">
                <a:solidFill>
                  <a:srgbClr val="FF0000"/>
                </a:solidFill>
              </a:rPr>
              <a:t>Διαίρεση δεκαδικού με ακέραιο</a:t>
            </a:r>
            <a:r>
              <a:rPr lang="el-GR" dirty="0" smtClean="0"/>
              <a:t>.</a:t>
            </a:r>
            <a:endParaRPr lang="el-GR" dirty="0"/>
          </a:p>
        </p:txBody>
      </p:sp>
      <p:sp>
        <p:nvSpPr>
          <p:cNvPr id="3" name="2 - Θέση περιεχομένου"/>
          <p:cNvSpPr>
            <a:spLocks noGrp="1"/>
          </p:cNvSpPr>
          <p:nvPr>
            <p:ph idx="1"/>
          </p:nvPr>
        </p:nvSpPr>
        <p:spPr>
          <a:xfrm>
            <a:off x="457200" y="1600200"/>
            <a:ext cx="8229600" cy="4829196"/>
          </a:xfrm>
        </p:spPr>
        <p:txBody>
          <a:bodyPr>
            <a:normAutofit lnSpcReduction="10000"/>
          </a:bodyPr>
          <a:lstStyle/>
          <a:p>
            <a:pPr>
              <a:buNone/>
            </a:pPr>
            <a:r>
              <a:rPr lang="el-GR" dirty="0" smtClean="0"/>
              <a:t>   </a:t>
            </a:r>
            <a:r>
              <a:rPr lang="el-GR" sz="2000" b="1" dirty="0" smtClean="0"/>
              <a:t>Διαιρώ τον δεκαδικό  π.χ. 8,25 με τον ακέραιο 3 σαν να ήταν και οι δύο ακέραιοι αριθμοί </a:t>
            </a:r>
            <a:r>
              <a:rPr lang="el-GR" sz="2000" b="1" dirty="0" smtClean="0">
                <a:solidFill>
                  <a:srgbClr val="FF0000"/>
                </a:solidFill>
              </a:rPr>
              <a:t>αλλά</a:t>
            </a:r>
            <a:r>
              <a:rPr lang="el-GR" sz="2000" b="1" dirty="0" smtClean="0"/>
              <a:t>, όταν έφτασα στο  δεκαδικό μέρος και κατέβασα το πρώτο δεκαδικό ψηφίο, έβαλα στο πηλίκο υποδιαστολή και συνέχισα την διαίρεση κανονικά.</a:t>
            </a:r>
          </a:p>
          <a:p>
            <a:pPr>
              <a:buNone/>
            </a:pPr>
            <a:endParaRPr lang="el-GR" sz="1800" dirty="0"/>
          </a:p>
          <a:p>
            <a:pPr>
              <a:buNone/>
            </a:pPr>
            <a:r>
              <a:rPr lang="el-GR" sz="1800" dirty="0" smtClean="0"/>
              <a:t>        </a:t>
            </a:r>
            <a:r>
              <a:rPr lang="el-GR" sz="2400" dirty="0" smtClean="0"/>
              <a:t>π.χ.      8,25    3</a:t>
            </a:r>
          </a:p>
          <a:p>
            <a:pPr>
              <a:buNone/>
            </a:pPr>
            <a:r>
              <a:rPr lang="el-GR" sz="2400" dirty="0"/>
              <a:t> </a:t>
            </a:r>
            <a:r>
              <a:rPr lang="el-GR" sz="2400" dirty="0" smtClean="0"/>
              <a:t>                  6          2,75</a:t>
            </a:r>
          </a:p>
          <a:p>
            <a:pPr>
              <a:buNone/>
            </a:pPr>
            <a:r>
              <a:rPr lang="el-GR" sz="2400" dirty="0" smtClean="0"/>
              <a:t>                   22  </a:t>
            </a:r>
          </a:p>
          <a:p>
            <a:pPr>
              <a:buNone/>
            </a:pPr>
            <a:r>
              <a:rPr lang="el-GR" sz="2400" dirty="0" smtClean="0"/>
              <a:t>                   21</a:t>
            </a:r>
          </a:p>
          <a:p>
            <a:pPr>
              <a:buNone/>
            </a:pPr>
            <a:r>
              <a:rPr lang="el-GR" sz="2400" dirty="0"/>
              <a:t> </a:t>
            </a:r>
            <a:r>
              <a:rPr lang="el-GR" sz="2400" dirty="0" smtClean="0"/>
              <a:t>                  015</a:t>
            </a:r>
          </a:p>
          <a:p>
            <a:pPr>
              <a:buNone/>
            </a:pPr>
            <a:r>
              <a:rPr lang="el-GR" sz="2400" dirty="0"/>
              <a:t> </a:t>
            </a:r>
            <a:r>
              <a:rPr lang="el-GR" sz="2400" dirty="0" smtClean="0"/>
              <a:t>                     15</a:t>
            </a:r>
          </a:p>
          <a:p>
            <a:pPr>
              <a:buNone/>
            </a:pPr>
            <a:r>
              <a:rPr lang="el-GR" sz="2400" dirty="0"/>
              <a:t> </a:t>
            </a:r>
            <a:r>
              <a:rPr lang="el-GR" sz="2400" dirty="0" smtClean="0"/>
              <a:t>                      00</a:t>
            </a:r>
            <a:endParaRPr lang="el-GR" sz="1800" dirty="0"/>
          </a:p>
        </p:txBody>
      </p:sp>
      <p:cxnSp>
        <p:nvCxnSpPr>
          <p:cNvPr id="5" name="4 - Ευθεία γραμμή σύνδεσης"/>
          <p:cNvCxnSpPr/>
          <p:nvPr/>
        </p:nvCxnSpPr>
        <p:spPr>
          <a:xfrm rot="5400000">
            <a:off x="1322365" y="4464057"/>
            <a:ext cx="235745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a:off x="2500298" y="3643314"/>
            <a:ext cx="78581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1428728" y="4000504"/>
            <a:ext cx="78581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p:nvPr/>
        </p:nvCxnSpPr>
        <p:spPr>
          <a:xfrm>
            <a:off x="1500166" y="371475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22 - Ευθεία γραμμή σύνδεσης"/>
          <p:cNvCxnSpPr/>
          <p:nvPr/>
        </p:nvCxnSpPr>
        <p:spPr>
          <a:xfrm>
            <a:off x="1571604" y="4786322"/>
            <a:ext cx="64294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25 - Ευθεία γραμμή σύνδεσης"/>
          <p:cNvCxnSpPr/>
          <p:nvPr/>
        </p:nvCxnSpPr>
        <p:spPr>
          <a:xfrm>
            <a:off x="1357290" y="4429132"/>
            <a:ext cx="35719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1785918" y="5572140"/>
            <a:ext cx="64294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a:off x="1500166" y="5286388"/>
            <a:ext cx="357190" cy="1588"/>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2">
                    <a:lumMod val="75000"/>
                  </a:schemeClr>
                </a:solidFill>
              </a:rPr>
              <a:t>3</a:t>
            </a:r>
            <a:r>
              <a:rPr lang="el-GR" b="1" baseline="30000" dirty="0" smtClean="0">
                <a:solidFill>
                  <a:schemeClr val="accent2">
                    <a:lumMod val="75000"/>
                  </a:schemeClr>
                </a:solidFill>
              </a:rPr>
              <a:t>η</a:t>
            </a:r>
            <a:r>
              <a:rPr lang="el-GR" b="1" dirty="0" smtClean="0">
                <a:solidFill>
                  <a:schemeClr val="accent2">
                    <a:lumMod val="75000"/>
                  </a:schemeClr>
                </a:solidFill>
              </a:rPr>
              <a:t> περίπτωση</a:t>
            </a:r>
            <a:r>
              <a:rPr lang="el-GR" dirty="0" smtClean="0"/>
              <a:t/>
            </a:r>
            <a:br>
              <a:rPr lang="el-GR" dirty="0" smtClean="0"/>
            </a:br>
            <a:r>
              <a:rPr lang="el-GR" b="1" dirty="0" smtClean="0">
                <a:solidFill>
                  <a:srgbClr val="FF0000"/>
                </a:solidFill>
              </a:rPr>
              <a:t>Διαίρεση δεκαδικού με δεκαδικό</a:t>
            </a:r>
            <a:r>
              <a:rPr lang="el-GR" dirty="0" smtClean="0"/>
              <a:t>.</a:t>
            </a:r>
            <a:endParaRPr lang="el-GR" dirty="0"/>
          </a:p>
        </p:txBody>
      </p:sp>
      <p:sp>
        <p:nvSpPr>
          <p:cNvPr id="3" name="2 - Θέση περιεχομένου"/>
          <p:cNvSpPr>
            <a:spLocks noGrp="1"/>
          </p:cNvSpPr>
          <p:nvPr>
            <p:ph idx="1"/>
          </p:nvPr>
        </p:nvSpPr>
        <p:spPr/>
        <p:txBody>
          <a:bodyPr>
            <a:normAutofit/>
          </a:bodyPr>
          <a:lstStyle/>
          <a:p>
            <a:pPr>
              <a:buNone/>
            </a:pPr>
            <a:r>
              <a:rPr lang="el-GR" sz="2000" b="1" dirty="0" smtClean="0"/>
              <a:t>      Όταν ο διαιρέτης  είναι δεκαδικός αριθμός πρέπει να τον μετατρέψω σε ακέραιο.Αν έχει ένα δεκαδικό ψηφίο τον πολλαπλασιάζω με το 10.Το ίδιο θα κάνω και με τον διαιρετέο.Αν έχει δύο δεκαδικά ψηφία τον πολλαπλασιάζω με το 100, αν έχει τρία με το 1.000 κ.τ.λ. (δεν ξεχνώ πως το ίδιο θα κάνω και με τον διαιρετέο).</a:t>
            </a:r>
          </a:p>
          <a:p>
            <a:pPr>
              <a:buNone/>
            </a:pPr>
            <a:r>
              <a:rPr lang="el-GR" sz="2000" b="1" dirty="0" smtClean="0"/>
              <a:t>            ×10         </a:t>
            </a:r>
            <a:r>
              <a:rPr lang="el-GR" sz="2000" b="1" dirty="0" err="1" smtClean="0"/>
              <a:t>×10</a:t>
            </a:r>
            <a:endParaRPr lang="el-GR" sz="2000" b="1" dirty="0"/>
          </a:p>
          <a:p>
            <a:pPr>
              <a:buNone/>
            </a:pPr>
            <a:r>
              <a:rPr lang="el-GR" sz="2000" b="1" dirty="0" smtClean="0"/>
              <a:t>Π.χ.       6,75  4,5                                                           67,5       45</a:t>
            </a:r>
          </a:p>
          <a:p>
            <a:pPr>
              <a:buNone/>
            </a:pPr>
            <a:r>
              <a:rPr lang="el-GR" sz="2000" b="1" dirty="0" smtClean="0"/>
              <a:t>                                                                                         45           1,5</a:t>
            </a:r>
          </a:p>
          <a:p>
            <a:pPr>
              <a:buNone/>
            </a:pPr>
            <a:r>
              <a:rPr lang="el-GR" sz="2000" b="1" dirty="0"/>
              <a:t> </a:t>
            </a:r>
            <a:r>
              <a:rPr lang="el-GR" sz="2000" b="1" dirty="0" smtClean="0"/>
              <a:t>                                                                                        225 </a:t>
            </a:r>
          </a:p>
          <a:p>
            <a:pPr>
              <a:buNone/>
            </a:pPr>
            <a:r>
              <a:rPr lang="el-GR" sz="2000" b="1" dirty="0" smtClean="0"/>
              <a:t>                                                                                         225</a:t>
            </a:r>
          </a:p>
          <a:p>
            <a:pPr>
              <a:buNone/>
            </a:pPr>
            <a:r>
              <a:rPr lang="el-GR" sz="2000" b="1" dirty="0"/>
              <a:t> </a:t>
            </a:r>
            <a:r>
              <a:rPr lang="el-GR" sz="2000" b="1" dirty="0" smtClean="0"/>
              <a:t>                                                                                        000              </a:t>
            </a:r>
            <a:endParaRPr lang="el-GR" sz="2000" b="1" dirty="0"/>
          </a:p>
        </p:txBody>
      </p:sp>
      <p:cxnSp>
        <p:nvCxnSpPr>
          <p:cNvPr id="5" name="4 - Ευθεία γραμμή σύνδεσης"/>
          <p:cNvCxnSpPr/>
          <p:nvPr/>
        </p:nvCxnSpPr>
        <p:spPr>
          <a:xfrm rot="5400000">
            <a:off x="1179489" y="4249743"/>
            <a:ext cx="135732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a:off x="1857356" y="3929066"/>
            <a:ext cx="5715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11 - Ευθύγραμμο βέλος σύνδεσης"/>
          <p:cNvCxnSpPr/>
          <p:nvPr/>
        </p:nvCxnSpPr>
        <p:spPr>
          <a:xfrm rot="10800000" flipV="1">
            <a:off x="2357422" y="3500438"/>
            <a:ext cx="21431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rot="16200000" flipH="1">
            <a:off x="1143770" y="3429794"/>
            <a:ext cx="285752" cy="141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21 - Δεξιό βέλος"/>
          <p:cNvSpPr/>
          <p:nvPr/>
        </p:nvSpPr>
        <p:spPr>
          <a:xfrm>
            <a:off x="3071802" y="4071942"/>
            <a:ext cx="121444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4" name="23 - Ευθεία γραμμή σύνδεσης"/>
          <p:cNvCxnSpPr/>
          <p:nvPr/>
        </p:nvCxnSpPr>
        <p:spPr>
          <a:xfrm rot="5400000">
            <a:off x="5336393" y="4593433"/>
            <a:ext cx="1914532" cy="142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26 - Ευθεία γραμμή σύνδεσης"/>
          <p:cNvCxnSpPr/>
          <p:nvPr/>
        </p:nvCxnSpPr>
        <p:spPr>
          <a:xfrm>
            <a:off x="6357950" y="4000504"/>
            <a:ext cx="5715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30 - Ευθεία γραμμή σύνδεσης"/>
          <p:cNvCxnSpPr/>
          <p:nvPr/>
        </p:nvCxnSpPr>
        <p:spPr>
          <a:xfrm>
            <a:off x="5500694" y="4286256"/>
            <a:ext cx="57150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p:nvPr/>
        </p:nvCxnSpPr>
        <p:spPr>
          <a:xfrm>
            <a:off x="5500694" y="5072074"/>
            <a:ext cx="71438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37 - Ευθεία γραμμή σύνδεσης"/>
          <p:cNvCxnSpPr/>
          <p:nvPr/>
        </p:nvCxnSpPr>
        <p:spPr>
          <a:xfrm>
            <a:off x="5286380" y="4000504"/>
            <a:ext cx="285752"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40 - Ευθεία γραμμή σύνδεσης"/>
          <p:cNvCxnSpPr/>
          <p:nvPr/>
        </p:nvCxnSpPr>
        <p:spPr>
          <a:xfrm>
            <a:off x="5214942" y="4714884"/>
            <a:ext cx="285752" cy="1588"/>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solidFill>
                  <a:srgbClr val="0070C0"/>
                </a:solidFill>
              </a:rPr>
              <a:t>Προσπάθησε να κάνεις κάθετα τις παρακάτω πράξεις στο τετράδιο των Μαθηματικών αφού μελετήσεις με προσοχή όλα τα παραπάνω</a:t>
            </a:r>
            <a:r>
              <a:rPr lang="el-GR" sz="2800" dirty="0" smtClean="0"/>
              <a:t>.</a:t>
            </a:r>
            <a:endParaRPr lang="el-GR" sz="2800" dirty="0"/>
          </a:p>
        </p:txBody>
      </p:sp>
      <p:sp>
        <p:nvSpPr>
          <p:cNvPr id="3" name="2 - Θέση περιεχομένου"/>
          <p:cNvSpPr>
            <a:spLocks noGrp="1"/>
          </p:cNvSpPr>
          <p:nvPr>
            <p:ph idx="1"/>
          </p:nvPr>
        </p:nvSpPr>
        <p:spPr/>
        <p:txBody>
          <a:bodyPr/>
          <a:lstStyle/>
          <a:p>
            <a:pPr marL="514350" indent="-514350">
              <a:buFont typeface="+mj-lt"/>
              <a:buAutoNum type="arabicParenR"/>
            </a:pPr>
            <a:r>
              <a:rPr lang="el-GR" dirty="0" smtClean="0"/>
              <a:t>8 ÷ </a:t>
            </a:r>
            <a:r>
              <a:rPr lang="el-GR" dirty="0"/>
              <a:t>5</a:t>
            </a:r>
            <a:r>
              <a:rPr lang="el-GR" dirty="0" smtClean="0"/>
              <a:t>=</a:t>
            </a:r>
          </a:p>
          <a:p>
            <a:pPr marL="514350" indent="-514350">
              <a:buFont typeface="+mj-lt"/>
              <a:buAutoNum type="arabicParenR"/>
            </a:pPr>
            <a:r>
              <a:rPr lang="el-GR" dirty="0" smtClean="0"/>
              <a:t>6 ÷ 5=</a:t>
            </a:r>
          </a:p>
          <a:p>
            <a:pPr marL="514350" indent="-514350">
              <a:buFont typeface="+mj-lt"/>
              <a:buAutoNum type="arabicParenR"/>
            </a:pPr>
            <a:r>
              <a:rPr lang="el-GR" dirty="0" smtClean="0"/>
              <a:t>10,875 ÷</a:t>
            </a:r>
            <a:r>
              <a:rPr lang="el-GR" dirty="0"/>
              <a:t> </a:t>
            </a:r>
            <a:r>
              <a:rPr lang="el-GR" dirty="0" smtClean="0"/>
              <a:t>3=            </a:t>
            </a:r>
          </a:p>
          <a:p>
            <a:pPr marL="514350" indent="-514350">
              <a:buFont typeface="+mj-lt"/>
              <a:buAutoNum type="arabicParenR"/>
            </a:pPr>
            <a:r>
              <a:rPr lang="el-GR" dirty="0" smtClean="0"/>
              <a:t>25,75 ÷5=</a:t>
            </a:r>
          </a:p>
          <a:p>
            <a:pPr marL="514350" indent="-514350">
              <a:buFont typeface="+mj-lt"/>
              <a:buAutoNum type="arabicParenR"/>
            </a:pPr>
            <a:r>
              <a:rPr lang="el-GR" dirty="0" smtClean="0"/>
              <a:t>5,4 ÷ 0,45=</a:t>
            </a:r>
          </a:p>
          <a:p>
            <a:pPr marL="514350" indent="-514350">
              <a:buFont typeface="+mj-lt"/>
              <a:buAutoNum type="arabicParenR"/>
            </a:pPr>
            <a:r>
              <a:rPr lang="el-GR" dirty="0" smtClean="0"/>
              <a:t>6,75 ÷ 2,5=</a:t>
            </a:r>
          </a:p>
          <a:p>
            <a:pPr marL="514350" indent="-514350">
              <a:buFont typeface="+mj-lt"/>
              <a:buAutoNum type="arabicParenR"/>
            </a:pPr>
            <a:r>
              <a:rPr lang="el-GR" dirty="0" smtClean="0"/>
              <a:t>292 ÷ 0,8=</a:t>
            </a:r>
          </a:p>
          <a:p>
            <a:endParaRPr lang="el-GR" dirty="0"/>
          </a:p>
        </p:txBody>
      </p:sp>
      <p:pic>
        <p:nvPicPr>
          <p:cNvPr id="14338" name="Picture 2" descr="Δοξιάδης: «Έτσι ερωτεύτηκα τα μαθηματικά» – Αντικλείδι"/>
          <p:cNvPicPr>
            <a:picLocks noChangeAspect="1" noChangeArrowheads="1"/>
          </p:cNvPicPr>
          <p:nvPr/>
        </p:nvPicPr>
        <p:blipFill>
          <a:blip r:embed="rId2"/>
          <a:srcRect/>
          <a:stretch>
            <a:fillRect/>
          </a:stretch>
        </p:blipFill>
        <p:spPr bwMode="auto">
          <a:xfrm>
            <a:off x="4500562" y="2285992"/>
            <a:ext cx="3500462" cy="307183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Γρήγορες διαιρέσεις με το 10,100,1.000 και 0,1-0,01-0,001</a:t>
            </a:r>
            <a:endParaRPr lang="el-GR" sz="3600" b="1" dirty="0"/>
          </a:p>
        </p:txBody>
      </p:sp>
      <p:sp>
        <p:nvSpPr>
          <p:cNvPr id="3" name="2 - Θέση περιεχομένου"/>
          <p:cNvSpPr>
            <a:spLocks noGrp="1"/>
          </p:cNvSpPr>
          <p:nvPr>
            <p:ph idx="1"/>
          </p:nvPr>
        </p:nvSpPr>
        <p:spPr>
          <a:xfrm>
            <a:off x="457200" y="1600200"/>
            <a:ext cx="8229600" cy="4900634"/>
          </a:xfrm>
        </p:spPr>
        <p:txBody>
          <a:bodyPr>
            <a:normAutofit/>
          </a:bodyPr>
          <a:lstStyle/>
          <a:p>
            <a:pPr algn="ctr">
              <a:buNone/>
            </a:pPr>
            <a:r>
              <a:rPr lang="el-GR" sz="2800" b="1" dirty="0" smtClean="0">
                <a:solidFill>
                  <a:srgbClr val="FF0000"/>
                </a:solidFill>
              </a:rPr>
              <a:t>Με το 10,100,1.000</a:t>
            </a:r>
          </a:p>
          <a:p>
            <a:pPr algn="ctr">
              <a:buNone/>
            </a:pPr>
            <a:r>
              <a:rPr lang="el-GR" sz="2800" dirty="0" smtClean="0"/>
              <a:t> </a:t>
            </a:r>
            <a:r>
              <a:rPr lang="el-GR" sz="2800" b="1" dirty="0" smtClean="0">
                <a:solidFill>
                  <a:srgbClr val="7030A0"/>
                </a:solidFill>
              </a:rPr>
              <a:t>Μεταφέρω την υποδιαστολή </a:t>
            </a:r>
            <a:r>
              <a:rPr lang="el-GR" sz="2800" b="1" dirty="0" smtClean="0">
                <a:solidFill>
                  <a:srgbClr val="00B050"/>
                </a:solidFill>
              </a:rPr>
              <a:t>αριστερά</a:t>
            </a:r>
            <a:r>
              <a:rPr lang="el-GR" sz="2800" b="1" dirty="0" smtClean="0">
                <a:solidFill>
                  <a:srgbClr val="7030A0"/>
                </a:solidFill>
              </a:rPr>
              <a:t> όσα είναι τα μηδενικά.</a:t>
            </a:r>
          </a:p>
          <a:p>
            <a:pPr>
              <a:buNone/>
            </a:pPr>
            <a:r>
              <a:rPr lang="el-GR" sz="2800" dirty="0" smtClean="0"/>
              <a:t>π.χ.         18 ÷10=1,8</a:t>
            </a:r>
          </a:p>
          <a:p>
            <a:pPr>
              <a:buNone/>
            </a:pPr>
            <a:r>
              <a:rPr lang="el-GR" sz="2800" dirty="0" smtClean="0"/>
              <a:t>              35,6 ÷ 10=3,56</a:t>
            </a:r>
          </a:p>
          <a:p>
            <a:pPr>
              <a:buNone/>
            </a:pPr>
            <a:r>
              <a:rPr lang="el-GR" sz="2800" dirty="0" smtClean="0"/>
              <a:t>            247,6 ÷ 100=2,476</a:t>
            </a:r>
          </a:p>
          <a:p>
            <a:pPr algn="ctr">
              <a:buNone/>
            </a:pPr>
            <a:r>
              <a:rPr lang="el-GR" sz="2800" b="1" dirty="0" smtClean="0">
                <a:solidFill>
                  <a:srgbClr val="7030A0"/>
                </a:solidFill>
              </a:rPr>
              <a:t>Αν τα ψηφία δεν φτάνουν συμπληρώνω μηδενικά:</a:t>
            </a:r>
          </a:p>
          <a:p>
            <a:pPr>
              <a:buNone/>
            </a:pPr>
            <a:r>
              <a:rPr lang="el-GR" sz="2800" dirty="0" smtClean="0"/>
              <a:t>π.χ.          5,4 ÷ 10=0,54</a:t>
            </a:r>
          </a:p>
          <a:p>
            <a:pPr>
              <a:buNone/>
            </a:pPr>
            <a:r>
              <a:rPr lang="el-GR" sz="2800" dirty="0" smtClean="0"/>
              <a:t>              42 ÷ 1.000=0,042</a:t>
            </a:r>
            <a:endParaRPr lang="el-GR" sz="2800" dirty="0"/>
          </a:p>
        </p:txBody>
      </p:sp>
      <p:cxnSp>
        <p:nvCxnSpPr>
          <p:cNvPr id="7" name="6 - Καμπύλη γραμμή σύνδεσης"/>
          <p:cNvCxnSpPr/>
          <p:nvPr/>
        </p:nvCxnSpPr>
        <p:spPr>
          <a:xfrm rot="10800000">
            <a:off x="1928794" y="3000372"/>
            <a:ext cx="1071570" cy="1588"/>
          </a:xfrm>
          <a:prstGeom prst="curvedConnector3">
            <a:avLst>
              <a:gd name="adj1" fmla="val 86759"/>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Γρήγορες διαιρέσεις με το 10,100,1.000 και 0,1-0,01-0,001</a:t>
            </a:r>
            <a:endParaRPr lang="el-GR" dirty="0"/>
          </a:p>
        </p:txBody>
      </p:sp>
      <p:sp>
        <p:nvSpPr>
          <p:cNvPr id="3" name="2 - Θέση περιεχομένου"/>
          <p:cNvSpPr>
            <a:spLocks noGrp="1"/>
          </p:cNvSpPr>
          <p:nvPr>
            <p:ph idx="1"/>
          </p:nvPr>
        </p:nvSpPr>
        <p:spPr/>
        <p:txBody>
          <a:bodyPr>
            <a:normAutofit lnSpcReduction="10000"/>
          </a:bodyPr>
          <a:lstStyle/>
          <a:p>
            <a:pPr algn="ctr">
              <a:buNone/>
            </a:pPr>
            <a:r>
              <a:rPr lang="el-GR" b="1" dirty="0" smtClean="0">
                <a:solidFill>
                  <a:srgbClr val="FF0000"/>
                </a:solidFill>
              </a:rPr>
              <a:t>Με το 0,1 – 0,01 - 0,001</a:t>
            </a:r>
          </a:p>
          <a:p>
            <a:pPr>
              <a:buNone/>
            </a:pPr>
            <a:r>
              <a:rPr lang="el-GR" b="1" dirty="0" smtClean="0">
                <a:solidFill>
                  <a:srgbClr val="7030A0"/>
                </a:solidFill>
              </a:rPr>
              <a:t>  Μεταφέρω την υποδιαστολή </a:t>
            </a:r>
            <a:r>
              <a:rPr lang="el-GR" b="1" dirty="0" smtClean="0">
                <a:solidFill>
                  <a:srgbClr val="00B050"/>
                </a:solidFill>
              </a:rPr>
              <a:t>δεξιά </a:t>
            </a:r>
            <a:r>
              <a:rPr lang="el-GR" b="1" dirty="0" smtClean="0">
                <a:solidFill>
                  <a:srgbClr val="7030A0"/>
                </a:solidFill>
              </a:rPr>
              <a:t>όσα είναι τα μηδενικά.</a:t>
            </a:r>
          </a:p>
          <a:p>
            <a:pPr>
              <a:buNone/>
            </a:pPr>
            <a:r>
              <a:rPr lang="el-GR" dirty="0" smtClean="0"/>
              <a:t>π.χ.</a:t>
            </a:r>
            <a:r>
              <a:rPr lang="el-GR" b="1" dirty="0" smtClean="0">
                <a:solidFill>
                  <a:srgbClr val="7030A0"/>
                </a:solidFill>
              </a:rPr>
              <a:t>                       </a:t>
            </a:r>
            <a:r>
              <a:rPr lang="el-GR" dirty="0" smtClean="0"/>
              <a:t>3,5 ÷ 0,1=35</a:t>
            </a:r>
          </a:p>
          <a:p>
            <a:pPr algn="ctr">
              <a:buNone/>
            </a:pPr>
            <a:r>
              <a:rPr lang="el-GR" dirty="0" smtClean="0"/>
              <a:t>3,469 ÷ 0,01=346,9</a:t>
            </a:r>
          </a:p>
          <a:p>
            <a:pPr algn="ctr">
              <a:buNone/>
            </a:pPr>
            <a:r>
              <a:rPr lang="el-GR" dirty="0" smtClean="0"/>
              <a:t>7,62 ÷ 0,001=7620</a:t>
            </a:r>
          </a:p>
          <a:p>
            <a:pPr algn="ctr">
              <a:buNone/>
            </a:pPr>
            <a:r>
              <a:rPr lang="el-GR" dirty="0" smtClean="0"/>
              <a:t>Για περισσότερη εξάσκηση </a:t>
            </a:r>
          </a:p>
          <a:p>
            <a:pPr algn="ctr">
              <a:buNone/>
            </a:pPr>
            <a:r>
              <a:rPr lang="el-GR" dirty="0" smtClean="0"/>
              <a:t>Τετράδιο εργασιών: </a:t>
            </a:r>
            <a:r>
              <a:rPr lang="el-GR" b="1" dirty="0" smtClean="0">
                <a:solidFill>
                  <a:srgbClr val="0070C0"/>
                </a:solidFill>
              </a:rPr>
              <a:t>κεφ:30</a:t>
            </a:r>
            <a:r>
              <a:rPr lang="el-GR" dirty="0" smtClean="0"/>
              <a:t>  σελ.17 </a:t>
            </a:r>
            <a:r>
              <a:rPr lang="el-GR" b="1" dirty="0" smtClean="0">
                <a:solidFill>
                  <a:srgbClr val="0070C0"/>
                </a:solidFill>
              </a:rPr>
              <a:t>1</a:t>
            </a:r>
            <a:r>
              <a:rPr lang="el-GR" b="1" baseline="30000" dirty="0" smtClean="0">
                <a:solidFill>
                  <a:srgbClr val="0070C0"/>
                </a:solidFill>
              </a:rPr>
              <a:t>η</a:t>
            </a:r>
            <a:r>
              <a:rPr lang="el-GR" b="1" dirty="0" smtClean="0">
                <a:solidFill>
                  <a:srgbClr val="0070C0"/>
                </a:solidFill>
              </a:rPr>
              <a:t> Άσκηση</a:t>
            </a:r>
          </a:p>
          <a:p>
            <a:pPr>
              <a:buNone/>
            </a:pPr>
            <a:endParaRPr lang="el-GR" dirty="0"/>
          </a:p>
        </p:txBody>
      </p:sp>
      <p:cxnSp>
        <p:nvCxnSpPr>
          <p:cNvPr id="6" name="5 - Ευθύγραμμο βέλος σύνδεσης"/>
          <p:cNvCxnSpPr/>
          <p:nvPr/>
        </p:nvCxnSpPr>
        <p:spPr>
          <a:xfrm>
            <a:off x="3500430" y="3000372"/>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331</Words>
  <Application>Microsoft Office PowerPoint</Application>
  <PresentationFormat>Προβολή στην οθόνη (4:3)</PresentationFormat>
  <Paragraphs>54</Paragraphs>
  <Slides>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vt:i4>
      </vt:variant>
    </vt:vector>
  </HeadingPairs>
  <TitlesOfParts>
    <vt:vector size="9" baseType="lpstr">
      <vt:lpstr>Arial</vt:lpstr>
      <vt:lpstr>Calibri</vt:lpstr>
      <vt:lpstr>Θέμα του Office</vt:lpstr>
      <vt:lpstr>Κεφ:30  Η διαίρεση στους δεκαδικούς. </vt:lpstr>
      <vt:lpstr>2η περίπτωση Διαίρεση δεκαδικού με ακέραιο.</vt:lpstr>
      <vt:lpstr>3η περίπτωση Διαίρεση δεκαδικού με δεκαδικό.</vt:lpstr>
      <vt:lpstr>Προσπάθησε να κάνεις κάθετα τις παρακάτω πράξεις στο τετράδιο των Μαθηματικών αφού μελετήσεις με προσοχή όλα τα παραπάνω.</vt:lpstr>
      <vt:lpstr>Γρήγορες διαιρέσεις με το 10,100,1.000 και 0,1-0,01-0,001</vt:lpstr>
      <vt:lpstr>Γρήγορες διαιρέσεις με το 10,100,1.000 και 0,1-0,01-0,001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Κεφ:30 Η διαίρεση στους δεκαδικούς.</dc:title>
  <dc:creator>user</dc:creator>
  <cp:lastModifiedBy>Konstantina Saoulidou</cp:lastModifiedBy>
  <cp:revision>34</cp:revision>
  <dcterms:created xsi:type="dcterms:W3CDTF">2020-05-17T05:27:09Z</dcterms:created>
  <dcterms:modified xsi:type="dcterms:W3CDTF">2021-02-22T16:43:48Z</dcterms:modified>
</cp:coreProperties>
</file>