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4C3E4A-6460-4DB4-B70C-1E514E1D387F}" type="datetimeFigureOut">
              <a:rPr lang="el-GR" smtClean="0"/>
              <a:t>28/03/2021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9F467FD-0CAA-45BD-9997-BBCDC95B2530}" type="slidenum">
              <a:rPr lang="el-GR" smtClean="0"/>
              <a:t>‹#›</a:t>
            </a:fld>
            <a:endParaRPr lang="el-GR"/>
          </a:p>
        </p:txBody>
      </p:sp>
    </p:spTree>
    <p:extLst>
      <p:ext uri="{BB962C8B-B14F-4D97-AF65-F5344CB8AC3E}">
        <p14:creationId xmlns:p14="http://schemas.microsoft.com/office/powerpoint/2010/main" val="1398902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4C3E4A-6460-4DB4-B70C-1E514E1D387F}" type="datetimeFigureOut">
              <a:rPr lang="el-GR" smtClean="0"/>
              <a:t>28/03/2021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9F467FD-0CAA-45BD-9997-BBCDC95B2530}" type="slidenum">
              <a:rPr lang="el-GR" smtClean="0"/>
              <a:t>‹#›</a:t>
            </a:fld>
            <a:endParaRPr lang="el-GR"/>
          </a:p>
        </p:txBody>
      </p:sp>
    </p:spTree>
    <p:extLst>
      <p:ext uri="{BB962C8B-B14F-4D97-AF65-F5344CB8AC3E}">
        <p14:creationId xmlns:p14="http://schemas.microsoft.com/office/powerpoint/2010/main" val="324401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4C3E4A-6460-4DB4-B70C-1E514E1D387F}" type="datetimeFigureOut">
              <a:rPr lang="el-GR" smtClean="0"/>
              <a:t>28/03/2021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9F467FD-0CAA-45BD-9997-BBCDC95B2530}"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57800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4C3E4A-6460-4DB4-B70C-1E514E1D387F}" type="datetimeFigureOut">
              <a:rPr lang="el-GR" smtClean="0"/>
              <a:t>28/03/2021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9F467FD-0CAA-45BD-9997-BBCDC95B2530}" type="slidenum">
              <a:rPr lang="el-GR" smtClean="0"/>
              <a:t>‹#›</a:t>
            </a:fld>
            <a:endParaRPr lang="el-GR"/>
          </a:p>
        </p:txBody>
      </p:sp>
    </p:spTree>
    <p:extLst>
      <p:ext uri="{BB962C8B-B14F-4D97-AF65-F5344CB8AC3E}">
        <p14:creationId xmlns:p14="http://schemas.microsoft.com/office/powerpoint/2010/main" val="1851228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4C3E4A-6460-4DB4-B70C-1E514E1D387F}" type="datetimeFigureOut">
              <a:rPr lang="el-GR" smtClean="0"/>
              <a:t>28/03/2021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9F467FD-0CAA-45BD-9997-BBCDC95B2530}"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889379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4C3E4A-6460-4DB4-B70C-1E514E1D387F}" type="datetimeFigureOut">
              <a:rPr lang="el-GR" smtClean="0"/>
              <a:t>28/03/2021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9F467FD-0CAA-45BD-9997-BBCDC95B2530}" type="slidenum">
              <a:rPr lang="el-GR" smtClean="0"/>
              <a:t>‹#›</a:t>
            </a:fld>
            <a:endParaRPr lang="el-GR"/>
          </a:p>
        </p:txBody>
      </p:sp>
    </p:spTree>
    <p:extLst>
      <p:ext uri="{BB962C8B-B14F-4D97-AF65-F5344CB8AC3E}">
        <p14:creationId xmlns:p14="http://schemas.microsoft.com/office/powerpoint/2010/main" val="1867483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4C3E4A-6460-4DB4-B70C-1E514E1D387F}" type="datetimeFigureOut">
              <a:rPr lang="el-GR" smtClean="0"/>
              <a:t>28/03/2021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9F467FD-0CAA-45BD-9997-BBCDC95B2530}" type="slidenum">
              <a:rPr lang="el-GR" smtClean="0"/>
              <a:t>‹#›</a:t>
            </a:fld>
            <a:endParaRPr lang="el-GR"/>
          </a:p>
        </p:txBody>
      </p:sp>
    </p:spTree>
    <p:extLst>
      <p:ext uri="{BB962C8B-B14F-4D97-AF65-F5344CB8AC3E}">
        <p14:creationId xmlns:p14="http://schemas.microsoft.com/office/powerpoint/2010/main" val="8975350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4C3E4A-6460-4DB4-B70C-1E514E1D387F}" type="datetimeFigureOut">
              <a:rPr lang="el-GR" smtClean="0"/>
              <a:t>28/03/2021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9F467FD-0CAA-45BD-9997-BBCDC95B2530}" type="slidenum">
              <a:rPr lang="el-GR" smtClean="0"/>
              <a:t>‹#›</a:t>
            </a:fld>
            <a:endParaRPr lang="el-GR"/>
          </a:p>
        </p:txBody>
      </p:sp>
    </p:spTree>
    <p:extLst>
      <p:ext uri="{BB962C8B-B14F-4D97-AF65-F5344CB8AC3E}">
        <p14:creationId xmlns:p14="http://schemas.microsoft.com/office/powerpoint/2010/main" val="820779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4C3E4A-6460-4DB4-B70C-1E514E1D387F}" type="datetimeFigureOut">
              <a:rPr lang="el-GR" smtClean="0"/>
              <a:t>28/03/2021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9F467FD-0CAA-45BD-9997-BBCDC95B2530}" type="slidenum">
              <a:rPr lang="el-GR" smtClean="0"/>
              <a:t>‹#›</a:t>
            </a:fld>
            <a:endParaRPr lang="el-GR"/>
          </a:p>
        </p:txBody>
      </p:sp>
    </p:spTree>
    <p:extLst>
      <p:ext uri="{BB962C8B-B14F-4D97-AF65-F5344CB8AC3E}">
        <p14:creationId xmlns:p14="http://schemas.microsoft.com/office/powerpoint/2010/main" val="3870830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4C3E4A-6460-4DB4-B70C-1E514E1D387F}" type="datetimeFigureOut">
              <a:rPr lang="el-GR" smtClean="0"/>
              <a:t>28/03/2021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9F467FD-0CAA-45BD-9997-BBCDC95B2530}" type="slidenum">
              <a:rPr lang="el-GR" smtClean="0"/>
              <a:t>‹#›</a:t>
            </a:fld>
            <a:endParaRPr lang="el-GR"/>
          </a:p>
        </p:txBody>
      </p:sp>
    </p:spTree>
    <p:extLst>
      <p:ext uri="{BB962C8B-B14F-4D97-AF65-F5344CB8AC3E}">
        <p14:creationId xmlns:p14="http://schemas.microsoft.com/office/powerpoint/2010/main" val="379143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4C3E4A-6460-4DB4-B70C-1E514E1D387F}" type="datetimeFigureOut">
              <a:rPr lang="el-GR" smtClean="0"/>
              <a:t>28/03/2021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9F467FD-0CAA-45BD-9997-BBCDC95B2530}" type="slidenum">
              <a:rPr lang="el-GR" smtClean="0"/>
              <a:t>‹#›</a:t>
            </a:fld>
            <a:endParaRPr lang="el-GR"/>
          </a:p>
        </p:txBody>
      </p:sp>
    </p:spTree>
    <p:extLst>
      <p:ext uri="{BB962C8B-B14F-4D97-AF65-F5344CB8AC3E}">
        <p14:creationId xmlns:p14="http://schemas.microsoft.com/office/powerpoint/2010/main" val="151278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4C3E4A-6460-4DB4-B70C-1E514E1D387F}" type="datetimeFigureOut">
              <a:rPr lang="el-GR" smtClean="0"/>
              <a:t>28/03/2021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9F467FD-0CAA-45BD-9997-BBCDC95B2530}" type="slidenum">
              <a:rPr lang="el-GR" smtClean="0"/>
              <a:t>‹#›</a:t>
            </a:fld>
            <a:endParaRPr lang="el-GR"/>
          </a:p>
        </p:txBody>
      </p:sp>
    </p:spTree>
    <p:extLst>
      <p:ext uri="{BB962C8B-B14F-4D97-AF65-F5344CB8AC3E}">
        <p14:creationId xmlns:p14="http://schemas.microsoft.com/office/powerpoint/2010/main" val="2604653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4C3E4A-6460-4DB4-B70C-1E514E1D387F}" type="datetimeFigureOut">
              <a:rPr lang="el-GR" smtClean="0"/>
              <a:t>28/03/2021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9F467FD-0CAA-45BD-9997-BBCDC95B2530}" type="slidenum">
              <a:rPr lang="el-GR" smtClean="0"/>
              <a:t>‹#›</a:t>
            </a:fld>
            <a:endParaRPr lang="el-GR"/>
          </a:p>
        </p:txBody>
      </p:sp>
    </p:spTree>
    <p:extLst>
      <p:ext uri="{BB962C8B-B14F-4D97-AF65-F5344CB8AC3E}">
        <p14:creationId xmlns:p14="http://schemas.microsoft.com/office/powerpoint/2010/main" val="3458301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4C3E4A-6460-4DB4-B70C-1E514E1D387F}" type="datetimeFigureOut">
              <a:rPr lang="el-GR" smtClean="0"/>
              <a:t>28/03/2021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9F467FD-0CAA-45BD-9997-BBCDC95B2530}" type="slidenum">
              <a:rPr lang="el-GR" smtClean="0"/>
              <a:t>‹#›</a:t>
            </a:fld>
            <a:endParaRPr lang="el-GR"/>
          </a:p>
        </p:txBody>
      </p:sp>
    </p:spTree>
    <p:extLst>
      <p:ext uri="{BB962C8B-B14F-4D97-AF65-F5344CB8AC3E}">
        <p14:creationId xmlns:p14="http://schemas.microsoft.com/office/powerpoint/2010/main" val="386001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4C3E4A-6460-4DB4-B70C-1E514E1D387F}" type="datetimeFigureOut">
              <a:rPr lang="el-GR" smtClean="0"/>
              <a:t>28/03/2021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9F467FD-0CAA-45BD-9997-BBCDC95B2530}" type="slidenum">
              <a:rPr lang="el-GR" smtClean="0"/>
              <a:t>‹#›</a:t>
            </a:fld>
            <a:endParaRPr lang="el-GR"/>
          </a:p>
        </p:txBody>
      </p:sp>
    </p:spTree>
    <p:extLst>
      <p:ext uri="{BB962C8B-B14F-4D97-AF65-F5344CB8AC3E}">
        <p14:creationId xmlns:p14="http://schemas.microsoft.com/office/powerpoint/2010/main" val="473055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4C3E4A-6460-4DB4-B70C-1E514E1D387F}" type="datetimeFigureOut">
              <a:rPr lang="el-GR" smtClean="0"/>
              <a:t>28/03/2021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9F467FD-0CAA-45BD-9997-BBCDC95B2530}" type="slidenum">
              <a:rPr lang="el-GR" smtClean="0"/>
              <a:t>‹#›</a:t>
            </a:fld>
            <a:endParaRPr lang="el-GR"/>
          </a:p>
        </p:txBody>
      </p:sp>
    </p:spTree>
    <p:extLst>
      <p:ext uri="{BB962C8B-B14F-4D97-AF65-F5344CB8AC3E}">
        <p14:creationId xmlns:p14="http://schemas.microsoft.com/office/powerpoint/2010/main" val="73064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34C3E4A-6460-4DB4-B70C-1E514E1D387F}" type="datetimeFigureOut">
              <a:rPr lang="el-GR" smtClean="0"/>
              <a:t>28/03/2021</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9F467FD-0CAA-45BD-9997-BBCDC95B2530}" type="slidenum">
              <a:rPr lang="el-GR" smtClean="0"/>
              <a:t>‹#›</a:t>
            </a:fld>
            <a:endParaRPr lang="el-GR"/>
          </a:p>
        </p:txBody>
      </p:sp>
    </p:spTree>
    <p:extLst>
      <p:ext uri="{BB962C8B-B14F-4D97-AF65-F5344CB8AC3E}">
        <p14:creationId xmlns:p14="http://schemas.microsoft.com/office/powerpoint/2010/main" val="225569785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FC8B3-1277-427C-878D-4A7D22D226BB}"/>
              </a:ext>
            </a:extLst>
          </p:cNvPr>
          <p:cNvSpPr>
            <a:spLocks noGrp="1"/>
          </p:cNvSpPr>
          <p:nvPr>
            <p:ph type="ctrTitle"/>
          </p:nvPr>
        </p:nvSpPr>
        <p:spPr>
          <a:xfrm>
            <a:off x="684211" y="713061"/>
            <a:ext cx="8689089" cy="1310781"/>
          </a:xfrm>
        </p:spPr>
        <p:txBody>
          <a:bodyPr>
            <a:normAutofit/>
          </a:bodyPr>
          <a:lstStyle/>
          <a:p>
            <a:pPr algn="ctr"/>
            <a:r>
              <a:rPr lang="el-GR" sz="4000" dirty="0">
                <a:solidFill>
                  <a:schemeClr val="accent6">
                    <a:lumMod val="50000"/>
                  </a:schemeClr>
                </a:solidFill>
                <a:latin typeface="Calibri" panose="020F0502020204030204" pitchFamily="34" charset="0"/>
                <a:cs typeface="Calibri" panose="020F0502020204030204" pitchFamily="34" charset="0"/>
              </a:rPr>
              <a:t>200 ΧΡΟΝΙΑ </a:t>
            </a:r>
            <a:br>
              <a:rPr lang="el-GR" sz="4000" dirty="0">
                <a:solidFill>
                  <a:schemeClr val="accent6">
                    <a:lumMod val="50000"/>
                  </a:schemeClr>
                </a:solidFill>
                <a:latin typeface="Calibri" panose="020F0502020204030204" pitchFamily="34" charset="0"/>
                <a:cs typeface="Calibri" panose="020F0502020204030204" pitchFamily="34" charset="0"/>
              </a:rPr>
            </a:br>
            <a:r>
              <a:rPr lang="el-GR" sz="4000" dirty="0">
                <a:solidFill>
                  <a:schemeClr val="accent6">
                    <a:lumMod val="50000"/>
                  </a:schemeClr>
                </a:solidFill>
                <a:latin typeface="Calibri" panose="020F0502020204030204" pitchFamily="34" charset="0"/>
                <a:cs typeface="Calibri" panose="020F0502020204030204" pitchFamily="34" charset="0"/>
              </a:rPr>
              <a:t>ΑΠΟ ΤΗΝ ΕΠΑΝΑΣΤΑΣΗ ΤΟΥ 1821</a:t>
            </a:r>
          </a:p>
        </p:txBody>
      </p:sp>
      <p:sp>
        <p:nvSpPr>
          <p:cNvPr id="3" name="Subtitle 2">
            <a:extLst>
              <a:ext uri="{FF2B5EF4-FFF2-40B4-BE49-F238E27FC236}">
                <a16:creationId xmlns:a16="http://schemas.microsoft.com/office/drawing/2014/main" id="{61F6BFD0-4EE5-477E-AB89-64145D2AD011}"/>
              </a:ext>
            </a:extLst>
          </p:cNvPr>
          <p:cNvSpPr>
            <a:spLocks noGrp="1"/>
          </p:cNvSpPr>
          <p:nvPr>
            <p:ph type="subTitle" idx="1"/>
          </p:nvPr>
        </p:nvSpPr>
        <p:spPr>
          <a:xfrm>
            <a:off x="684211" y="2885772"/>
            <a:ext cx="8479364" cy="1947333"/>
          </a:xfrm>
        </p:spPr>
        <p:txBody>
          <a:bodyPr>
            <a:normAutofit/>
          </a:bodyPr>
          <a:lstStyle/>
          <a:p>
            <a:pPr algn="ctr"/>
            <a:r>
              <a:rPr lang="el-GR" sz="2800" b="1"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Ο Θεόδωρος Κολοκοτρώνης </a:t>
            </a:r>
          </a:p>
          <a:p>
            <a:pPr algn="ctr"/>
            <a:r>
              <a:rPr lang="el-GR" sz="2800" b="1"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&amp;  </a:t>
            </a:r>
          </a:p>
          <a:p>
            <a:pPr algn="ctr"/>
            <a:r>
              <a:rPr lang="el-GR" sz="2800" b="1" dirty="0">
                <a:solidFill>
                  <a:schemeClr val="tx1">
                    <a:lumMod val="65000"/>
                    <a:lumOff val="35000"/>
                  </a:schemeClr>
                </a:solidFill>
                <a:latin typeface="Calibri" panose="020F0502020204030204" pitchFamily="34" charset="0"/>
                <a:ea typeface="Calibri" panose="020F0502020204030204" pitchFamily="34" charset="0"/>
                <a:cs typeface="Times New Roman" panose="02020603050405020304" pitchFamily="18" charset="0"/>
              </a:rPr>
              <a:t>η</a:t>
            </a:r>
            <a:r>
              <a:rPr lang="el-GR" sz="2800" b="1"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Μάχη των Δερβενακίων</a:t>
            </a:r>
            <a:endParaRPr lang="el-GR" sz="3200" b="1" dirty="0">
              <a:solidFill>
                <a:schemeClr val="tx1">
                  <a:lumMod val="65000"/>
                  <a:lumOff val="35000"/>
                </a:schemeClr>
              </a:solidFill>
            </a:endParaRPr>
          </a:p>
        </p:txBody>
      </p:sp>
      <p:pic>
        <p:nvPicPr>
          <p:cNvPr id="5" name="Picture 4">
            <a:extLst>
              <a:ext uri="{FF2B5EF4-FFF2-40B4-BE49-F238E27FC236}">
                <a16:creationId xmlns:a16="http://schemas.microsoft.com/office/drawing/2014/main" id="{D0A0008E-F202-494D-95B7-33FBAC9EBD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3574" y="381483"/>
            <a:ext cx="2921001" cy="1947333"/>
          </a:xfrm>
          <a:prstGeom prst="rect">
            <a:avLst/>
          </a:prstGeom>
        </p:spPr>
      </p:pic>
      <p:sp>
        <p:nvSpPr>
          <p:cNvPr id="6" name="TextBox 5">
            <a:extLst>
              <a:ext uri="{FF2B5EF4-FFF2-40B4-BE49-F238E27FC236}">
                <a16:creationId xmlns:a16="http://schemas.microsoft.com/office/drawing/2014/main" id="{0DA44452-B26B-465F-967C-9272C1DE823F}"/>
              </a:ext>
            </a:extLst>
          </p:cNvPr>
          <p:cNvSpPr txBox="1"/>
          <p:nvPr/>
        </p:nvSpPr>
        <p:spPr>
          <a:xfrm>
            <a:off x="684211" y="5494980"/>
            <a:ext cx="3473042" cy="400110"/>
          </a:xfrm>
          <a:prstGeom prst="rect">
            <a:avLst/>
          </a:prstGeom>
          <a:noFill/>
        </p:spPr>
        <p:txBody>
          <a:bodyPr wrap="square" rtlCol="0">
            <a:spAutoFit/>
          </a:bodyPr>
          <a:lstStyle/>
          <a:p>
            <a:pPr algn="ctr"/>
            <a:r>
              <a:rPr lang="el-GR" sz="2000" dirty="0"/>
              <a:t>ΤΟΛΗΣ ΝΙΚΟΛΑΣ</a:t>
            </a:r>
          </a:p>
        </p:txBody>
      </p:sp>
      <p:sp>
        <p:nvSpPr>
          <p:cNvPr id="7" name="TextBox 6">
            <a:extLst>
              <a:ext uri="{FF2B5EF4-FFF2-40B4-BE49-F238E27FC236}">
                <a16:creationId xmlns:a16="http://schemas.microsoft.com/office/drawing/2014/main" id="{2FF9623C-5EA5-440C-A00C-7DD9564121B4}"/>
              </a:ext>
            </a:extLst>
          </p:cNvPr>
          <p:cNvSpPr txBox="1"/>
          <p:nvPr/>
        </p:nvSpPr>
        <p:spPr>
          <a:xfrm>
            <a:off x="5690532" y="5494980"/>
            <a:ext cx="3473042" cy="400110"/>
          </a:xfrm>
          <a:prstGeom prst="rect">
            <a:avLst/>
          </a:prstGeom>
          <a:noFill/>
        </p:spPr>
        <p:txBody>
          <a:bodyPr wrap="square" rtlCol="0">
            <a:spAutoFit/>
          </a:bodyPr>
          <a:lstStyle/>
          <a:p>
            <a:pPr algn="ctr"/>
            <a:r>
              <a:rPr lang="el-GR" sz="2000" dirty="0"/>
              <a:t>ΜΑΝΙΑΤΗΣ ΠΑΝΑΓΙΩΤΗΣ</a:t>
            </a:r>
          </a:p>
        </p:txBody>
      </p:sp>
      <p:sp>
        <p:nvSpPr>
          <p:cNvPr id="8" name="TextBox 7">
            <a:extLst>
              <a:ext uri="{FF2B5EF4-FFF2-40B4-BE49-F238E27FC236}">
                <a16:creationId xmlns:a16="http://schemas.microsoft.com/office/drawing/2014/main" id="{5D92EE46-DF20-42C4-AED5-A03F0C0A3312}"/>
              </a:ext>
            </a:extLst>
          </p:cNvPr>
          <p:cNvSpPr txBox="1"/>
          <p:nvPr/>
        </p:nvSpPr>
        <p:spPr>
          <a:xfrm>
            <a:off x="684210" y="6129444"/>
            <a:ext cx="8479363" cy="369332"/>
          </a:xfrm>
          <a:prstGeom prst="rect">
            <a:avLst/>
          </a:prstGeom>
          <a:noFill/>
        </p:spPr>
        <p:txBody>
          <a:bodyPr wrap="square" rtlCol="0">
            <a:spAutoFit/>
          </a:bodyPr>
          <a:lstStyle/>
          <a:p>
            <a:pPr algn="ctr"/>
            <a:r>
              <a:rPr lang="el-GR" dirty="0"/>
              <a:t>2</a:t>
            </a:r>
            <a:r>
              <a:rPr lang="el-GR" baseline="30000" dirty="0"/>
              <a:t>ο</a:t>
            </a:r>
            <a:r>
              <a:rPr lang="el-GR" dirty="0"/>
              <a:t> ΔΗΜΟΤΙΚΟ ΣΧΟΛΕΙΟ ΙΛΙΟΥ, Ε’ ΤΑΞΗ</a:t>
            </a:r>
          </a:p>
        </p:txBody>
      </p:sp>
    </p:spTree>
    <p:extLst>
      <p:ext uri="{BB962C8B-B14F-4D97-AF65-F5344CB8AC3E}">
        <p14:creationId xmlns:p14="http://schemas.microsoft.com/office/powerpoint/2010/main" val="2864755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95163-21F5-48B7-9A7B-59CB50673B33}"/>
              </a:ext>
            </a:extLst>
          </p:cNvPr>
          <p:cNvSpPr>
            <a:spLocks noGrp="1"/>
          </p:cNvSpPr>
          <p:nvPr>
            <p:ph type="title"/>
          </p:nvPr>
        </p:nvSpPr>
        <p:spPr>
          <a:xfrm>
            <a:off x="677334" y="609600"/>
            <a:ext cx="7367708" cy="724250"/>
          </a:xfrm>
        </p:spPr>
        <p:txBody>
          <a:bodyPr/>
          <a:lstStyle/>
          <a:p>
            <a:r>
              <a:rPr lang="el-GR" dirty="0"/>
              <a:t>ΘΕΟΔΩΡΟΣ ΚΟΛΟΚΟΤΡΩΝΗΣ</a:t>
            </a:r>
          </a:p>
        </p:txBody>
      </p:sp>
      <p:sp>
        <p:nvSpPr>
          <p:cNvPr id="3" name="Content Placeholder 2">
            <a:extLst>
              <a:ext uri="{FF2B5EF4-FFF2-40B4-BE49-F238E27FC236}">
                <a16:creationId xmlns:a16="http://schemas.microsoft.com/office/drawing/2014/main" id="{4F0AD429-2FD6-41FC-AED5-AA93BFD677C1}"/>
              </a:ext>
            </a:extLst>
          </p:cNvPr>
          <p:cNvSpPr>
            <a:spLocks noGrp="1"/>
          </p:cNvSpPr>
          <p:nvPr>
            <p:ph idx="1"/>
          </p:nvPr>
        </p:nvSpPr>
        <p:spPr>
          <a:xfrm>
            <a:off x="677334" y="1518407"/>
            <a:ext cx="8596668" cy="4522955"/>
          </a:xfrm>
        </p:spPr>
        <p:txBody>
          <a:bodyPr>
            <a:normAutofit/>
          </a:bodyPr>
          <a:lstStyle/>
          <a:p>
            <a:r>
              <a:rPr lang="el-GR" dirty="0"/>
              <a:t>Ο Θεόδωρος Κολοκοτρώνης καταγόταν από φημισμένη οικογένεια. </a:t>
            </a:r>
          </a:p>
          <a:p>
            <a:r>
              <a:rPr lang="el-GR" dirty="0"/>
              <a:t>Το επώνυμο της οικογένειάς του αρχικά ήταν </a:t>
            </a:r>
            <a:r>
              <a:rPr lang="el-GR" dirty="0" err="1"/>
              <a:t>Τζεργίνης</a:t>
            </a:r>
            <a:r>
              <a:rPr lang="el-GR" dirty="0"/>
              <a:t>, </a:t>
            </a:r>
            <a:br>
              <a:rPr lang="el-GR" dirty="0"/>
            </a:br>
            <a:r>
              <a:rPr lang="el-GR" dirty="0"/>
              <a:t>όπως αναφέρει ο ίδιος στα απομνημονεύματά του. </a:t>
            </a:r>
          </a:p>
          <a:p>
            <a:r>
              <a:rPr lang="el-GR" dirty="0"/>
              <a:t>Στη Μεσσηνία ευρίσκοντο 60 οικογένειες με το ίδιο επώνυμο.</a:t>
            </a:r>
          </a:p>
          <a:p>
            <a:r>
              <a:rPr lang="el-GR" dirty="0"/>
              <a:t>Από μικρός, ο Θεόδωρος Κολοκοτρώνης </a:t>
            </a:r>
            <a:br>
              <a:rPr lang="el-GR" dirty="0"/>
            </a:br>
            <a:r>
              <a:rPr lang="el-GR" dirty="0"/>
              <a:t>ακολούθησε τον πατέρα του στις διάφορες περιπέτειές του. </a:t>
            </a:r>
          </a:p>
          <a:p>
            <a:r>
              <a:rPr lang="el-GR" dirty="0"/>
              <a:t>Η δράση του Κολοκοτρώνη σιγά-σιγά απλώθηκε, μαζί με τη φήμη του, σ' όλη την Πελοπόννησο. </a:t>
            </a:r>
          </a:p>
          <a:p>
            <a:r>
              <a:rPr lang="el-GR" dirty="0"/>
              <a:t>Το 1802 είχε γίνει τόσο επικίνδυνος στους κατακτητές, ώστε ο βοεβόδας της Πάτρας πέτυχε να εκδοθεί σουλτανικό φιρμάνι που τον καταδίκαζε σε θάνατο και ανάθετε την εκτέλεση στους προεστούς, οι οποίοι αν δεν κατόρθωναν να τον σκοτώσουν θα εκτελούνταν οι ίδιοι. </a:t>
            </a:r>
          </a:p>
        </p:txBody>
      </p:sp>
      <p:sp>
        <p:nvSpPr>
          <p:cNvPr id="9" name="TextBox 8">
            <a:extLst>
              <a:ext uri="{FF2B5EF4-FFF2-40B4-BE49-F238E27FC236}">
                <a16:creationId xmlns:a16="http://schemas.microsoft.com/office/drawing/2014/main" id="{2FFF4CD9-59A3-45D2-9F5E-C0F73D1B600D}"/>
              </a:ext>
            </a:extLst>
          </p:cNvPr>
          <p:cNvSpPr txBox="1"/>
          <p:nvPr/>
        </p:nvSpPr>
        <p:spPr>
          <a:xfrm>
            <a:off x="9274002" y="1988191"/>
            <a:ext cx="1128347" cy="1786855"/>
          </a:xfrm>
          <a:prstGeom prst="rect">
            <a:avLst/>
          </a:prstGeom>
          <a:noFill/>
        </p:spPr>
        <p:txBody>
          <a:bodyPr wrap="square" rtlCol="0">
            <a:spAutoFit/>
          </a:bodyPr>
          <a:lstStyle/>
          <a:p>
            <a:endParaRPr lang="el-GR" dirty="0"/>
          </a:p>
        </p:txBody>
      </p:sp>
      <p:pic>
        <p:nvPicPr>
          <p:cNvPr id="15" name="Picture 14">
            <a:extLst>
              <a:ext uri="{FF2B5EF4-FFF2-40B4-BE49-F238E27FC236}">
                <a16:creationId xmlns:a16="http://schemas.microsoft.com/office/drawing/2014/main" id="{97B27939-B7BB-4F5F-8A74-142422AE93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5042" y="609600"/>
            <a:ext cx="3850548" cy="2436062"/>
          </a:xfrm>
          <a:prstGeom prst="rect">
            <a:avLst/>
          </a:prstGeom>
        </p:spPr>
      </p:pic>
    </p:spTree>
    <p:extLst>
      <p:ext uri="{BB962C8B-B14F-4D97-AF65-F5344CB8AC3E}">
        <p14:creationId xmlns:p14="http://schemas.microsoft.com/office/powerpoint/2010/main" val="2824725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95163-21F5-48B7-9A7B-59CB50673B33}"/>
              </a:ext>
            </a:extLst>
          </p:cNvPr>
          <p:cNvSpPr>
            <a:spLocks noGrp="1"/>
          </p:cNvSpPr>
          <p:nvPr>
            <p:ph type="title"/>
          </p:nvPr>
        </p:nvSpPr>
        <p:spPr>
          <a:xfrm>
            <a:off x="677334" y="609600"/>
            <a:ext cx="7373291" cy="724250"/>
          </a:xfrm>
        </p:spPr>
        <p:txBody>
          <a:bodyPr/>
          <a:lstStyle/>
          <a:p>
            <a:r>
              <a:rPr lang="el-GR" dirty="0"/>
              <a:t>ΘΕΟΔΩΡΟΣ ΚΟΛΟΚΟΤΡΩΝΗΣ</a:t>
            </a:r>
          </a:p>
        </p:txBody>
      </p:sp>
      <p:sp>
        <p:nvSpPr>
          <p:cNvPr id="3" name="Content Placeholder 2">
            <a:extLst>
              <a:ext uri="{FF2B5EF4-FFF2-40B4-BE49-F238E27FC236}">
                <a16:creationId xmlns:a16="http://schemas.microsoft.com/office/drawing/2014/main" id="{4F0AD429-2FD6-41FC-AED5-AA93BFD677C1}"/>
              </a:ext>
            </a:extLst>
          </p:cNvPr>
          <p:cNvSpPr>
            <a:spLocks noGrp="1"/>
          </p:cNvSpPr>
          <p:nvPr>
            <p:ph idx="1"/>
          </p:nvPr>
        </p:nvSpPr>
        <p:spPr>
          <a:xfrm>
            <a:off x="677334" y="1518407"/>
            <a:ext cx="8596668" cy="4522955"/>
          </a:xfrm>
        </p:spPr>
        <p:txBody>
          <a:bodyPr>
            <a:normAutofit fontScale="92500" lnSpcReduction="10000"/>
          </a:bodyPr>
          <a:lstStyle/>
          <a:p>
            <a:r>
              <a:rPr lang="el-GR" dirty="0"/>
              <a:t>Έχοντας αποκτήσει πείρα και στη θάλασσα ως κουρσάρος, </a:t>
            </a:r>
            <a:br>
              <a:rPr lang="el-GR" dirty="0"/>
            </a:br>
            <a:r>
              <a:rPr lang="el-GR" dirty="0"/>
              <a:t>το 1805 ο Θεόδωρος Κολοκοτρώνης πήρε μέρος στις </a:t>
            </a:r>
            <a:br>
              <a:rPr lang="el-GR" dirty="0"/>
            </a:br>
            <a:r>
              <a:rPr lang="el-GR" dirty="0"/>
              <a:t>ναυτικές επιχειρήσεις του ρωσικού στόλου κατά τον </a:t>
            </a:r>
            <a:br>
              <a:rPr lang="el-GR" dirty="0"/>
            </a:br>
            <a:r>
              <a:rPr lang="el-GR" dirty="0" err="1"/>
              <a:t>Ρωσο</a:t>
            </a:r>
            <a:r>
              <a:rPr lang="el-GR" dirty="0"/>
              <a:t>-τουρκικό πόλεμο. </a:t>
            </a:r>
          </a:p>
          <a:p>
            <a:r>
              <a:rPr lang="el-GR" dirty="0"/>
              <a:t>Τον Ιανουάριο του 1806 και ενώ βρισκόταν στην Πελοπόννησο, </a:t>
            </a:r>
            <a:br>
              <a:rPr lang="el-GR" dirty="0"/>
            </a:br>
            <a:r>
              <a:rPr lang="el-GR" dirty="0"/>
              <a:t>βγήκε διάταγμα δίωξής του. </a:t>
            </a:r>
          </a:p>
          <a:p>
            <a:r>
              <a:rPr lang="el-GR" dirty="0"/>
              <a:t>Αποτέλεσμα αυτού ήταν να ακολουθήσει πολύμηνη περιπετειώδης και δραματική καταδίωξή του από τους Τούρκους σε πολλά χωριά και πόλεις της Πελοποννήσου. </a:t>
            </a:r>
          </a:p>
          <a:p>
            <a:r>
              <a:rPr lang="el-GR" dirty="0"/>
              <a:t>Όταν οι κάτοικοι των </a:t>
            </a:r>
            <a:r>
              <a:rPr lang="el-GR" dirty="0" err="1"/>
              <a:t>Βερβένων</a:t>
            </a:r>
            <a:r>
              <a:rPr lang="el-GR" dirty="0"/>
              <a:t> αρνήθηκαν να συνδράμουν τους καταδιωκόμενους κλέφτες, αυτοί κατέστρεψαν το χωριό. </a:t>
            </a:r>
          </a:p>
          <a:p>
            <a:r>
              <a:rPr lang="el-GR" dirty="0"/>
              <a:t>Κατάφερε τελικά, μαχόμενος, να διαφύγει με πλοιάριο, φεύγοντας από περιοχή στα δυτικά του Λακωνικού κόλπου και περνώντας στα </a:t>
            </a:r>
            <a:r>
              <a:rPr lang="el-GR" dirty="0" err="1"/>
              <a:t>ρωσοκρατούμενα</a:t>
            </a:r>
            <a:r>
              <a:rPr lang="el-GR" dirty="0"/>
              <a:t> Κύθηρα με ενδιάμεση στάση στην Ελαφόνησο λόγω κακοκαιρίας. </a:t>
            </a:r>
          </a:p>
          <a:p>
            <a:r>
              <a:rPr lang="el-GR" dirty="0"/>
              <a:t>Από το 1810 υπηρέτησε στο ελληνικό στρατιωτικό σώμα του αγγλικού στρατού στη Ζάκυνθο, όπου γρήγορα διακρίθηκε για τη δράση του εναντίον των Γάλλων και έφτασε στο βαθμό του ταγματάρχη.</a:t>
            </a:r>
          </a:p>
        </p:txBody>
      </p:sp>
      <p:sp>
        <p:nvSpPr>
          <p:cNvPr id="9" name="TextBox 8">
            <a:extLst>
              <a:ext uri="{FF2B5EF4-FFF2-40B4-BE49-F238E27FC236}">
                <a16:creationId xmlns:a16="http://schemas.microsoft.com/office/drawing/2014/main" id="{2FFF4CD9-59A3-45D2-9F5E-C0F73D1B600D}"/>
              </a:ext>
            </a:extLst>
          </p:cNvPr>
          <p:cNvSpPr txBox="1"/>
          <p:nvPr/>
        </p:nvSpPr>
        <p:spPr>
          <a:xfrm>
            <a:off x="9274002" y="1988191"/>
            <a:ext cx="1128347" cy="1786855"/>
          </a:xfrm>
          <a:prstGeom prst="rect">
            <a:avLst/>
          </a:prstGeom>
          <a:noFill/>
        </p:spPr>
        <p:txBody>
          <a:bodyPr wrap="square" rtlCol="0">
            <a:spAutoFit/>
          </a:bodyPr>
          <a:lstStyle/>
          <a:p>
            <a:endParaRPr lang="el-GR" dirty="0"/>
          </a:p>
        </p:txBody>
      </p:sp>
      <p:pic>
        <p:nvPicPr>
          <p:cNvPr id="13" name="Picture 12">
            <a:extLst>
              <a:ext uri="{FF2B5EF4-FFF2-40B4-BE49-F238E27FC236}">
                <a16:creationId xmlns:a16="http://schemas.microsoft.com/office/drawing/2014/main" id="{1B62AFEC-B872-4538-BB96-FF036EB2A80A}"/>
              </a:ext>
            </a:extLst>
          </p:cNvPr>
          <p:cNvPicPr>
            <a:picLocks noChangeAspect="1"/>
          </p:cNvPicPr>
          <p:nvPr/>
        </p:nvPicPr>
        <p:blipFill rotWithShape="1">
          <a:blip r:embed="rId2">
            <a:extLst>
              <a:ext uri="{28A0092B-C50C-407E-A947-70E740481C1C}">
                <a14:useLocalDpi xmlns:a14="http://schemas.microsoft.com/office/drawing/2010/main" val="0"/>
              </a:ext>
            </a:extLst>
          </a:blip>
          <a:srcRect r="8575"/>
          <a:stretch/>
        </p:blipFill>
        <p:spPr>
          <a:xfrm>
            <a:off x="8050625" y="475376"/>
            <a:ext cx="3912076" cy="2674367"/>
          </a:xfrm>
          <a:prstGeom prst="rect">
            <a:avLst/>
          </a:prstGeom>
        </p:spPr>
      </p:pic>
    </p:spTree>
    <p:extLst>
      <p:ext uri="{BB962C8B-B14F-4D97-AF65-F5344CB8AC3E}">
        <p14:creationId xmlns:p14="http://schemas.microsoft.com/office/powerpoint/2010/main" val="1682611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95163-21F5-48B7-9A7B-59CB50673B33}"/>
              </a:ext>
            </a:extLst>
          </p:cNvPr>
          <p:cNvSpPr>
            <a:spLocks noGrp="1"/>
          </p:cNvSpPr>
          <p:nvPr>
            <p:ph type="title"/>
          </p:nvPr>
        </p:nvSpPr>
        <p:spPr>
          <a:xfrm>
            <a:off x="677334" y="609600"/>
            <a:ext cx="7373291" cy="724250"/>
          </a:xfrm>
        </p:spPr>
        <p:txBody>
          <a:bodyPr/>
          <a:lstStyle/>
          <a:p>
            <a:r>
              <a:rPr lang="el-GR" dirty="0"/>
              <a:t>Η Μάχη των Δερβενακίων</a:t>
            </a:r>
          </a:p>
        </p:txBody>
      </p:sp>
      <p:sp>
        <p:nvSpPr>
          <p:cNvPr id="3" name="Content Placeholder 2">
            <a:extLst>
              <a:ext uri="{FF2B5EF4-FFF2-40B4-BE49-F238E27FC236}">
                <a16:creationId xmlns:a16="http://schemas.microsoft.com/office/drawing/2014/main" id="{4F0AD429-2FD6-41FC-AED5-AA93BFD677C1}"/>
              </a:ext>
            </a:extLst>
          </p:cNvPr>
          <p:cNvSpPr>
            <a:spLocks noGrp="1"/>
          </p:cNvSpPr>
          <p:nvPr>
            <p:ph idx="1"/>
          </p:nvPr>
        </p:nvSpPr>
        <p:spPr>
          <a:xfrm>
            <a:off x="677334" y="1518407"/>
            <a:ext cx="8596668" cy="4522955"/>
          </a:xfrm>
        </p:spPr>
        <p:txBody>
          <a:bodyPr>
            <a:normAutofit lnSpcReduction="10000"/>
          </a:bodyPr>
          <a:lstStyle/>
          <a:p>
            <a:r>
              <a:rPr lang="el-GR" dirty="0"/>
              <a:t> Η Μάχη των Δερβενακίων, γνωστή και ως Σφαγή του Δράμαλη, </a:t>
            </a:r>
            <a:br>
              <a:rPr lang="el-GR" dirty="0"/>
            </a:br>
            <a:r>
              <a:rPr lang="el-GR" dirty="0"/>
              <a:t>ήταν μία από τις σημαντικότερες μάχες που πραγματοποιήθηκαν </a:t>
            </a:r>
            <a:br>
              <a:rPr lang="el-GR" dirty="0"/>
            </a:br>
            <a:r>
              <a:rPr lang="el-GR" dirty="0"/>
              <a:t>κατά την Ελληνική Επανάσταση του 1821, με νικηφόρα έκβαση </a:t>
            </a:r>
            <a:br>
              <a:rPr lang="el-GR" dirty="0"/>
            </a:br>
            <a:r>
              <a:rPr lang="el-GR" dirty="0"/>
              <a:t>για τους Έλληνες και μεγάλη καταστροφή των οθωμανικών </a:t>
            </a:r>
            <a:br>
              <a:rPr lang="el-GR" dirty="0"/>
            </a:br>
            <a:r>
              <a:rPr lang="el-GR" dirty="0"/>
              <a:t>δυνάμεων υπό τον αρχιστράτηγο Μαχμούτ πασά Δράμαλη. </a:t>
            </a:r>
          </a:p>
          <a:p>
            <a:r>
              <a:rPr lang="el-GR" dirty="0"/>
              <a:t>Η μάχη αυτή δόθηκε στις 26 Ιουλίου 1822, σε δύο από τα τέσσερα μικρά ορεινά περάσματα (</a:t>
            </a:r>
            <a:r>
              <a:rPr lang="el-GR" dirty="0" err="1"/>
              <a:t>δερβενάκια</a:t>
            </a:r>
            <a:r>
              <a:rPr lang="el-GR" dirty="0"/>
              <a:t>), μεταξύ Κορίνθου και κοιλάδας Άργους, εξ ου και η ονομασία της. </a:t>
            </a:r>
          </a:p>
          <a:p>
            <a:r>
              <a:rPr lang="el-GR" dirty="0"/>
              <a:t> Ο Δράμαλης έφθασε με 30.000 άνδρες του στην Πελοπόννησο και κατέλαβε αμαχητί τον Ακροκόρινθο. </a:t>
            </a:r>
          </a:p>
          <a:p>
            <a:r>
              <a:rPr lang="el-GR" dirty="0"/>
              <a:t>Εκεί, παρά την αντίθετη συμβουλή του </a:t>
            </a:r>
            <a:r>
              <a:rPr lang="el-GR" dirty="0" err="1"/>
              <a:t>Γιουσούφ</a:t>
            </a:r>
            <a:r>
              <a:rPr lang="el-GR" dirty="0"/>
              <a:t> Πασά, αποφάσισε να εισβάλει με όλον τον στρατό του στην αργολική πεδιάδα, υπολογίζοντας και στη βοήθεια του τουρκικού στόλου. </a:t>
            </a:r>
          </a:p>
          <a:p>
            <a:r>
              <a:rPr lang="el-GR" dirty="0"/>
              <a:t>Τα περισσότερα μέλη της Κυβέρνησης και οι κάτοικοι είχαν ήδη φύγει, πανικόβλητοι. Την ίδια ημέρα ξεκίνησε η πολιορκία του κάστρου της πόλης. </a:t>
            </a:r>
          </a:p>
        </p:txBody>
      </p:sp>
      <p:sp>
        <p:nvSpPr>
          <p:cNvPr id="9" name="TextBox 8">
            <a:extLst>
              <a:ext uri="{FF2B5EF4-FFF2-40B4-BE49-F238E27FC236}">
                <a16:creationId xmlns:a16="http://schemas.microsoft.com/office/drawing/2014/main" id="{2FFF4CD9-59A3-45D2-9F5E-C0F73D1B600D}"/>
              </a:ext>
            </a:extLst>
          </p:cNvPr>
          <p:cNvSpPr txBox="1"/>
          <p:nvPr/>
        </p:nvSpPr>
        <p:spPr>
          <a:xfrm>
            <a:off x="9274002" y="1988191"/>
            <a:ext cx="1128347" cy="1786855"/>
          </a:xfrm>
          <a:prstGeom prst="rect">
            <a:avLst/>
          </a:prstGeom>
          <a:noFill/>
        </p:spPr>
        <p:txBody>
          <a:bodyPr wrap="square" rtlCol="0">
            <a:spAutoFit/>
          </a:bodyPr>
          <a:lstStyle/>
          <a:p>
            <a:endParaRPr lang="el-GR" dirty="0"/>
          </a:p>
        </p:txBody>
      </p:sp>
      <p:pic>
        <p:nvPicPr>
          <p:cNvPr id="6" name="Εικόνα 3">
            <a:extLst>
              <a:ext uri="{FF2B5EF4-FFF2-40B4-BE49-F238E27FC236}">
                <a16:creationId xmlns:a16="http://schemas.microsoft.com/office/drawing/2014/main" id="{3C3AB9E9-9050-4BA8-B181-6E96E2A7295D}"/>
              </a:ext>
            </a:extLst>
          </p:cNvPr>
          <p:cNvPicPr/>
          <p:nvPr/>
        </p:nvPicPr>
        <p:blipFill rotWithShape="1">
          <a:blip r:embed="rId2">
            <a:extLst>
              <a:ext uri="{28A0092B-C50C-407E-A947-70E740481C1C}">
                <a14:useLocalDpi xmlns:a14="http://schemas.microsoft.com/office/drawing/2010/main" val="0"/>
              </a:ext>
            </a:extLst>
          </a:blip>
          <a:srcRect t="12123" r="3026"/>
          <a:stretch/>
        </p:blipFill>
        <p:spPr>
          <a:xfrm>
            <a:off x="8134309" y="609600"/>
            <a:ext cx="3736112" cy="2323750"/>
          </a:xfrm>
          <a:prstGeom prst="rect">
            <a:avLst/>
          </a:prstGeom>
        </p:spPr>
      </p:pic>
    </p:spTree>
    <p:extLst>
      <p:ext uri="{BB962C8B-B14F-4D97-AF65-F5344CB8AC3E}">
        <p14:creationId xmlns:p14="http://schemas.microsoft.com/office/powerpoint/2010/main" val="3976809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95163-21F5-48B7-9A7B-59CB50673B33}"/>
              </a:ext>
            </a:extLst>
          </p:cNvPr>
          <p:cNvSpPr>
            <a:spLocks noGrp="1"/>
          </p:cNvSpPr>
          <p:nvPr>
            <p:ph type="title"/>
          </p:nvPr>
        </p:nvSpPr>
        <p:spPr>
          <a:xfrm>
            <a:off x="677334" y="609600"/>
            <a:ext cx="7373291" cy="724250"/>
          </a:xfrm>
        </p:spPr>
        <p:txBody>
          <a:bodyPr/>
          <a:lstStyle/>
          <a:p>
            <a:r>
              <a:rPr lang="el-GR" dirty="0"/>
              <a:t>Η Μάχη των Δερβενακίων</a:t>
            </a:r>
          </a:p>
        </p:txBody>
      </p:sp>
      <p:sp>
        <p:nvSpPr>
          <p:cNvPr id="3" name="Content Placeholder 2">
            <a:extLst>
              <a:ext uri="{FF2B5EF4-FFF2-40B4-BE49-F238E27FC236}">
                <a16:creationId xmlns:a16="http://schemas.microsoft.com/office/drawing/2014/main" id="{4F0AD429-2FD6-41FC-AED5-AA93BFD677C1}"/>
              </a:ext>
            </a:extLst>
          </p:cNvPr>
          <p:cNvSpPr>
            <a:spLocks noGrp="1"/>
          </p:cNvSpPr>
          <p:nvPr>
            <p:ph idx="1"/>
          </p:nvPr>
        </p:nvSpPr>
        <p:spPr>
          <a:xfrm>
            <a:off x="677334" y="1518407"/>
            <a:ext cx="8596668" cy="4522955"/>
          </a:xfrm>
        </p:spPr>
        <p:txBody>
          <a:bodyPr>
            <a:normAutofit/>
          </a:bodyPr>
          <a:lstStyle/>
          <a:p>
            <a:r>
              <a:rPr lang="el-GR" dirty="0"/>
              <a:t>Οι Έλληνες ενέκριναν το ιδιοφυές σχέδιο του Κολοκοτρώνη, </a:t>
            </a:r>
            <a:br>
              <a:rPr lang="el-GR" dirty="0"/>
            </a:br>
            <a:r>
              <a:rPr lang="el-GR" dirty="0"/>
              <a:t>να καταληφθούν καίριες θέσεις για να αποκλειστεί ο Δράμαλης </a:t>
            </a:r>
            <a:br>
              <a:rPr lang="el-GR" dirty="0"/>
            </a:br>
            <a:r>
              <a:rPr lang="el-GR" dirty="0"/>
              <a:t>στην Αργολίδα. </a:t>
            </a:r>
          </a:p>
          <a:p>
            <a:r>
              <a:rPr lang="el-GR" dirty="0"/>
              <a:t>Ενώ ο Δράμαλης θα απασχολούταν με την πολιορκία </a:t>
            </a:r>
            <a:br>
              <a:rPr lang="el-GR" dirty="0"/>
            </a:br>
            <a:r>
              <a:rPr lang="el-GR" dirty="0"/>
              <a:t>του κάστρου του Άργους για να χάσει χρόνο, θα εφάρμοζαν τακτική «</a:t>
            </a:r>
            <a:r>
              <a:rPr lang="el-GR" dirty="0" err="1"/>
              <a:t>καμμένης</a:t>
            </a:r>
            <a:r>
              <a:rPr lang="el-GR" dirty="0"/>
              <a:t> γης», καταστρέφοντας τα σπαρτά της επαρχίας ώστε να εξολοθρευθούν οι Τούρκοι από λιμό. </a:t>
            </a:r>
          </a:p>
          <a:p>
            <a:r>
              <a:rPr lang="el-GR" dirty="0"/>
              <a:t>Μέρα με τη μέρα ο οθωμανικός στρατός άρχισε να αντιμετωπίζει σοβαρά επισιτιστικά προβλήματα και αρρώστιες. </a:t>
            </a:r>
          </a:p>
          <a:p>
            <a:r>
              <a:rPr lang="el-GR" dirty="0"/>
              <a:t>Επιπλέον, το καλοκαίρι του 1822 ήταν ιδιαίτερα θερμό, την άνοιξη υπήρξαν λίγες βροχοπτώσεις και τα περισσότερα πηγάδια και ρέματα γύρω από το Άργος είχαν στερέψει. </a:t>
            </a:r>
          </a:p>
          <a:p>
            <a:r>
              <a:rPr lang="el-GR" dirty="0"/>
              <a:t>Κάτω από αυτές τις συνθήκες, ο Δράμαλης άρχισε να σκέπτεται σοβαρά τη διακοπή της εισβολής και την επάνοδο στην Κόρινθο.</a:t>
            </a:r>
          </a:p>
        </p:txBody>
      </p:sp>
      <p:pic>
        <p:nvPicPr>
          <p:cNvPr id="11" name="Picture 10">
            <a:extLst>
              <a:ext uri="{FF2B5EF4-FFF2-40B4-BE49-F238E27FC236}">
                <a16:creationId xmlns:a16="http://schemas.microsoft.com/office/drawing/2014/main" id="{20D8A90F-6FA0-4826-8C34-D6FC17CDD292}"/>
              </a:ext>
            </a:extLst>
          </p:cNvPr>
          <p:cNvPicPr>
            <a:picLocks noChangeAspect="1"/>
          </p:cNvPicPr>
          <p:nvPr/>
        </p:nvPicPr>
        <p:blipFill rotWithShape="1">
          <a:blip r:embed="rId2">
            <a:extLst>
              <a:ext uri="{28A0092B-C50C-407E-A947-70E740481C1C}">
                <a14:useLocalDpi xmlns:a14="http://schemas.microsoft.com/office/drawing/2010/main" val="0"/>
              </a:ext>
            </a:extLst>
          </a:blip>
          <a:srcRect t="9777" r="13334" b="9164"/>
          <a:stretch/>
        </p:blipFill>
        <p:spPr>
          <a:xfrm>
            <a:off x="7810149" y="265651"/>
            <a:ext cx="4337109" cy="2393659"/>
          </a:xfrm>
          <a:prstGeom prst="rect">
            <a:avLst/>
          </a:prstGeom>
        </p:spPr>
      </p:pic>
    </p:spTree>
    <p:extLst>
      <p:ext uri="{BB962C8B-B14F-4D97-AF65-F5344CB8AC3E}">
        <p14:creationId xmlns:p14="http://schemas.microsoft.com/office/powerpoint/2010/main" val="3789482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95163-21F5-48B7-9A7B-59CB50673B33}"/>
              </a:ext>
            </a:extLst>
          </p:cNvPr>
          <p:cNvSpPr>
            <a:spLocks noGrp="1"/>
          </p:cNvSpPr>
          <p:nvPr>
            <p:ph type="title"/>
          </p:nvPr>
        </p:nvSpPr>
        <p:spPr>
          <a:xfrm>
            <a:off x="677334" y="609600"/>
            <a:ext cx="7373291" cy="724250"/>
          </a:xfrm>
        </p:spPr>
        <p:txBody>
          <a:bodyPr/>
          <a:lstStyle/>
          <a:p>
            <a:r>
              <a:rPr lang="el-GR" dirty="0"/>
              <a:t>Η Μάχη των Δερβενακίων</a:t>
            </a:r>
          </a:p>
        </p:txBody>
      </p:sp>
      <p:sp>
        <p:nvSpPr>
          <p:cNvPr id="3" name="Content Placeholder 2">
            <a:extLst>
              <a:ext uri="{FF2B5EF4-FFF2-40B4-BE49-F238E27FC236}">
                <a16:creationId xmlns:a16="http://schemas.microsoft.com/office/drawing/2014/main" id="{4F0AD429-2FD6-41FC-AED5-AA93BFD677C1}"/>
              </a:ext>
            </a:extLst>
          </p:cNvPr>
          <p:cNvSpPr>
            <a:spLocks noGrp="1"/>
          </p:cNvSpPr>
          <p:nvPr>
            <p:ph idx="1"/>
          </p:nvPr>
        </p:nvSpPr>
        <p:spPr>
          <a:xfrm>
            <a:off x="677334" y="1518407"/>
            <a:ext cx="8596668" cy="4522955"/>
          </a:xfrm>
        </p:spPr>
        <p:txBody>
          <a:bodyPr>
            <a:normAutofit lnSpcReduction="10000"/>
          </a:bodyPr>
          <a:lstStyle/>
          <a:p>
            <a:r>
              <a:rPr lang="el-GR" dirty="0"/>
              <a:t>Παράλληλα ο Κολοκοτρώνης είχε τοποθετήσει τον </a:t>
            </a:r>
            <a:r>
              <a:rPr lang="el-GR" dirty="0" err="1"/>
              <a:t>Πλαπούτα</a:t>
            </a:r>
            <a:r>
              <a:rPr lang="el-GR" dirty="0"/>
              <a:t> </a:t>
            </a:r>
            <a:br>
              <a:rPr lang="el-GR" dirty="0"/>
            </a:br>
            <a:r>
              <a:rPr lang="el-GR" dirty="0"/>
              <a:t>με περίπου 800 άντρες για να φυλάει την έξοδο προς Στυμφαλία, </a:t>
            </a:r>
            <a:br>
              <a:rPr lang="el-GR" dirty="0"/>
            </a:br>
            <a:r>
              <a:rPr lang="el-GR" dirty="0"/>
              <a:t>και τους Νικηταρά – Παπαφλέσσα με άλλους 800 άντρες </a:t>
            </a:r>
            <a:br>
              <a:rPr lang="el-GR" dirty="0"/>
            </a:br>
            <a:r>
              <a:rPr lang="el-GR" dirty="0"/>
              <a:t>για να φυλάξουν την τρίτη διάβαση προς την </a:t>
            </a:r>
            <a:r>
              <a:rPr lang="el-GR" dirty="0" err="1"/>
              <a:t>Κλένια</a:t>
            </a:r>
            <a:r>
              <a:rPr lang="el-GR" dirty="0"/>
              <a:t>. </a:t>
            </a:r>
          </a:p>
          <a:p>
            <a:r>
              <a:rPr lang="el-GR" dirty="0"/>
              <a:t>Οι Τούρκοι της εμπροσθοφυλακής μπήκαν στο στενό πέρασμα, δέχτηκαν τα πυρά των κρυμμένων Ελλήνων. Ο κύριος όγκος οπισθοχώρησε με μεγάλες απώλειες. </a:t>
            </a:r>
          </a:p>
          <a:p>
            <a:r>
              <a:rPr lang="el-GR" dirty="0"/>
              <a:t>Το σώμα των Νικηταρά – Παπαφλέσσα, το μεσημέρι ειδοποιήθηκε με σήματα καπνού ότι ο Δράμαλης κινείται προς τα Δερβενάκια.</a:t>
            </a:r>
          </a:p>
          <a:p>
            <a:r>
              <a:rPr lang="el-GR" dirty="0"/>
              <a:t> Η μάχη κράτησε μέχρι αργά τη νύχτα και οι Τούρκοι είχαν τρομακτικές απώλειες, σε ανθρώπους, ζώα και υλικά. Όταν σκοτείνιασε, η προσπάθεια των Τούρκων σταμάτησε και γύρισαν στην Τίρυνθα. Οι απώλειες των Τούρκων υπολογίζονται περίπου στους 2.500 - 3.000 νεκρούς και τραυματίες. </a:t>
            </a:r>
          </a:p>
          <a:p>
            <a:r>
              <a:rPr lang="el-GR" dirty="0"/>
              <a:t>Σύντομα η καταστροφή του Δράμαλη έγινε τραγούδι και θρύλος σε πολλά δημώδη ελληνικά τραγούδια</a:t>
            </a:r>
            <a:r>
              <a:rPr lang="en-US"/>
              <a:t>.</a:t>
            </a:r>
            <a:endParaRPr lang="el-GR" dirty="0"/>
          </a:p>
        </p:txBody>
      </p:sp>
      <p:pic>
        <p:nvPicPr>
          <p:cNvPr id="5" name="Picture 4">
            <a:extLst>
              <a:ext uri="{FF2B5EF4-FFF2-40B4-BE49-F238E27FC236}">
                <a16:creationId xmlns:a16="http://schemas.microsoft.com/office/drawing/2014/main" id="{EC21B309-6C37-4899-875B-BEA4DA922537}"/>
              </a:ext>
            </a:extLst>
          </p:cNvPr>
          <p:cNvPicPr>
            <a:picLocks noChangeAspect="1"/>
          </p:cNvPicPr>
          <p:nvPr/>
        </p:nvPicPr>
        <p:blipFill rotWithShape="1">
          <a:blip r:embed="rId2">
            <a:extLst>
              <a:ext uri="{28A0092B-C50C-407E-A947-70E740481C1C}">
                <a14:useLocalDpi xmlns:a14="http://schemas.microsoft.com/office/drawing/2010/main" val="0"/>
              </a:ext>
            </a:extLst>
          </a:blip>
          <a:srcRect l="15952" t="25161" r="3156"/>
          <a:stretch/>
        </p:blipFill>
        <p:spPr>
          <a:xfrm>
            <a:off x="7726260" y="136321"/>
            <a:ext cx="4465739" cy="2478947"/>
          </a:xfrm>
          <a:prstGeom prst="rect">
            <a:avLst/>
          </a:prstGeom>
        </p:spPr>
      </p:pic>
    </p:spTree>
    <p:extLst>
      <p:ext uri="{BB962C8B-B14F-4D97-AF65-F5344CB8AC3E}">
        <p14:creationId xmlns:p14="http://schemas.microsoft.com/office/powerpoint/2010/main" val="408531575"/>
      </p:ext>
    </p:extLst>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59</TotalTime>
  <Words>738</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Trebuchet MS</vt:lpstr>
      <vt:lpstr>Wingdings 3</vt:lpstr>
      <vt:lpstr>Facet</vt:lpstr>
      <vt:lpstr>200 ΧΡΟΝΙΑ  ΑΠΟ ΤΗΝ ΕΠΑΝΑΣΤΑΣΗ ΤΟΥ 1821</vt:lpstr>
      <vt:lpstr>ΘΕΟΔΩΡΟΣ ΚΟΛΟΚΟΤΡΩΝΗΣ</vt:lpstr>
      <vt:lpstr>ΘΕΟΔΩΡΟΣ ΚΟΛΟΚΟΤΡΩΝΗΣ</vt:lpstr>
      <vt:lpstr>Η Μάχη των Δερβενακίων</vt:lpstr>
      <vt:lpstr>Η Μάχη των Δερβενακίων</vt:lpstr>
      <vt:lpstr>Η Μάχη των Δερβενακίων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 ΧΡΟΝΙΑ  ΑΠΟ ΤΗΝ ΕΠΑΝΑΣΤΑΣΗ ΤΟΥ 1821</dc:title>
  <dc:creator>vangelis</dc:creator>
  <cp:lastModifiedBy>vangelis</cp:lastModifiedBy>
  <cp:revision>8</cp:revision>
  <dcterms:created xsi:type="dcterms:W3CDTF">2021-03-28T16:58:44Z</dcterms:created>
  <dcterms:modified xsi:type="dcterms:W3CDTF">2021-03-28T17:58:29Z</dcterms:modified>
</cp:coreProperties>
</file>