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sldIdLst>
    <p:sldId id="256" r:id="rId2"/>
    <p:sldId id="260" r:id="rId3"/>
    <p:sldId id="258" r:id="rId4"/>
    <p:sldId id="259" r:id="rId5"/>
    <p:sldId id="262" r:id="rId6"/>
    <p:sldId id="263"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E49407-3DA9-4EB4-86F9-D889E2336B9B}" v="444" dt="2021-04-04T18:23:17.034"/>
    <p1510:client id="{18248837-3E54-4DBB-B01D-461460B27984}" v="26" dt="2021-04-04T18:29:42.623"/>
    <p1510:client id="{3DCC1234-BF23-402D-85E5-A5906D475064}" v="238" dt="2021-04-04T17:17:53.7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38107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01555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63754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413474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844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1494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94961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411270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2788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41677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4/4/2021</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30843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4/4/2021</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542034998"/>
      </p:ext>
    </p:extLst>
  </p:cSld>
  <p:clrMap bg1="dk1" tx1="lt1" bg2="dk2"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0" r:id="rId6"/>
    <p:sldLayoutId id="2147483766" r:id="rId7"/>
    <p:sldLayoutId id="2147483767" r:id="rId8"/>
    <p:sldLayoutId id="2147483768" r:id="rId9"/>
    <p:sldLayoutId id="2147483769" r:id="rId10"/>
    <p:sldLayoutId id="2147483771"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ctrTitle"/>
          </p:nvPr>
        </p:nvSpPr>
        <p:spPr>
          <a:xfrm>
            <a:off x="1085851" y="1089025"/>
            <a:ext cx="4451349" cy="1532951"/>
          </a:xfrm>
        </p:spPr>
        <p:txBody>
          <a:bodyPr>
            <a:normAutofit fontScale="90000"/>
          </a:bodyPr>
          <a:lstStyle/>
          <a:p>
            <a:r>
              <a:rPr lang="el-GR"/>
              <a:t>ΓΥΝΑΙΚΕΣ ΣΤΗΝ ΕΛΛΗΝΙΚΗ ΕΠΑΝΑΣΤΑΣΗ ΤΟΥ 1821</a:t>
            </a:r>
          </a:p>
        </p:txBody>
      </p:sp>
      <p:sp>
        <p:nvSpPr>
          <p:cNvPr id="3" name="Υπότιτλος 2"/>
          <p:cNvSpPr>
            <a:spLocks noGrp="1"/>
          </p:cNvSpPr>
          <p:nvPr>
            <p:ph type="subTitle" idx="1"/>
          </p:nvPr>
        </p:nvSpPr>
        <p:spPr>
          <a:xfrm>
            <a:off x="1085850" y="4248000"/>
            <a:ext cx="4451349" cy="1520975"/>
          </a:xfrm>
        </p:spPr>
        <p:txBody>
          <a:bodyPr>
            <a:normAutofit/>
          </a:bodyPr>
          <a:lstStyle/>
          <a:p>
            <a:r>
              <a:rPr lang="el-GR" dirty="0">
                <a:solidFill>
                  <a:srgbClr val="FFFFFF"/>
                </a:solidFill>
              </a:rPr>
              <a:t>Σύζυγοι, </a:t>
            </a:r>
            <a:r>
              <a:rPr lang="el-GR" b="1" dirty="0" err="1">
                <a:solidFill>
                  <a:srgbClr val="FFFFFF"/>
                </a:solidFill>
              </a:rPr>
              <a:t>μ</a:t>
            </a:r>
            <a:r>
              <a:rPr lang="el-GR" dirty="0" err="1">
                <a:solidFill>
                  <a:srgbClr val="FFFFFF"/>
                </a:solidFill>
              </a:rPr>
              <a:t>άνες</a:t>
            </a:r>
            <a:r>
              <a:rPr lang="el-GR" dirty="0">
                <a:solidFill>
                  <a:srgbClr val="FFFFFF"/>
                </a:solidFill>
              </a:rPr>
              <a:t>, κόρες, αδελφές… </a:t>
            </a:r>
            <a:r>
              <a:rPr lang="el-GR" dirty="0" err="1">
                <a:solidFill>
                  <a:srgbClr val="FFFFFF"/>
                </a:solidFill>
              </a:rPr>
              <a:t>ηρωίδες</a:t>
            </a:r>
            <a:r>
              <a:rPr lang="el-GR" dirty="0">
                <a:solidFill>
                  <a:srgbClr val="FFFFFF"/>
                </a:solidFill>
              </a:rPr>
              <a:t>! </a:t>
            </a:r>
          </a:p>
          <a:p>
            <a:endParaRPr lang="el-GR" dirty="0"/>
          </a:p>
        </p:txBody>
      </p:sp>
      <p:grpSp>
        <p:nvGrpSpPr>
          <p:cNvPr id="30" name="Group 29">
            <a:extLst>
              <a:ext uri="{FF2B5EF4-FFF2-40B4-BE49-F238E27FC236}">
                <a16:creationId xmlns:a16="http://schemas.microsoft.com/office/drawing/2014/main" id="{49E013D9-9421-47E7-9080-30F6E544BE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00275" y="2840038"/>
            <a:ext cx="2216150" cy="1177924"/>
            <a:chOff x="4987925" y="2840038"/>
            <a:chExt cx="2216150" cy="1177924"/>
          </a:xfrm>
        </p:grpSpPr>
        <p:sp>
          <p:nvSpPr>
            <p:cNvPr id="31" name="Rectangle 30">
              <a:extLst>
                <a:ext uri="{FF2B5EF4-FFF2-40B4-BE49-F238E27FC236}">
                  <a16:creationId xmlns:a16="http://schemas.microsoft.com/office/drawing/2014/main" id="{9109F7CF-3139-48B9-AF7B-9BD2941A8D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15A838F8-C7B5-4988-81A9-B02E6C8F9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85B86A1A-402F-4AE2-B5E6-B8A5FB16CD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a:extLst>
                <a:ext uri="{FF2B5EF4-FFF2-40B4-BE49-F238E27FC236}">
                  <a16:creationId xmlns:a16="http://schemas.microsoft.com/office/drawing/2014/main" id="{44A0542D-9B1C-46B1-82B5-54470B697F1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14944" y="3117662"/>
              <a:ext cx="1009280" cy="464739"/>
              <a:chOff x="4432859" y="3200647"/>
              <a:chExt cx="1009280" cy="464739"/>
            </a:xfrm>
          </p:grpSpPr>
          <p:sp>
            <p:nvSpPr>
              <p:cNvPr id="42" name="Freeform: Shape 41">
                <a:extLst>
                  <a:ext uri="{FF2B5EF4-FFF2-40B4-BE49-F238E27FC236}">
                    <a16:creationId xmlns:a16="http://schemas.microsoft.com/office/drawing/2014/main" id="{F3AFD408-F48C-4C50-8D5E-5DD6271799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Freeform: Shape 42">
                <a:extLst>
                  <a:ext uri="{FF2B5EF4-FFF2-40B4-BE49-F238E27FC236}">
                    <a16:creationId xmlns:a16="http://schemas.microsoft.com/office/drawing/2014/main" id="{9C45F007-BD45-43C0-8579-5601F9CA78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5" name="Group 34">
              <a:extLst>
                <a:ext uri="{FF2B5EF4-FFF2-40B4-BE49-F238E27FC236}">
                  <a16:creationId xmlns:a16="http://schemas.microsoft.com/office/drawing/2014/main" id="{97131E1B-CE62-4AB1-A2D9-02E823C9B32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79979" y="2915338"/>
              <a:ext cx="1080000" cy="1080000"/>
              <a:chOff x="4497894" y="2998323"/>
              <a:chExt cx="1080000" cy="1080000"/>
            </a:xfrm>
          </p:grpSpPr>
          <p:grpSp>
            <p:nvGrpSpPr>
              <p:cNvPr id="36" name="Group 35">
                <a:extLst>
                  <a:ext uri="{FF2B5EF4-FFF2-40B4-BE49-F238E27FC236}">
                    <a16:creationId xmlns:a16="http://schemas.microsoft.com/office/drawing/2014/main" id="{745E8D88-C0BB-4D1C-B240-D441BBA6F7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5524" y="2998323"/>
                <a:ext cx="464739" cy="1080000"/>
                <a:chOff x="4511184" y="2470620"/>
                <a:chExt cx="464739" cy="1080000"/>
              </a:xfrm>
            </p:grpSpPr>
            <p:sp>
              <p:nvSpPr>
                <p:cNvPr id="40" name="Freeform: Shape 39">
                  <a:extLst>
                    <a:ext uri="{FF2B5EF4-FFF2-40B4-BE49-F238E27FC236}">
                      <a16:creationId xmlns:a16="http://schemas.microsoft.com/office/drawing/2014/main" id="{AAB960BE-12F5-4ADA-AA9E-0EC542564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41" name="Straight Connector 40">
                  <a:extLst>
                    <a:ext uri="{FF2B5EF4-FFF2-40B4-BE49-F238E27FC236}">
                      <a16:creationId xmlns:a16="http://schemas.microsoft.com/office/drawing/2014/main" id="{7E9BB9F7-7101-4BF3-9191-5893E4C582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D0710A9C-48A5-404F-9EC4-D486FCDFDAB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4542572" y="2998323"/>
                <a:ext cx="464739" cy="1080000"/>
                <a:chOff x="4511184" y="2470620"/>
                <a:chExt cx="464739" cy="1080000"/>
              </a:xfrm>
            </p:grpSpPr>
            <p:sp>
              <p:nvSpPr>
                <p:cNvPr id="38" name="Freeform: Shape 37">
                  <a:extLst>
                    <a:ext uri="{FF2B5EF4-FFF2-40B4-BE49-F238E27FC236}">
                      <a16:creationId xmlns:a16="http://schemas.microsoft.com/office/drawing/2014/main" id="{5111EC00-4B3D-478C-AD25-F35644013E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9" name="Straight Connector 38">
                  <a:extLst>
                    <a:ext uri="{FF2B5EF4-FFF2-40B4-BE49-F238E27FC236}">
                      <a16:creationId xmlns:a16="http://schemas.microsoft.com/office/drawing/2014/main" id="{350412DA-ED08-4AFA-AED3-DFB42655D4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pic>
        <p:nvPicPr>
          <p:cNvPr id="4" name="Εικόνα 8" descr="Εικόνα που περιέχει κείμενο, βιβλίο, εσωτερικό&#10;&#10;Περιγραφή που δημιουργήθηκε αυτόματα">
            <a:extLst>
              <a:ext uri="{FF2B5EF4-FFF2-40B4-BE49-F238E27FC236}">
                <a16:creationId xmlns:a16="http://schemas.microsoft.com/office/drawing/2014/main" id="{5A1C1669-8A59-450B-963A-8C5736F718F3}"/>
              </a:ext>
            </a:extLst>
          </p:cNvPr>
          <p:cNvPicPr>
            <a:picLocks noChangeAspect="1"/>
          </p:cNvPicPr>
          <p:nvPr/>
        </p:nvPicPr>
        <p:blipFill rotWithShape="1">
          <a:blip r:embed="rId2"/>
          <a:srcRect l="23280" r="9923"/>
          <a:stretch/>
        </p:blipFill>
        <p:spPr>
          <a:xfrm>
            <a:off x="6654800" y="540032"/>
            <a:ext cx="4996212" cy="5778000"/>
          </a:xfrm>
          <a:prstGeom prst="rect">
            <a:avLst/>
          </a:prstGeom>
        </p:spPr>
      </p:pic>
    </p:spTree>
    <p:extLst>
      <p:ext uri="{BB962C8B-B14F-4D97-AF65-F5344CB8AC3E}">
        <p14:creationId xmlns:p14="http://schemas.microsoft.com/office/powerpoint/2010/main" val="232512223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ADD72DC-CC5F-44D6-97D3-79407D4FF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1058433"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12" name="Freeform: Shape 11">
            <a:extLst>
              <a:ext uri="{FF2B5EF4-FFF2-40B4-BE49-F238E27FC236}">
                <a16:creationId xmlns:a16="http://schemas.microsoft.com/office/drawing/2014/main" id="{B083E179-CF1F-4694-AEAB-6931C9B31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388193"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EE6257A7-D071-42C9-8560-75A6EAE277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854399" y="71786"/>
            <a:ext cx="2287608" cy="3673900"/>
            <a:chOff x="-6080955" y="3437416"/>
            <a:chExt cx="2287608" cy="3673900"/>
          </a:xfrm>
        </p:grpSpPr>
        <p:cxnSp>
          <p:nvCxnSpPr>
            <p:cNvPr id="15" name="Straight Connector 14">
              <a:extLst>
                <a:ext uri="{FF2B5EF4-FFF2-40B4-BE49-F238E27FC236}">
                  <a16:creationId xmlns:a16="http://schemas.microsoft.com/office/drawing/2014/main" id="{52115B20-516B-48FE-ABF8-0300640B54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Shape 15">
              <a:extLst>
                <a:ext uri="{FF2B5EF4-FFF2-40B4-BE49-F238E27FC236}">
                  <a16:creationId xmlns:a16="http://schemas.microsoft.com/office/drawing/2014/main" id="{572F2AC0-C134-4522-9F34-10107EC526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eeform: Shape 16">
              <a:extLst>
                <a:ext uri="{FF2B5EF4-FFF2-40B4-BE49-F238E27FC236}">
                  <a16:creationId xmlns:a16="http://schemas.microsoft.com/office/drawing/2014/main" id="{0EA2E5B3-77CC-4AA0-A77A-5D95FCDD5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Shape 17">
              <a:extLst>
                <a:ext uri="{FF2B5EF4-FFF2-40B4-BE49-F238E27FC236}">
                  <a16:creationId xmlns:a16="http://schemas.microsoft.com/office/drawing/2014/main" id="{2005C810-6BE0-4E85-BA3D-785C45D9B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Freeform: Shape 18">
              <a:extLst>
                <a:ext uri="{FF2B5EF4-FFF2-40B4-BE49-F238E27FC236}">
                  <a16:creationId xmlns:a16="http://schemas.microsoft.com/office/drawing/2014/main" id="{D4ECB930-9F06-48DB-86D3-75A7E6A2C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Shape 19">
              <a:extLst>
                <a:ext uri="{FF2B5EF4-FFF2-40B4-BE49-F238E27FC236}">
                  <a16:creationId xmlns:a16="http://schemas.microsoft.com/office/drawing/2014/main" id="{C9116707-08B8-43A2-8DCB-845D77ABA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Freeform: Shape 20">
              <a:extLst>
                <a:ext uri="{FF2B5EF4-FFF2-40B4-BE49-F238E27FC236}">
                  <a16:creationId xmlns:a16="http://schemas.microsoft.com/office/drawing/2014/main" id="{2E7DC9CC-81EB-48D8-AC44-C99F47742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Shape 21">
              <a:extLst>
                <a:ext uri="{FF2B5EF4-FFF2-40B4-BE49-F238E27FC236}">
                  <a16:creationId xmlns:a16="http://schemas.microsoft.com/office/drawing/2014/main" id="{23E2C41B-8946-4545-9CF1-997818234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4" name="Freeform: Shape 23">
            <a:extLst>
              <a:ext uri="{FF2B5EF4-FFF2-40B4-BE49-F238E27FC236}">
                <a16:creationId xmlns:a16="http://schemas.microsoft.com/office/drawing/2014/main" id="{8AD7D35B-560E-435E-B0FD-0F84A2E6C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V="1">
            <a:off x="8942212"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nvGrpSpPr>
          <p:cNvPr id="26" name="Group 25">
            <a:extLst>
              <a:ext uri="{FF2B5EF4-FFF2-40B4-BE49-F238E27FC236}">
                <a16:creationId xmlns:a16="http://schemas.microsoft.com/office/drawing/2014/main" id="{AC46C823-4AEE-4D15-A7B7-556599F864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521489" y="5639014"/>
            <a:ext cx="865742" cy="628383"/>
            <a:chOff x="558167" y="958515"/>
            <a:chExt cx="865742" cy="628383"/>
          </a:xfrm>
          <a:solidFill>
            <a:schemeClr val="accent3"/>
          </a:solidFill>
        </p:grpSpPr>
        <p:sp>
          <p:nvSpPr>
            <p:cNvPr id="27" name="Freeform: Shape 26">
              <a:extLst>
                <a:ext uri="{FF2B5EF4-FFF2-40B4-BE49-F238E27FC236}">
                  <a16:creationId xmlns:a16="http://schemas.microsoft.com/office/drawing/2014/main" id="{7FE368E1-8B21-487B-879D-A96309199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eeform: Shape 27">
              <a:extLst>
                <a:ext uri="{FF2B5EF4-FFF2-40B4-BE49-F238E27FC236}">
                  <a16:creationId xmlns:a16="http://schemas.microsoft.com/office/drawing/2014/main" id="{58A31684-3F27-4828-8633-A1624B02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0" name="Group 29">
            <a:extLst>
              <a:ext uri="{FF2B5EF4-FFF2-40B4-BE49-F238E27FC236}">
                <a16:creationId xmlns:a16="http://schemas.microsoft.com/office/drawing/2014/main" id="{766CF5CA-BCE0-446B-990C-62FB772ABE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486523" y="3291143"/>
            <a:ext cx="1785983" cy="2208479"/>
            <a:chOff x="2725201" y="4453039"/>
            <a:chExt cx="1785983" cy="2208479"/>
          </a:xfrm>
        </p:grpSpPr>
        <p:cxnSp>
          <p:nvCxnSpPr>
            <p:cNvPr id="31" name="Straight Connector 30">
              <a:extLst>
                <a:ext uri="{FF2B5EF4-FFF2-40B4-BE49-F238E27FC236}">
                  <a16:creationId xmlns:a16="http://schemas.microsoft.com/office/drawing/2014/main" id="{791F38DD-D787-4EE5-931B-C8CC2ED927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F4E1D11-C91E-45F4-9A4A-EC0243DE76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Freeform: Shape 32">
              <a:extLst>
                <a:ext uri="{FF2B5EF4-FFF2-40B4-BE49-F238E27FC236}">
                  <a16:creationId xmlns:a16="http://schemas.microsoft.com/office/drawing/2014/main" id="{63D0A83C-B0AD-4E04-B3FE-48D739F6F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34" name="Rectangle 30">
              <a:extLst>
                <a:ext uri="{FF2B5EF4-FFF2-40B4-BE49-F238E27FC236}">
                  <a16:creationId xmlns:a16="http://schemas.microsoft.com/office/drawing/2014/main" id="{AF60A4C7-053A-4E00-9224-C9C9CAA542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0">
              <a:extLst>
                <a:ext uri="{FF2B5EF4-FFF2-40B4-BE49-F238E27FC236}">
                  <a16:creationId xmlns:a16="http://schemas.microsoft.com/office/drawing/2014/main" id="{C90A005E-7D6C-4543-AE86-10F5BA1C0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BC174C2C-9AC5-4D2F-B12B-8AD9BE8773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flipV="1">
            <a:off x="473803" y="5280732"/>
            <a:ext cx="864005" cy="1032464"/>
            <a:chOff x="2207971" y="2384401"/>
            <a:chExt cx="864005" cy="1032464"/>
          </a:xfrm>
        </p:grpSpPr>
        <p:sp>
          <p:nvSpPr>
            <p:cNvPr id="38" name="Freeform: Shape 37">
              <a:extLst>
                <a:ext uri="{FF2B5EF4-FFF2-40B4-BE49-F238E27FC236}">
                  <a16:creationId xmlns:a16="http://schemas.microsoft.com/office/drawing/2014/main" id="{F2A1D572-4E75-4B18-83CD-369937018B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9" name="Freeform: Shape 38">
              <a:extLst>
                <a:ext uri="{FF2B5EF4-FFF2-40B4-BE49-F238E27FC236}">
                  <a16:creationId xmlns:a16="http://schemas.microsoft.com/office/drawing/2014/main" id="{A4501448-AAB4-4BDF-81E5-BF4BEF2A4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0" name="Group 39">
              <a:extLst>
                <a:ext uri="{FF2B5EF4-FFF2-40B4-BE49-F238E27FC236}">
                  <a16:creationId xmlns:a16="http://schemas.microsoft.com/office/drawing/2014/main" id="{DA5CA3F8-7E28-4253-9221-2849B189136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41" name="Straight Connector 40">
                <a:extLst>
                  <a:ext uri="{FF2B5EF4-FFF2-40B4-BE49-F238E27FC236}">
                    <a16:creationId xmlns:a16="http://schemas.microsoft.com/office/drawing/2014/main" id="{ABAD8F42-57F4-4A12-8B47-E199EA1741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BF509FE-DD9E-4AB3-94EE-468C868875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4" name="Freeform: Shape 43">
            <a:extLst>
              <a:ext uri="{FF2B5EF4-FFF2-40B4-BE49-F238E27FC236}">
                <a16:creationId xmlns:a16="http://schemas.microsoft.com/office/drawing/2014/main" id="{A7F45189-997F-4E6B-800E-D17FF116E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114077"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BC214B40-3523-42BE-856A-2B90472652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9049994" y="71786"/>
            <a:ext cx="2287608" cy="3673900"/>
            <a:chOff x="-6080955" y="3437416"/>
            <a:chExt cx="2287608" cy="3673900"/>
          </a:xfrm>
        </p:grpSpPr>
        <p:cxnSp>
          <p:nvCxnSpPr>
            <p:cNvPr id="47" name="Straight Connector 46">
              <a:extLst>
                <a:ext uri="{FF2B5EF4-FFF2-40B4-BE49-F238E27FC236}">
                  <a16:creationId xmlns:a16="http://schemas.microsoft.com/office/drawing/2014/main" id="{5626B876-FE3F-403F-B675-FB9415E00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Shape 47">
              <a:extLst>
                <a:ext uri="{FF2B5EF4-FFF2-40B4-BE49-F238E27FC236}">
                  <a16:creationId xmlns:a16="http://schemas.microsoft.com/office/drawing/2014/main" id="{03F8DDE7-4258-4181-9F2B-940B587EE5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Freeform: Shape 48">
              <a:extLst>
                <a:ext uri="{FF2B5EF4-FFF2-40B4-BE49-F238E27FC236}">
                  <a16:creationId xmlns:a16="http://schemas.microsoft.com/office/drawing/2014/main" id="{4EED88FA-E654-453B-92BF-21196E32B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Freeform: Shape 49">
              <a:extLst>
                <a:ext uri="{FF2B5EF4-FFF2-40B4-BE49-F238E27FC236}">
                  <a16:creationId xmlns:a16="http://schemas.microsoft.com/office/drawing/2014/main" id="{7F3C238A-5CF1-4927-B70F-C99112299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Freeform: Shape 50">
              <a:extLst>
                <a:ext uri="{FF2B5EF4-FFF2-40B4-BE49-F238E27FC236}">
                  <a16:creationId xmlns:a16="http://schemas.microsoft.com/office/drawing/2014/main" id="{42EAC2EE-4C33-44A6-A62B-6130E320AF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Freeform: Shape 51">
              <a:extLst>
                <a:ext uri="{FF2B5EF4-FFF2-40B4-BE49-F238E27FC236}">
                  <a16:creationId xmlns:a16="http://schemas.microsoft.com/office/drawing/2014/main" id="{0F2EC395-DF39-4C41-A452-37AF723EA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Freeform: Shape 52">
              <a:extLst>
                <a:ext uri="{FF2B5EF4-FFF2-40B4-BE49-F238E27FC236}">
                  <a16:creationId xmlns:a16="http://schemas.microsoft.com/office/drawing/2014/main" id="{2425D947-0068-4059-B9BE-93A3B27CD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Freeform: Shape 53">
              <a:extLst>
                <a:ext uri="{FF2B5EF4-FFF2-40B4-BE49-F238E27FC236}">
                  <a16:creationId xmlns:a16="http://schemas.microsoft.com/office/drawing/2014/main" id="{80F2FE05-A04C-4860-B709-2FCBEAE879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Τίτλος 1">
            <a:extLst>
              <a:ext uri="{FF2B5EF4-FFF2-40B4-BE49-F238E27FC236}">
                <a16:creationId xmlns:a16="http://schemas.microsoft.com/office/drawing/2014/main" id="{84A36661-02F4-4DBB-AA75-B3459D0813E9}"/>
              </a:ext>
            </a:extLst>
          </p:cNvPr>
          <p:cNvSpPr>
            <a:spLocks noGrp="1"/>
          </p:cNvSpPr>
          <p:nvPr>
            <p:ph type="ctrTitle"/>
          </p:nvPr>
        </p:nvSpPr>
        <p:spPr>
          <a:xfrm>
            <a:off x="3508799" y="694936"/>
            <a:ext cx="5461950" cy="1909946"/>
          </a:xfrm>
        </p:spPr>
        <p:txBody>
          <a:bodyPr vert="horz" lIns="0" tIns="0" rIns="0" bIns="0" rtlCol="0" anchor="b" anchorCtr="0">
            <a:normAutofit fontScale="90000"/>
          </a:bodyPr>
          <a:lstStyle/>
          <a:p>
            <a:r>
              <a:rPr lang="el-GR" sz="2000" b="1" i="1" dirty="0" err="1">
                <a:ea typeface="+mj-lt"/>
                <a:cs typeface="+mj-lt"/>
              </a:rPr>
              <a:t>ΕπανΑσταση</a:t>
            </a:r>
            <a:r>
              <a:rPr lang="el-GR" sz="2000" b="1" i="1" dirty="0">
                <a:ea typeface="+mj-lt"/>
                <a:cs typeface="+mj-lt"/>
              </a:rPr>
              <a:t> του 1821, για την </a:t>
            </a:r>
            <a:r>
              <a:rPr lang="el-GR" sz="2000" b="1" i="1" dirty="0" err="1">
                <a:ea typeface="+mj-lt"/>
                <a:cs typeface="+mj-lt"/>
              </a:rPr>
              <a:t>κατΑκτηση</a:t>
            </a:r>
            <a:r>
              <a:rPr lang="el-GR" sz="2000" b="1" i="1" dirty="0">
                <a:ea typeface="+mj-lt"/>
                <a:cs typeface="+mj-lt"/>
              </a:rPr>
              <a:t> της </a:t>
            </a:r>
            <a:r>
              <a:rPr lang="el-GR" sz="2000" b="1" i="1" dirty="0" err="1">
                <a:ea typeface="+mj-lt"/>
                <a:cs typeface="+mj-lt"/>
              </a:rPr>
              <a:t>ανεξαρτησΙας</a:t>
            </a:r>
            <a:r>
              <a:rPr lang="el-GR" sz="2000" b="1" i="1" dirty="0">
                <a:ea typeface="+mj-lt"/>
                <a:cs typeface="+mj-lt"/>
              </a:rPr>
              <a:t>, δεν </a:t>
            </a:r>
            <a:r>
              <a:rPr lang="el-GR" sz="2000" b="1" i="1" dirty="0" err="1">
                <a:ea typeface="+mj-lt"/>
                <a:cs typeface="+mj-lt"/>
              </a:rPr>
              <a:t>εΙχε</a:t>
            </a:r>
            <a:r>
              <a:rPr lang="el-GR" sz="2000" b="1" i="1" dirty="0">
                <a:ea typeface="+mj-lt"/>
                <a:cs typeface="+mj-lt"/>
              </a:rPr>
              <a:t> </a:t>
            </a:r>
            <a:r>
              <a:rPr lang="el-GR" sz="2000" b="1" i="1" dirty="0" err="1">
                <a:ea typeface="+mj-lt"/>
                <a:cs typeface="+mj-lt"/>
              </a:rPr>
              <a:t>γεννΗσει</a:t>
            </a:r>
            <a:r>
              <a:rPr lang="el-GR" sz="2000" b="1" i="1" dirty="0">
                <a:ea typeface="+mj-lt"/>
                <a:cs typeface="+mj-lt"/>
              </a:rPr>
              <a:t> </a:t>
            </a:r>
            <a:r>
              <a:rPr lang="el-GR" sz="2000" b="1" i="1" dirty="0" err="1">
                <a:ea typeface="+mj-lt"/>
                <a:cs typeface="+mj-lt"/>
              </a:rPr>
              <a:t>μονΑχα</a:t>
            </a:r>
            <a:r>
              <a:rPr lang="el-GR" sz="2000" b="1" i="1" dirty="0">
                <a:ea typeface="+mj-lt"/>
                <a:cs typeface="+mj-lt"/>
              </a:rPr>
              <a:t> </a:t>
            </a:r>
            <a:r>
              <a:rPr lang="el-GR" sz="2000" b="1" i="1" dirty="0" err="1">
                <a:ea typeface="+mj-lt"/>
                <a:cs typeface="+mj-lt"/>
              </a:rPr>
              <a:t>Ηρωες</a:t>
            </a:r>
            <a:r>
              <a:rPr lang="el-GR" sz="2000" b="1" i="1" dirty="0">
                <a:ea typeface="+mj-lt"/>
                <a:cs typeface="+mj-lt"/>
              </a:rPr>
              <a:t>, </a:t>
            </a:r>
            <a:r>
              <a:rPr lang="el-GR" sz="2000" b="1" i="1" dirty="0" err="1">
                <a:ea typeface="+mj-lt"/>
                <a:cs typeface="+mj-lt"/>
              </a:rPr>
              <a:t>αλλΑ</a:t>
            </a:r>
            <a:r>
              <a:rPr lang="el-GR" sz="2000" b="1" i="1" dirty="0">
                <a:ea typeface="+mj-lt"/>
                <a:cs typeface="+mj-lt"/>
              </a:rPr>
              <a:t> και </a:t>
            </a:r>
            <a:r>
              <a:rPr lang="el-GR" sz="2000" b="1" i="1" dirty="0" err="1">
                <a:ea typeface="+mj-lt"/>
                <a:cs typeface="+mj-lt"/>
              </a:rPr>
              <a:t>ηρωΙδες</a:t>
            </a:r>
            <a:r>
              <a:rPr lang="el-GR" sz="2000" b="1" i="1" dirty="0">
                <a:ea typeface="+mj-lt"/>
                <a:cs typeface="+mj-lt"/>
              </a:rPr>
              <a:t>, τα </a:t>
            </a:r>
            <a:r>
              <a:rPr lang="el-GR" sz="2000" b="1" i="1" dirty="0" err="1">
                <a:ea typeface="+mj-lt"/>
                <a:cs typeface="+mj-lt"/>
              </a:rPr>
              <a:t>ονΟματα</a:t>
            </a:r>
            <a:r>
              <a:rPr lang="el-GR" sz="2000" b="1" i="1" dirty="0">
                <a:ea typeface="+mj-lt"/>
                <a:cs typeface="+mj-lt"/>
              </a:rPr>
              <a:t> των </a:t>
            </a:r>
            <a:r>
              <a:rPr lang="el-GR" sz="2000" b="1" i="1" dirty="0" err="1">
                <a:ea typeface="+mj-lt"/>
                <a:cs typeface="+mj-lt"/>
              </a:rPr>
              <a:t>οποΙων</a:t>
            </a:r>
            <a:r>
              <a:rPr lang="el-GR" sz="2000" b="1" i="1" dirty="0">
                <a:ea typeface="+mj-lt"/>
                <a:cs typeface="+mj-lt"/>
              </a:rPr>
              <a:t> </a:t>
            </a:r>
            <a:r>
              <a:rPr lang="el-GR" sz="2000" b="1" i="1" dirty="0" err="1">
                <a:ea typeface="+mj-lt"/>
                <a:cs typeface="+mj-lt"/>
              </a:rPr>
              <a:t>συνδΕονται</a:t>
            </a:r>
            <a:r>
              <a:rPr lang="el-GR" sz="2000" b="1" i="1" dirty="0">
                <a:ea typeface="+mj-lt"/>
                <a:cs typeface="+mj-lt"/>
              </a:rPr>
              <a:t> με </a:t>
            </a:r>
            <a:r>
              <a:rPr lang="el-GR" sz="2000" b="1" i="1" dirty="0" err="1">
                <a:ea typeface="+mj-lt"/>
                <a:cs typeface="+mj-lt"/>
              </a:rPr>
              <a:t>γεγονΟτα</a:t>
            </a:r>
            <a:r>
              <a:rPr lang="el-GR" sz="2000" b="1" i="1" dirty="0">
                <a:ea typeface="+mj-lt"/>
                <a:cs typeface="+mj-lt"/>
              </a:rPr>
              <a:t> </a:t>
            </a:r>
            <a:r>
              <a:rPr lang="el-GR" sz="2000" b="1" i="1" dirty="0" err="1">
                <a:ea typeface="+mj-lt"/>
                <a:cs typeface="+mj-lt"/>
              </a:rPr>
              <a:t>Ενδοξα</a:t>
            </a:r>
            <a:r>
              <a:rPr lang="el-GR" sz="2000" b="1" i="1" dirty="0">
                <a:ea typeface="+mj-lt"/>
                <a:cs typeface="+mj-lt"/>
              </a:rPr>
              <a:t> της </a:t>
            </a:r>
            <a:r>
              <a:rPr lang="el-GR" sz="2000" b="1" i="1" dirty="0" err="1">
                <a:ea typeface="+mj-lt"/>
                <a:cs typeface="+mj-lt"/>
              </a:rPr>
              <a:t>εποχΗς</a:t>
            </a:r>
            <a:r>
              <a:rPr lang="el-GR" sz="2000" b="1" i="1" dirty="0">
                <a:ea typeface="+mj-lt"/>
                <a:cs typeface="+mj-lt"/>
              </a:rPr>
              <a:t>.</a:t>
            </a:r>
            <a:endParaRPr lang="el-GR" sz="2000" dirty="0"/>
          </a:p>
        </p:txBody>
      </p:sp>
      <p:cxnSp>
        <p:nvCxnSpPr>
          <p:cNvPr id="56" name="Straight Connector 55">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Υπότιτλος 2">
            <a:extLst>
              <a:ext uri="{FF2B5EF4-FFF2-40B4-BE49-F238E27FC236}">
                <a16:creationId xmlns:a16="http://schemas.microsoft.com/office/drawing/2014/main" id="{8977F542-B85F-45F3-B72B-D024894B937D}"/>
              </a:ext>
            </a:extLst>
          </p:cNvPr>
          <p:cNvSpPr>
            <a:spLocks noGrp="1"/>
          </p:cNvSpPr>
          <p:nvPr>
            <p:ph type="subTitle" idx="1"/>
          </p:nvPr>
        </p:nvSpPr>
        <p:spPr>
          <a:xfrm>
            <a:off x="2713788" y="2759076"/>
            <a:ext cx="6746873" cy="3843784"/>
          </a:xfrm>
        </p:spPr>
        <p:txBody>
          <a:bodyPr vert="horz" lIns="0" tIns="0" rIns="0" bIns="0" rtlCol="0" anchor="t" anchorCtr="0">
            <a:normAutofit fontScale="92500" lnSpcReduction="20000"/>
          </a:bodyPr>
          <a:lstStyle/>
          <a:p>
            <a:pPr algn="l">
              <a:lnSpc>
                <a:spcPct val="115000"/>
              </a:lnSpc>
            </a:pPr>
            <a:endParaRPr lang="en-US" sz="1400" b="1"/>
          </a:p>
          <a:p>
            <a:pPr algn="just">
              <a:lnSpc>
                <a:spcPct val="115000"/>
              </a:lnSpc>
            </a:pPr>
            <a:r>
              <a:rPr lang="en-US" sz="1400" i="0" dirty="0" err="1">
                <a:solidFill>
                  <a:srgbClr val="FFFFFF"/>
                </a:solidFill>
                <a:latin typeface="Rockwell Nova Light"/>
              </a:rPr>
              <a:t>Οι</a:t>
            </a:r>
            <a:r>
              <a:rPr lang="en-US" sz="1400" i="0" dirty="0">
                <a:solidFill>
                  <a:srgbClr val="FFFFFF"/>
                </a:solidFill>
                <a:latin typeface="Rockwell Nova Light"/>
              </a:rPr>
              <a:t> π</a:t>
            </a:r>
            <a:r>
              <a:rPr lang="en-US" sz="1400" i="0" dirty="0" err="1">
                <a:solidFill>
                  <a:srgbClr val="FFFFFF"/>
                </a:solidFill>
                <a:latin typeface="Rockwell Nova Light"/>
              </a:rPr>
              <a:t>ρωτεργάτες</a:t>
            </a:r>
            <a:r>
              <a:rPr lang="en-US" sz="1400" i="0" dirty="0">
                <a:solidFill>
                  <a:srgbClr val="FFFFFF"/>
                </a:solidFill>
                <a:latin typeface="Rockwell Nova Light"/>
              </a:rPr>
              <a:t> </a:t>
            </a:r>
            <a:r>
              <a:rPr lang="en-US" sz="1400" i="0" dirty="0" err="1">
                <a:solidFill>
                  <a:srgbClr val="FFFFFF"/>
                </a:solidFill>
                <a:latin typeface="Rockwell Nova Light"/>
              </a:rPr>
              <a:t>της</a:t>
            </a:r>
            <a:r>
              <a:rPr lang="en-US" sz="1400" i="0" dirty="0">
                <a:solidFill>
                  <a:srgbClr val="FFFFFF"/>
                </a:solidFill>
                <a:latin typeface="Rockwell Nova Light"/>
              </a:rPr>
              <a:t> </a:t>
            </a:r>
            <a:r>
              <a:rPr lang="en-US" sz="1400" i="0" dirty="0" err="1">
                <a:solidFill>
                  <a:srgbClr val="FFFFFF"/>
                </a:solidFill>
                <a:latin typeface="Rockwell Nova Light"/>
              </a:rPr>
              <a:t>ελληνικής</a:t>
            </a:r>
            <a:r>
              <a:rPr lang="en-US" sz="1400" i="0" dirty="0">
                <a:solidFill>
                  <a:srgbClr val="FFFFFF"/>
                </a:solidFill>
                <a:latin typeface="Rockwell Nova Light"/>
              </a:rPr>
              <a:t> επα</a:t>
            </a:r>
            <a:r>
              <a:rPr lang="en-US" sz="1400" i="0" dirty="0" err="1">
                <a:solidFill>
                  <a:srgbClr val="FFFFFF"/>
                </a:solidFill>
                <a:latin typeface="Rockwell Nova Light"/>
              </a:rPr>
              <a:t>νάστ</a:t>
            </a:r>
            <a:r>
              <a:rPr lang="en-US" sz="1400" i="0" dirty="0">
                <a:solidFill>
                  <a:srgbClr val="FFFFFF"/>
                </a:solidFill>
                <a:latin typeface="Rockwell Nova Light"/>
              </a:rPr>
              <a:t>α</a:t>
            </a:r>
            <a:r>
              <a:rPr lang="en-US" sz="1400" i="0" dirty="0" err="1">
                <a:solidFill>
                  <a:srgbClr val="FFFFFF"/>
                </a:solidFill>
                <a:latin typeface="Rockwell Nova Light"/>
              </a:rPr>
              <a:t>σης</a:t>
            </a:r>
            <a:r>
              <a:rPr lang="en-US" sz="1400" i="0" dirty="0">
                <a:solidFill>
                  <a:srgbClr val="FFFFFF"/>
                </a:solidFill>
                <a:latin typeface="Rockwell Nova Light"/>
              </a:rPr>
              <a:t> </a:t>
            </a:r>
            <a:r>
              <a:rPr lang="en-US" sz="1400" i="0" dirty="0" err="1">
                <a:solidFill>
                  <a:srgbClr val="FFFFFF"/>
                </a:solidFill>
                <a:latin typeface="Rockwell Nova Light"/>
              </a:rPr>
              <a:t>του</a:t>
            </a:r>
            <a:r>
              <a:rPr lang="en-US" sz="1400" i="0" dirty="0">
                <a:solidFill>
                  <a:srgbClr val="FFFFFF"/>
                </a:solidFill>
                <a:latin typeface="Rockwell Nova Light"/>
              </a:rPr>
              <a:t> 1821 απ</a:t>
            </a:r>
            <a:r>
              <a:rPr lang="en-US" sz="1400" i="0" dirty="0" err="1">
                <a:solidFill>
                  <a:srgbClr val="FFFFFF"/>
                </a:solidFill>
                <a:latin typeface="Rockwell Nova Light"/>
              </a:rPr>
              <a:t>έν</a:t>
            </a:r>
            <a:r>
              <a:rPr lang="en-US" sz="1400" i="0" dirty="0">
                <a:solidFill>
                  <a:srgbClr val="FFFFFF"/>
                </a:solidFill>
                <a:latin typeface="Rockwell Nova Light"/>
              </a:rPr>
              <a:t>α</a:t>
            </a:r>
            <a:r>
              <a:rPr lang="en-US" sz="1400" i="0" dirty="0" err="1">
                <a:solidFill>
                  <a:srgbClr val="FFFFFF"/>
                </a:solidFill>
                <a:latin typeface="Rockwell Nova Light"/>
              </a:rPr>
              <a:t>ντι</a:t>
            </a:r>
            <a:r>
              <a:rPr lang="en-US" sz="1400" i="0" dirty="0">
                <a:solidFill>
                  <a:srgbClr val="FFFFFF"/>
                </a:solidFill>
                <a:latin typeface="Rockwell Nova Light"/>
              </a:rPr>
              <a:t> </a:t>
            </a:r>
            <a:r>
              <a:rPr lang="en-US" sz="1400" i="0" dirty="0" err="1">
                <a:solidFill>
                  <a:srgbClr val="FFFFFF"/>
                </a:solidFill>
                <a:latin typeface="Rockwell Nova Light"/>
              </a:rPr>
              <a:t>στην</a:t>
            </a:r>
            <a:r>
              <a:rPr lang="en-US" sz="1400" i="0" dirty="0">
                <a:solidFill>
                  <a:srgbClr val="FFFFFF"/>
                </a:solidFill>
                <a:latin typeface="Rockwell Nova Light"/>
              </a:rPr>
              <a:t> </a:t>
            </a:r>
            <a:r>
              <a:rPr lang="en-US" sz="1400" i="0" dirty="0" err="1">
                <a:solidFill>
                  <a:srgbClr val="FFFFFF"/>
                </a:solidFill>
                <a:latin typeface="Rockwell Nova Light"/>
              </a:rPr>
              <a:t>Οθωμ</a:t>
            </a:r>
            <a:r>
              <a:rPr lang="en-US" sz="1400" i="0" dirty="0">
                <a:solidFill>
                  <a:srgbClr val="FFFFFF"/>
                </a:solidFill>
                <a:latin typeface="Rockwell Nova Light"/>
              </a:rPr>
              <a:t>α</a:t>
            </a:r>
            <a:r>
              <a:rPr lang="en-US" sz="1400" i="0" dirty="0" err="1">
                <a:solidFill>
                  <a:srgbClr val="FFFFFF"/>
                </a:solidFill>
                <a:latin typeface="Rockwell Nova Light"/>
              </a:rPr>
              <a:t>νική</a:t>
            </a:r>
            <a:r>
              <a:rPr lang="en-US" sz="1400" i="0" dirty="0">
                <a:solidFill>
                  <a:srgbClr val="FFFFFF"/>
                </a:solidFill>
                <a:latin typeface="Rockwell Nova Light"/>
              </a:rPr>
              <a:t> </a:t>
            </a:r>
            <a:r>
              <a:rPr lang="en-US" sz="1400" i="0" dirty="0" err="1">
                <a:solidFill>
                  <a:srgbClr val="FFFFFF"/>
                </a:solidFill>
                <a:latin typeface="Rockwell Nova Light"/>
              </a:rPr>
              <a:t>Αυτοκρ</a:t>
            </a:r>
            <a:r>
              <a:rPr lang="en-US" sz="1400" i="0" dirty="0">
                <a:solidFill>
                  <a:srgbClr val="FFFFFF"/>
                </a:solidFill>
                <a:latin typeface="Rockwell Nova Light"/>
              </a:rPr>
              <a:t>α</a:t>
            </a:r>
            <a:r>
              <a:rPr lang="en-US" sz="1400" i="0" dirty="0" err="1">
                <a:solidFill>
                  <a:srgbClr val="FFFFFF"/>
                </a:solidFill>
                <a:latin typeface="Rockwell Nova Light"/>
              </a:rPr>
              <a:t>τορί</a:t>
            </a:r>
            <a:r>
              <a:rPr lang="en-US" sz="1400" i="0" dirty="0">
                <a:solidFill>
                  <a:srgbClr val="FFFFFF"/>
                </a:solidFill>
                <a:latin typeface="Rockwell Nova Light"/>
              </a:rPr>
              <a:t>α </a:t>
            </a:r>
            <a:r>
              <a:rPr lang="en-US" sz="1400" i="0" dirty="0" err="1">
                <a:solidFill>
                  <a:srgbClr val="FFFFFF"/>
                </a:solidFill>
                <a:latin typeface="Rockwell Nova Light"/>
              </a:rPr>
              <a:t>ήτ</a:t>
            </a:r>
            <a:r>
              <a:rPr lang="en-US" sz="1400" i="0" dirty="0">
                <a:solidFill>
                  <a:srgbClr val="FFFFFF"/>
                </a:solidFill>
                <a:latin typeface="Rockwell Nova Light"/>
              </a:rPr>
              <a:t>αν </a:t>
            </a:r>
            <a:r>
              <a:rPr lang="en-US" sz="1400" i="0" dirty="0" err="1">
                <a:solidFill>
                  <a:srgbClr val="FFFFFF"/>
                </a:solidFill>
                <a:latin typeface="Rockwell Nova Light"/>
              </a:rPr>
              <a:t>κυρίως</a:t>
            </a:r>
            <a:r>
              <a:rPr lang="en-US" sz="1400" i="0" dirty="0">
                <a:solidFill>
                  <a:srgbClr val="FFFFFF"/>
                </a:solidFill>
                <a:latin typeface="Rockwell Nova Light"/>
              </a:rPr>
              <a:t> </a:t>
            </a:r>
            <a:r>
              <a:rPr lang="en-US" sz="1400" i="0" dirty="0" err="1">
                <a:solidFill>
                  <a:srgbClr val="FFFFFF"/>
                </a:solidFill>
                <a:latin typeface="Rockwell Nova Light"/>
              </a:rPr>
              <a:t>άντρες</a:t>
            </a:r>
            <a:r>
              <a:rPr lang="en-US" sz="1400" i="0" dirty="0">
                <a:solidFill>
                  <a:srgbClr val="FFFFFF"/>
                </a:solidFill>
                <a:latin typeface="Rockwell Nova Light"/>
              </a:rPr>
              <a:t>. Η </a:t>
            </a:r>
            <a:r>
              <a:rPr lang="en-US" sz="1400" i="0" dirty="0" err="1">
                <a:solidFill>
                  <a:srgbClr val="FFFFFF"/>
                </a:solidFill>
                <a:latin typeface="Rockwell Nova Light"/>
              </a:rPr>
              <a:t>θέση</a:t>
            </a:r>
            <a:r>
              <a:rPr lang="en-US" sz="1400" i="0" dirty="0">
                <a:solidFill>
                  <a:srgbClr val="FFFFFF"/>
                </a:solidFill>
                <a:latin typeface="Rockwell Nova Light"/>
              </a:rPr>
              <a:t> </a:t>
            </a:r>
            <a:r>
              <a:rPr lang="en-US" sz="1400" i="0" dirty="0" err="1">
                <a:solidFill>
                  <a:srgbClr val="FFFFFF"/>
                </a:solidFill>
                <a:latin typeface="Rockwell Nova Light"/>
              </a:rPr>
              <a:t>των</a:t>
            </a:r>
            <a:r>
              <a:rPr lang="en-US" sz="1400" i="0" dirty="0">
                <a:solidFill>
                  <a:srgbClr val="FFFFFF"/>
                </a:solidFill>
                <a:latin typeface="Rockwell Nova Light"/>
              </a:rPr>
              <a:t> </a:t>
            </a:r>
            <a:r>
              <a:rPr lang="en-US" sz="1400" i="0" dirty="0" err="1">
                <a:solidFill>
                  <a:srgbClr val="FFFFFF"/>
                </a:solidFill>
                <a:latin typeface="Rockwell Nova Light"/>
              </a:rPr>
              <a:t>γυν</a:t>
            </a:r>
            <a:r>
              <a:rPr lang="en-US" sz="1400" i="0" dirty="0">
                <a:solidFill>
                  <a:srgbClr val="FFFFFF"/>
                </a:solidFill>
                <a:latin typeface="Rockwell Nova Light"/>
              </a:rPr>
              <a:t>α</a:t>
            </a:r>
            <a:r>
              <a:rPr lang="en-US" sz="1400" i="0" dirty="0" err="1">
                <a:solidFill>
                  <a:srgbClr val="FFFFFF"/>
                </a:solidFill>
                <a:latin typeface="Rockwell Nova Light"/>
              </a:rPr>
              <a:t>ικών</a:t>
            </a:r>
            <a:r>
              <a:rPr lang="en-US" sz="1400" i="0" dirty="0">
                <a:solidFill>
                  <a:srgbClr val="FFFFFF"/>
                </a:solidFill>
                <a:latin typeface="Rockwell Nova Light"/>
              </a:rPr>
              <a:t> (και) </a:t>
            </a:r>
            <a:r>
              <a:rPr lang="en-US" sz="1400" i="0" dirty="0" err="1">
                <a:solidFill>
                  <a:srgbClr val="FFFFFF"/>
                </a:solidFill>
                <a:latin typeface="Rockwell Nova Light"/>
              </a:rPr>
              <a:t>στη</a:t>
            </a:r>
            <a:r>
              <a:rPr lang="en-US" sz="1400" i="0" dirty="0">
                <a:solidFill>
                  <a:srgbClr val="FFFFFF"/>
                </a:solidFill>
                <a:latin typeface="Rockwell Nova Light"/>
              </a:rPr>
              <a:t> </a:t>
            </a:r>
            <a:r>
              <a:rPr lang="en-US" sz="1400" i="0" dirty="0" err="1">
                <a:solidFill>
                  <a:srgbClr val="FFFFFF"/>
                </a:solidFill>
                <a:latin typeface="Rockwell Nova Light"/>
              </a:rPr>
              <a:t>συγκεκριμένη</a:t>
            </a:r>
            <a:r>
              <a:rPr lang="en-US" sz="1400" i="0" dirty="0">
                <a:solidFill>
                  <a:srgbClr val="FFFFFF"/>
                </a:solidFill>
                <a:latin typeface="Rockwell Nova Light"/>
              </a:rPr>
              <a:t> πα</a:t>
            </a:r>
            <a:r>
              <a:rPr lang="en-US" sz="1400" i="0" dirty="0" err="1">
                <a:solidFill>
                  <a:srgbClr val="FFFFFF"/>
                </a:solidFill>
                <a:latin typeface="Rockwell Nova Light"/>
              </a:rPr>
              <a:t>τρι</a:t>
            </a:r>
            <a:r>
              <a:rPr lang="en-US" sz="1400" i="0" dirty="0">
                <a:solidFill>
                  <a:srgbClr val="FFFFFF"/>
                </a:solidFill>
                <a:latin typeface="Rockwell Nova Light"/>
              </a:rPr>
              <a:t>α</a:t>
            </a:r>
            <a:r>
              <a:rPr lang="en-US" sz="1400" i="0" dirty="0" err="1">
                <a:solidFill>
                  <a:srgbClr val="FFFFFF"/>
                </a:solidFill>
                <a:latin typeface="Rockwell Nova Light"/>
              </a:rPr>
              <a:t>ρχικά</a:t>
            </a:r>
            <a:r>
              <a:rPr lang="en-US" sz="1400" i="0" dirty="0">
                <a:solidFill>
                  <a:srgbClr val="FFFFFF"/>
                </a:solidFill>
                <a:latin typeface="Rockwell Nova Light"/>
              </a:rPr>
              <a:t> </a:t>
            </a:r>
            <a:r>
              <a:rPr lang="en-US" sz="1400" i="0" dirty="0" err="1">
                <a:solidFill>
                  <a:srgbClr val="FFFFFF"/>
                </a:solidFill>
                <a:latin typeface="Rockwell Nova Light"/>
              </a:rPr>
              <a:t>οργ</a:t>
            </a:r>
            <a:r>
              <a:rPr lang="en-US" sz="1400" i="0" dirty="0">
                <a:solidFill>
                  <a:srgbClr val="FFFFFF"/>
                </a:solidFill>
                <a:latin typeface="Rockwell Nova Light"/>
              </a:rPr>
              <a:t>α</a:t>
            </a:r>
            <a:r>
              <a:rPr lang="en-US" sz="1400" i="0" dirty="0" err="1">
                <a:solidFill>
                  <a:srgbClr val="FFFFFF"/>
                </a:solidFill>
                <a:latin typeface="Rockwell Nova Light"/>
              </a:rPr>
              <a:t>νωμένη</a:t>
            </a:r>
            <a:r>
              <a:rPr lang="en-US" sz="1400" i="0" dirty="0">
                <a:solidFill>
                  <a:srgbClr val="FFFFFF"/>
                </a:solidFill>
                <a:latin typeface="Rockwell Nova Light"/>
              </a:rPr>
              <a:t> </a:t>
            </a:r>
            <a:r>
              <a:rPr lang="en-US" sz="1400" i="0" dirty="0" err="1">
                <a:solidFill>
                  <a:srgbClr val="FFFFFF"/>
                </a:solidFill>
                <a:latin typeface="Rockwell Nova Light"/>
              </a:rPr>
              <a:t>κοινωνί</a:t>
            </a:r>
            <a:r>
              <a:rPr lang="en-US" sz="1400" i="0" dirty="0">
                <a:solidFill>
                  <a:srgbClr val="FFFFFF"/>
                </a:solidFill>
                <a:latin typeface="Rockwell Nova Light"/>
              </a:rPr>
              <a:t>α, β</a:t>
            </a:r>
            <a:r>
              <a:rPr lang="en-US" sz="1400" i="0" dirty="0" err="1">
                <a:solidFill>
                  <a:srgbClr val="FFFFFF"/>
                </a:solidFill>
                <a:latin typeface="Rockwell Nova Light"/>
              </a:rPr>
              <a:t>ρισκότ</a:t>
            </a:r>
            <a:r>
              <a:rPr lang="en-US" sz="1400" i="0" dirty="0">
                <a:solidFill>
                  <a:srgbClr val="FFFFFF"/>
                </a:solidFill>
                <a:latin typeface="Rockwell Nova Light"/>
              </a:rPr>
              <a:t>αν </a:t>
            </a:r>
            <a:r>
              <a:rPr lang="en-US" sz="1400" i="0" dirty="0" err="1">
                <a:solidFill>
                  <a:srgbClr val="FFFFFF"/>
                </a:solidFill>
                <a:latin typeface="Rockwell Nova Light"/>
              </a:rPr>
              <a:t>στο</a:t>
            </a:r>
            <a:r>
              <a:rPr lang="en-US" sz="1400" i="0" dirty="0">
                <a:solidFill>
                  <a:srgbClr val="FFFFFF"/>
                </a:solidFill>
                <a:latin typeface="Rockwell Nova Light"/>
              </a:rPr>
              <a:t> σπ</a:t>
            </a:r>
            <a:r>
              <a:rPr lang="en-US" sz="1400" i="0" dirty="0" err="1">
                <a:solidFill>
                  <a:srgbClr val="FFFFFF"/>
                </a:solidFill>
                <a:latin typeface="Rockwell Nova Light"/>
              </a:rPr>
              <a:t>ίτι</a:t>
            </a:r>
            <a:r>
              <a:rPr lang="en-US" sz="1400" i="0" dirty="0">
                <a:solidFill>
                  <a:srgbClr val="FFFFFF"/>
                </a:solidFill>
                <a:latin typeface="Rockwell Nova Light"/>
              </a:rPr>
              <a:t>.</a:t>
            </a:r>
            <a:endParaRPr lang="en-US" sz="1400">
              <a:solidFill>
                <a:srgbClr val="FFFFFF"/>
              </a:solidFill>
              <a:latin typeface="Rockwell Nova Light"/>
            </a:endParaRPr>
          </a:p>
          <a:p>
            <a:pPr algn="just">
              <a:lnSpc>
                <a:spcPct val="115000"/>
              </a:lnSpc>
            </a:pPr>
            <a:r>
              <a:rPr lang="en-US" sz="1400" i="0" dirty="0" err="1">
                <a:solidFill>
                  <a:srgbClr val="FFFFFF"/>
                </a:solidFill>
                <a:latin typeface="Rockwell Nova Light"/>
              </a:rPr>
              <a:t>Ωστόσο</a:t>
            </a:r>
            <a:r>
              <a:rPr lang="en-US" sz="1400" i="0" dirty="0">
                <a:solidFill>
                  <a:srgbClr val="FFFFFF"/>
                </a:solidFill>
                <a:latin typeface="Rockwell Nova Light"/>
              </a:rPr>
              <a:t>, π</a:t>
            </a:r>
            <a:r>
              <a:rPr lang="en-US" sz="1400" i="0" dirty="0" err="1">
                <a:solidFill>
                  <a:srgbClr val="FFFFFF"/>
                </a:solidFill>
                <a:latin typeface="Rockwell Nova Light"/>
              </a:rPr>
              <a:t>ολλές</a:t>
            </a:r>
            <a:r>
              <a:rPr lang="en-US" sz="1400" i="0" dirty="0">
                <a:solidFill>
                  <a:srgbClr val="FFFFFF"/>
                </a:solidFill>
                <a:latin typeface="Rockwell Nova Light"/>
              </a:rPr>
              <a:t> </a:t>
            </a:r>
            <a:r>
              <a:rPr lang="en-US" sz="1400" i="0" dirty="0" err="1">
                <a:solidFill>
                  <a:srgbClr val="FFFFFF"/>
                </a:solidFill>
                <a:latin typeface="Rockwell Nova Light"/>
              </a:rPr>
              <a:t>γυν</a:t>
            </a:r>
            <a:r>
              <a:rPr lang="en-US" sz="1400" i="0" dirty="0">
                <a:solidFill>
                  <a:srgbClr val="FFFFFF"/>
                </a:solidFill>
                <a:latin typeface="Rockwell Nova Light"/>
              </a:rPr>
              <a:t>α</a:t>
            </a:r>
            <a:r>
              <a:rPr lang="en-US" sz="1400" i="0" dirty="0" err="1">
                <a:solidFill>
                  <a:srgbClr val="FFFFFF"/>
                </a:solidFill>
                <a:latin typeface="Rockwell Nova Light"/>
              </a:rPr>
              <a:t>ίκες</a:t>
            </a:r>
            <a:r>
              <a:rPr lang="en-US" sz="1400" i="0" dirty="0">
                <a:solidFill>
                  <a:srgbClr val="FFFFFF"/>
                </a:solidFill>
                <a:latin typeface="Rockwell Nova Light"/>
              </a:rPr>
              <a:t> </a:t>
            </a:r>
            <a:r>
              <a:rPr lang="en-US" sz="1400" i="0" dirty="0" err="1">
                <a:solidFill>
                  <a:srgbClr val="FFFFFF"/>
                </a:solidFill>
                <a:latin typeface="Rockwell Nova Light"/>
              </a:rPr>
              <a:t>συνέ</a:t>
            </a:r>
            <a:r>
              <a:rPr lang="en-US" sz="1400" i="0" dirty="0">
                <a:solidFill>
                  <a:srgbClr val="FFFFFF"/>
                </a:solidFill>
                <a:latin typeface="Rockwell Nova Light"/>
              </a:rPr>
              <a:t>βαλαν </a:t>
            </a:r>
            <a:r>
              <a:rPr lang="en-US" sz="1400" i="0" dirty="0" err="1">
                <a:solidFill>
                  <a:srgbClr val="FFFFFF"/>
                </a:solidFill>
                <a:latin typeface="Rockwell Nova Light"/>
              </a:rPr>
              <a:t>σημ</a:t>
            </a:r>
            <a:r>
              <a:rPr lang="en-US" sz="1400" i="0" dirty="0">
                <a:solidFill>
                  <a:srgbClr val="FFFFFF"/>
                </a:solidFill>
                <a:latin typeface="Rockwell Nova Light"/>
              </a:rPr>
              <a:t>α</a:t>
            </a:r>
            <a:r>
              <a:rPr lang="en-US" sz="1400" i="0" dirty="0" err="1">
                <a:solidFill>
                  <a:srgbClr val="FFFFFF"/>
                </a:solidFill>
                <a:latin typeface="Rockwell Nova Light"/>
              </a:rPr>
              <a:t>ντικά</a:t>
            </a:r>
            <a:r>
              <a:rPr lang="en-US" sz="1400" i="0" dirty="0">
                <a:solidFill>
                  <a:srgbClr val="FFFFFF"/>
                </a:solidFill>
                <a:latin typeface="Rockwell Nova Light"/>
              </a:rPr>
              <a:t> </a:t>
            </a:r>
            <a:r>
              <a:rPr lang="en-US" sz="1400" i="0" dirty="0" err="1">
                <a:solidFill>
                  <a:srgbClr val="FFFFFF"/>
                </a:solidFill>
                <a:latin typeface="Rockwell Nova Light"/>
              </a:rPr>
              <a:t>σε</a:t>
            </a:r>
            <a:r>
              <a:rPr lang="en-US" sz="1400" i="0" dirty="0">
                <a:solidFill>
                  <a:srgbClr val="FFFFFF"/>
                </a:solidFill>
                <a:latin typeface="Rockwell Nova Light"/>
              </a:rPr>
              <a:t> </a:t>
            </a:r>
            <a:r>
              <a:rPr lang="en-US" sz="1400" i="0" dirty="0" err="1">
                <a:solidFill>
                  <a:srgbClr val="FFFFFF"/>
                </a:solidFill>
                <a:latin typeface="Rockwell Nova Light"/>
              </a:rPr>
              <a:t>όλη</a:t>
            </a:r>
            <a:r>
              <a:rPr lang="en-US" sz="1400" i="0" dirty="0">
                <a:solidFill>
                  <a:srgbClr val="FFFFFF"/>
                </a:solidFill>
                <a:latin typeface="Rockwell Nova Light"/>
              </a:rPr>
              <a:t> </a:t>
            </a:r>
            <a:r>
              <a:rPr lang="en-US" sz="1400" i="0" dirty="0" err="1">
                <a:solidFill>
                  <a:srgbClr val="FFFFFF"/>
                </a:solidFill>
                <a:latin typeface="Rockwell Nova Light"/>
              </a:rPr>
              <a:t>τη</a:t>
            </a:r>
            <a:r>
              <a:rPr lang="en-US" sz="1400" i="0" dirty="0">
                <a:solidFill>
                  <a:srgbClr val="FFFFFF"/>
                </a:solidFill>
                <a:latin typeface="Rockwell Nova Light"/>
              </a:rPr>
              <a:t> </a:t>
            </a:r>
            <a:r>
              <a:rPr lang="en-US" sz="1400" i="0" dirty="0" err="1">
                <a:solidFill>
                  <a:srgbClr val="FFFFFF"/>
                </a:solidFill>
                <a:latin typeface="Rockwell Nova Light"/>
              </a:rPr>
              <a:t>διάρκει</a:t>
            </a:r>
            <a:r>
              <a:rPr lang="en-US" sz="1400" i="0" dirty="0">
                <a:solidFill>
                  <a:srgbClr val="FFFFFF"/>
                </a:solidFill>
                <a:latin typeface="Rockwell Nova Light"/>
              </a:rPr>
              <a:t>α </a:t>
            </a:r>
            <a:r>
              <a:rPr lang="en-US" sz="1400" i="0" dirty="0" err="1">
                <a:solidFill>
                  <a:srgbClr val="FFFFFF"/>
                </a:solidFill>
                <a:latin typeface="Rockwell Nova Light"/>
              </a:rPr>
              <a:t>του</a:t>
            </a:r>
            <a:r>
              <a:rPr lang="en-US" sz="1400" i="0" dirty="0">
                <a:solidFill>
                  <a:srgbClr val="FFFFFF"/>
                </a:solidFill>
                <a:latin typeface="Rockwell Nova Light"/>
              </a:rPr>
              <a:t> απ</a:t>
            </a:r>
            <a:r>
              <a:rPr lang="en-US" sz="1400" i="0" dirty="0" err="1">
                <a:solidFill>
                  <a:srgbClr val="FFFFFF"/>
                </a:solidFill>
                <a:latin typeface="Rockwell Nova Light"/>
              </a:rPr>
              <a:t>ελευθερωτικού</a:t>
            </a:r>
            <a:r>
              <a:rPr lang="en-US" sz="1400" i="0" dirty="0">
                <a:solidFill>
                  <a:srgbClr val="FFFFFF"/>
                </a:solidFill>
                <a:latin typeface="Rockwell Nova Light"/>
              </a:rPr>
              <a:t> α</a:t>
            </a:r>
            <a:r>
              <a:rPr lang="en-US" sz="1400" i="0" dirty="0" err="1">
                <a:solidFill>
                  <a:srgbClr val="FFFFFF"/>
                </a:solidFill>
                <a:latin typeface="Rockwell Nova Light"/>
              </a:rPr>
              <a:t>γών</a:t>
            </a:r>
            <a:r>
              <a:rPr lang="en-US" sz="1400" i="0" dirty="0">
                <a:solidFill>
                  <a:srgbClr val="FFFFFF"/>
                </a:solidFill>
                <a:latin typeface="Rockwell Nova Light"/>
              </a:rPr>
              <a:t>α, </a:t>
            </a:r>
            <a:r>
              <a:rPr lang="en-US" sz="1400" i="0" dirty="0" err="1">
                <a:solidFill>
                  <a:srgbClr val="FFFFFF"/>
                </a:solidFill>
                <a:latin typeface="Rockwell Nova Light"/>
              </a:rPr>
              <a:t>με</a:t>
            </a:r>
            <a:r>
              <a:rPr lang="en-US" sz="1400" i="0" dirty="0">
                <a:solidFill>
                  <a:srgbClr val="FFFFFF"/>
                </a:solidFill>
                <a:latin typeface="Rockwell Nova Light"/>
              </a:rPr>
              <a:t> τα </a:t>
            </a:r>
            <a:r>
              <a:rPr lang="en-US" sz="1400" i="0" dirty="0" err="1">
                <a:solidFill>
                  <a:srgbClr val="FFFFFF"/>
                </a:solidFill>
                <a:latin typeface="Rockwell Nova Light"/>
              </a:rPr>
              <a:t>δικά</a:t>
            </a:r>
            <a:r>
              <a:rPr lang="en-US" sz="1400" i="0" dirty="0">
                <a:solidFill>
                  <a:srgbClr val="FFFFFF"/>
                </a:solidFill>
                <a:latin typeface="Rockwell Nova Light"/>
              </a:rPr>
              <a:t> </a:t>
            </a:r>
            <a:r>
              <a:rPr lang="en-US" sz="1400" i="0" dirty="0" err="1">
                <a:solidFill>
                  <a:srgbClr val="FFFFFF"/>
                </a:solidFill>
                <a:latin typeface="Rockwell Nova Light"/>
              </a:rPr>
              <a:t>τους</a:t>
            </a:r>
            <a:r>
              <a:rPr lang="en-US" sz="1400" i="0" dirty="0">
                <a:solidFill>
                  <a:srgbClr val="FFFFFF"/>
                </a:solidFill>
                <a:latin typeface="Rockwell Nova Light"/>
              </a:rPr>
              <a:t> </a:t>
            </a:r>
            <a:r>
              <a:rPr lang="en-US" sz="1400" i="0" dirty="0" err="1">
                <a:solidFill>
                  <a:srgbClr val="FFFFFF"/>
                </a:solidFill>
                <a:latin typeface="Rockwell Nova Light"/>
              </a:rPr>
              <a:t>μέσ</a:t>
            </a:r>
            <a:r>
              <a:rPr lang="en-US" sz="1400" i="0" dirty="0">
                <a:solidFill>
                  <a:srgbClr val="FFFFFF"/>
                </a:solidFill>
                <a:latin typeface="Rockwell Nova Light"/>
              </a:rPr>
              <a:t>α και </a:t>
            </a:r>
            <a:r>
              <a:rPr lang="en-US" sz="1400" i="0" dirty="0" err="1">
                <a:solidFill>
                  <a:srgbClr val="FFFFFF"/>
                </a:solidFill>
                <a:latin typeface="Rockwell Nova Light"/>
              </a:rPr>
              <a:t>τη</a:t>
            </a:r>
            <a:r>
              <a:rPr lang="en-US" sz="1400" i="0" dirty="0">
                <a:solidFill>
                  <a:srgbClr val="FFFFFF"/>
                </a:solidFill>
                <a:latin typeface="Rockwell Nova Light"/>
              </a:rPr>
              <a:t> </a:t>
            </a:r>
            <a:r>
              <a:rPr lang="en-US" sz="1400" i="0" dirty="0" err="1">
                <a:solidFill>
                  <a:srgbClr val="FFFFFF"/>
                </a:solidFill>
                <a:latin typeface="Rockwell Nova Light"/>
              </a:rPr>
              <a:t>γενν</a:t>
            </a:r>
            <a:r>
              <a:rPr lang="en-US" sz="1400" i="0" dirty="0">
                <a:solidFill>
                  <a:srgbClr val="FFFFFF"/>
                </a:solidFill>
                <a:latin typeface="Rockwell Nova Light"/>
              </a:rPr>
              <a:t>αία </a:t>
            </a:r>
            <a:r>
              <a:rPr lang="en-US" sz="1400" i="0" dirty="0" err="1">
                <a:solidFill>
                  <a:srgbClr val="FFFFFF"/>
                </a:solidFill>
                <a:latin typeface="Rockwell Nova Light"/>
              </a:rPr>
              <a:t>συμ</a:t>
            </a:r>
            <a:r>
              <a:rPr lang="en-US" sz="1400" i="0" dirty="0">
                <a:solidFill>
                  <a:srgbClr val="FFFFFF"/>
                </a:solidFill>
                <a:latin typeface="Rockwell Nova Light"/>
              </a:rPr>
              <a:t>π</a:t>
            </a:r>
            <a:r>
              <a:rPr lang="en-US" sz="1400" i="0" dirty="0" err="1">
                <a:solidFill>
                  <a:srgbClr val="FFFFFF"/>
                </a:solidFill>
                <a:latin typeface="Rockwell Nova Light"/>
              </a:rPr>
              <a:t>εριφορά</a:t>
            </a:r>
            <a:r>
              <a:rPr lang="en-US" sz="1400" i="0" dirty="0">
                <a:solidFill>
                  <a:srgbClr val="FFFFFF"/>
                </a:solidFill>
                <a:latin typeface="Rockwell Nova Light"/>
              </a:rPr>
              <a:t> </a:t>
            </a:r>
            <a:r>
              <a:rPr lang="en-US" sz="1400" i="0" dirty="0" err="1">
                <a:solidFill>
                  <a:srgbClr val="FFFFFF"/>
                </a:solidFill>
                <a:latin typeface="Rockwell Nova Light"/>
              </a:rPr>
              <a:t>τους</a:t>
            </a:r>
            <a:r>
              <a:rPr lang="en-US" sz="1400" i="0" dirty="0">
                <a:solidFill>
                  <a:srgbClr val="FFFFFF"/>
                </a:solidFill>
                <a:latin typeface="Rockwell Nova Light"/>
              </a:rPr>
              <a:t>, η οπ</a:t>
            </a:r>
            <a:r>
              <a:rPr lang="en-US" sz="1400" i="0" dirty="0" err="1">
                <a:solidFill>
                  <a:srgbClr val="FFFFFF"/>
                </a:solidFill>
                <a:latin typeface="Rockwell Nova Light"/>
              </a:rPr>
              <a:t>οί</a:t>
            </a:r>
            <a:r>
              <a:rPr lang="en-US" sz="1400" i="0" dirty="0">
                <a:solidFill>
                  <a:srgbClr val="FFFFFF"/>
                </a:solidFill>
                <a:latin typeface="Rockwell Nova Light"/>
              </a:rPr>
              <a:t>α </a:t>
            </a:r>
            <a:r>
              <a:rPr lang="en-US" sz="1400" i="0" dirty="0" err="1">
                <a:solidFill>
                  <a:srgbClr val="FFFFFF"/>
                </a:solidFill>
                <a:latin typeface="Rockwell Nova Light"/>
              </a:rPr>
              <a:t>συχνά</a:t>
            </a:r>
            <a:r>
              <a:rPr lang="en-US" sz="1400" i="0" dirty="0">
                <a:solidFill>
                  <a:srgbClr val="FFFFFF"/>
                </a:solidFill>
                <a:latin typeface="Rockwell Nova Light"/>
              </a:rPr>
              <a:t> </a:t>
            </a:r>
            <a:r>
              <a:rPr lang="en-US" sz="1400" i="0" dirty="0" err="1">
                <a:solidFill>
                  <a:srgbClr val="FFFFFF"/>
                </a:solidFill>
                <a:latin typeface="Rockwell Nova Light"/>
              </a:rPr>
              <a:t>έφτ</a:t>
            </a:r>
            <a:r>
              <a:rPr lang="en-US" sz="1400" i="0" dirty="0">
                <a:solidFill>
                  <a:srgbClr val="FFFFFF"/>
                </a:solidFill>
                <a:latin typeface="Rockwell Nova Light"/>
              </a:rPr>
              <a:t>α</a:t>
            </a:r>
            <a:r>
              <a:rPr lang="en-US" sz="1400" i="0" dirty="0" err="1">
                <a:solidFill>
                  <a:srgbClr val="FFFFFF"/>
                </a:solidFill>
                <a:latin typeface="Rockwell Nova Light"/>
              </a:rPr>
              <a:t>νε</a:t>
            </a:r>
            <a:r>
              <a:rPr lang="en-US" sz="1400" i="0" dirty="0">
                <a:solidFill>
                  <a:srgbClr val="FFFFFF"/>
                </a:solidFill>
                <a:latin typeface="Rockwell Nova Light"/>
              </a:rPr>
              <a:t> </a:t>
            </a:r>
            <a:r>
              <a:rPr lang="en-US" sz="1400" i="0" dirty="0" err="1">
                <a:solidFill>
                  <a:srgbClr val="FFFFFF"/>
                </a:solidFill>
                <a:latin typeface="Rockwell Nova Light"/>
              </a:rPr>
              <a:t>στην</a:t>
            </a:r>
            <a:r>
              <a:rPr lang="en-US" sz="1400" i="0" dirty="0">
                <a:solidFill>
                  <a:srgbClr val="FFFFFF"/>
                </a:solidFill>
                <a:latin typeface="Rockwell Nova Light"/>
              </a:rPr>
              <a:t> α</a:t>
            </a:r>
            <a:r>
              <a:rPr lang="en-US" sz="1400" i="0" dirty="0" err="1">
                <a:solidFill>
                  <a:srgbClr val="FFFFFF"/>
                </a:solidFill>
                <a:latin typeface="Rockwell Nova Light"/>
              </a:rPr>
              <a:t>υτοθυσί</a:t>
            </a:r>
            <a:r>
              <a:rPr lang="en-US" sz="1400" i="0" dirty="0">
                <a:solidFill>
                  <a:srgbClr val="FFFFFF"/>
                </a:solidFill>
                <a:latin typeface="Rockwell Nova Light"/>
              </a:rPr>
              <a:t>α.</a:t>
            </a:r>
            <a:endParaRPr lang="en-US" sz="1400" dirty="0">
              <a:solidFill>
                <a:srgbClr val="FFFFFF"/>
              </a:solidFill>
              <a:latin typeface="Rockwell Nova Light"/>
            </a:endParaRPr>
          </a:p>
          <a:p>
            <a:pPr algn="just"/>
            <a:r>
              <a:rPr lang="el-GR" sz="1400" i="0" dirty="0">
                <a:solidFill>
                  <a:srgbClr val="FFFFFF"/>
                </a:solidFill>
                <a:latin typeface="Rockwell Nova Light"/>
                <a:ea typeface="+mn-lt"/>
                <a:cs typeface="+mn-lt"/>
              </a:rPr>
              <a:t>Γνωστές και άγνωστες γυναικείες μορφές της ελληνικής επανάστασης, έδωσαν ακόμα και την ζωή τους για την </a:t>
            </a:r>
            <a:r>
              <a:rPr lang="el-GR" sz="1400" i="0" dirty="0" err="1">
                <a:solidFill>
                  <a:srgbClr val="FFFFFF"/>
                </a:solidFill>
                <a:latin typeface="Rockwell Nova Light"/>
                <a:ea typeface="+mn-lt"/>
                <a:cs typeface="+mn-lt"/>
              </a:rPr>
              <a:t>ελευθεριά</a:t>
            </a:r>
            <a:r>
              <a:rPr lang="el-GR" sz="1400" i="0" dirty="0">
                <a:solidFill>
                  <a:srgbClr val="FFFFFF"/>
                </a:solidFill>
                <a:latin typeface="Rockwell Nova Light"/>
                <a:ea typeface="+mn-lt"/>
                <a:cs typeface="+mn-lt"/>
              </a:rPr>
              <a:t> της πατρίδας μας.</a:t>
            </a:r>
            <a:endParaRPr lang="el-GR" sz="1400">
              <a:solidFill>
                <a:srgbClr val="FFFFFF"/>
              </a:solidFill>
              <a:latin typeface="Rockwell Nova Light"/>
            </a:endParaRPr>
          </a:p>
          <a:p>
            <a:pPr algn="just"/>
            <a:r>
              <a:rPr lang="el-GR" sz="1400" i="0" dirty="0">
                <a:solidFill>
                  <a:srgbClr val="FFFFFF"/>
                </a:solidFill>
                <a:latin typeface="Rockwell Nova Light"/>
                <a:ea typeface="+mn-lt"/>
                <a:cs typeface="+mn-lt"/>
              </a:rPr>
              <a:t>Ελληνίδες, οι οποίες αγωνίστηκαν για την </a:t>
            </a:r>
            <a:r>
              <a:rPr lang="el-GR" sz="1400" i="0" dirty="0" err="1">
                <a:solidFill>
                  <a:srgbClr val="FFFFFF"/>
                </a:solidFill>
                <a:latin typeface="Rockwell Nova Light"/>
                <a:ea typeface="+mn-lt"/>
                <a:cs typeface="+mn-lt"/>
              </a:rPr>
              <a:t>ελευθεριά</a:t>
            </a:r>
            <a:r>
              <a:rPr lang="el-GR" sz="1400" i="0" dirty="0">
                <a:solidFill>
                  <a:srgbClr val="FFFFFF"/>
                </a:solidFill>
                <a:latin typeface="Rockwell Nova Light"/>
                <a:ea typeface="+mn-lt"/>
                <a:cs typeface="+mn-lt"/>
              </a:rPr>
              <a:t> και θυσιάστηκαν για να μην πέσουν στα χέρια του εχθρού, αλλά και γυναίκες, που διέθεσαν την περιουσία τους στον αγώνα και πέθαναν σε συνθήκες απόλυτης ένδειας.</a:t>
            </a:r>
            <a:endParaRPr lang="el-GR" sz="1400">
              <a:solidFill>
                <a:srgbClr val="FFFFFF"/>
              </a:solidFill>
              <a:latin typeface="Rockwell Nova Light"/>
            </a:endParaRPr>
          </a:p>
          <a:p>
            <a:pPr algn="just"/>
            <a:r>
              <a:rPr lang="el-GR" sz="1400" i="0" dirty="0">
                <a:solidFill>
                  <a:srgbClr val="FFFFFF"/>
                </a:solidFill>
                <a:latin typeface="Rockwell Nova Light"/>
                <a:ea typeface="+mn-lt"/>
                <a:cs typeface="+mn-lt"/>
              </a:rPr>
              <a:t>Γυναίκες, όπως η </a:t>
            </a:r>
            <a:r>
              <a:rPr lang="el-GR" sz="1400" i="0" dirty="0" err="1">
                <a:solidFill>
                  <a:srgbClr val="FFFFFF"/>
                </a:solidFill>
                <a:latin typeface="Rockwell Nova Light"/>
                <a:ea typeface="+mn-lt"/>
                <a:cs typeface="+mn-lt"/>
              </a:rPr>
              <a:t>Λασκαρίνα</a:t>
            </a:r>
            <a:r>
              <a:rPr lang="el-GR" sz="1400" i="0" dirty="0">
                <a:solidFill>
                  <a:srgbClr val="FFFFFF"/>
                </a:solidFill>
                <a:latin typeface="Rockwell Nova Light"/>
                <a:ea typeface="+mn-lt"/>
                <a:cs typeface="+mn-lt"/>
              </a:rPr>
              <a:t> </a:t>
            </a:r>
            <a:r>
              <a:rPr lang="el-GR" sz="1400" i="0" dirty="0" err="1">
                <a:solidFill>
                  <a:srgbClr val="FFFFFF"/>
                </a:solidFill>
                <a:latin typeface="Rockwell Nova Light"/>
                <a:ea typeface="+mn-lt"/>
                <a:cs typeface="+mn-lt"/>
              </a:rPr>
              <a:t>Μπουμπουλίνα</a:t>
            </a:r>
            <a:r>
              <a:rPr lang="el-GR" sz="1400" i="0" dirty="0">
                <a:solidFill>
                  <a:srgbClr val="FFFFFF"/>
                </a:solidFill>
                <a:latin typeface="Rockwell Nova Light"/>
                <a:ea typeface="+mn-lt"/>
                <a:cs typeface="+mn-lt"/>
              </a:rPr>
              <a:t>, η Μαντώ </a:t>
            </a:r>
            <a:r>
              <a:rPr lang="el-GR" sz="1400" i="0" dirty="0" err="1">
                <a:solidFill>
                  <a:srgbClr val="FFFFFF"/>
                </a:solidFill>
                <a:latin typeface="Rockwell Nova Light"/>
                <a:ea typeface="+mn-lt"/>
                <a:cs typeface="+mn-lt"/>
              </a:rPr>
              <a:t>Μαυρογένους</a:t>
            </a:r>
            <a:r>
              <a:rPr lang="el-GR" sz="1400" i="0" dirty="0">
                <a:solidFill>
                  <a:srgbClr val="FFFFFF"/>
                </a:solidFill>
                <a:latin typeface="Rockwell Nova Light"/>
                <a:ea typeface="+mn-lt"/>
                <a:cs typeface="+mn-lt"/>
              </a:rPr>
              <a:t>, η Δόμνα </a:t>
            </a:r>
            <a:r>
              <a:rPr lang="el-GR" sz="1400" i="0" dirty="0" err="1">
                <a:solidFill>
                  <a:srgbClr val="FFFFFF"/>
                </a:solidFill>
                <a:latin typeface="Rockwell Nova Light"/>
                <a:ea typeface="+mn-lt"/>
                <a:cs typeface="+mn-lt"/>
              </a:rPr>
              <a:t>Βιζβίζη</a:t>
            </a:r>
            <a:r>
              <a:rPr lang="el-GR" sz="1400" i="0" dirty="0">
                <a:solidFill>
                  <a:srgbClr val="FFFFFF"/>
                </a:solidFill>
                <a:latin typeface="Rockwell Nova Light"/>
                <a:ea typeface="+mn-lt"/>
                <a:cs typeface="+mn-lt"/>
              </a:rPr>
              <a:t>, η </a:t>
            </a:r>
            <a:r>
              <a:rPr lang="el-GR" sz="1400" i="0" dirty="0" err="1">
                <a:solidFill>
                  <a:srgbClr val="FFFFFF"/>
                </a:solidFill>
                <a:latin typeface="Rockwell Nova Light"/>
                <a:ea typeface="+mn-lt"/>
                <a:cs typeface="+mn-lt"/>
              </a:rPr>
              <a:t>Δέσπω</a:t>
            </a:r>
            <a:r>
              <a:rPr lang="el-GR" sz="1400" i="0" dirty="0">
                <a:solidFill>
                  <a:srgbClr val="FFFFFF"/>
                </a:solidFill>
                <a:latin typeface="Rockwell Nova Light"/>
                <a:ea typeface="+mn-lt"/>
                <a:cs typeface="+mn-lt"/>
              </a:rPr>
              <a:t> Φώτου Τζαβέλα και πολλές άλλες που μόνο μια λέξη τους ταιριάζει “ΑΘΑΝΑΤΕΣ”</a:t>
            </a:r>
            <a:endParaRPr lang="el-GR" sz="1400">
              <a:solidFill>
                <a:srgbClr val="FFFFFF"/>
              </a:solidFill>
              <a:latin typeface="Rockwell Nova Light"/>
            </a:endParaRPr>
          </a:p>
          <a:p>
            <a:endParaRPr lang="el-GR" dirty="0"/>
          </a:p>
        </p:txBody>
      </p:sp>
      <p:grpSp>
        <p:nvGrpSpPr>
          <p:cNvPr id="58" name="Group 57">
            <a:extLst>
              <a:ext uri="{FF2B5EF4-FFF2-40B4-BE49-F238E27FC236}">
                <a16:creationId xmlns:a16="http://schemas.microsoft.com/office/drawing/2014/main" id="{69D14CB3-B46C-4D52-91C7-9020767C01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10901022" y="5639014"/>
            <a:ext cx="865742" cy="628383"/>
            <a:chOff x="558167" y="958515"/>
            <a:chExt cx="865742" cy="628383"/>
          </a:xfrm>
          <a:solidFill>
            <a:schemeClr val="accent3"/>
          </a:solidFill>
        </p:grpSpPr>
        <p:sp>
          <p:nvSpPr>
            <p:cNvPr id="59" name="Freeform: Shape 58">
              <a:extLst>
                <a:ext uri="{FF2B5EF4-FFF2-40B4-BE49-F238E27FC236}">
                  <a16:creationId xmlns:a16="http://schemas.microsoft.com/office/drawing/2014/main" id="{3A77D7F4-D3A2-4801-9AC3-6626FDE15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59">
              <a:extLst>
                <a:ext uri="{FF2B5EF4-FFF2-40B4-BE49-F238E27FC236}">
                  <a16:creationId xmlns:a16="http://schemas.microsoft.com/office/drawing/2014/main" id="{1E62BACE-7CE7-442A-BFFB-8BC57C446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62" name="Group 61">
            <a:extLst>
              <a:ext uri="{FF2B5EF4-FFF2-40B4-BE49-F238E27FC236}">
                <a16:creationId xmlns:a16="http://schemas.microsoft.com/office/drawing/2014/main" id="{695E1464-F8FF-467B-BC7A-2DB63FD734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9919495" y="3291143"/>
            <a:ext cx="1785983" cy="2208479"/>
            <a:chOff x="2725201" y="4453039"/>
            <a:chExt cx="1785983" cy="2208479"/>
          </a:xfrm>
        </p:grpSpPr>
        <p:cxnSp>
          <p:nvCxnSpPr>
            <p:cNvPr id="63" name="Straight Connector 62">
              <a:extLst>
                <a:ext uri="{FF2B5EF4-FFF2-40B4-BE49-F238E27FC236}">
                  <a16:creationId xmlns:a16="http://schemas.microsoft.com/office/drawing/2014/main" id="{1D9EF77E-636A-4F91-8AC6-2926F2512C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F9F8CE5-DA1D-4DAF-A044-400C40169D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Freeform: Shape 64">
              <a:extLst>
                <a:ext uri="{FF2B5EF4-FFF2-40B4-BE49-F238E27FC236}">
                  <a16:creationId xmlns:a16="http://schemas.microsoft.com/office/drawing/2014/main" id="{9C47A2FE-4826-4485-B3C0-56DF9A73A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66" name="Rectangle 30">
              <a:extLst>
                <a:ext uri="{FF2B5EF4-FFF2-40B4-BE49-F238E27FC236}">
                  <a16:creationId xmlns:a16="http://schemas.microsoft.com/office/drawing/2014/main" id="{A9D0A0EF-4934-4E46-A33A-95E5D932D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30">
              <a:extLst>
                <a:ext uri="{FF2B5EF4-FFF2-40B4-BE49-F238E27FC236}">
                  <a16:creationId xmlns:a16="http://schemas.microsoft.com/office/drawing/2014/main" id="{EA389321-1892-4D9B-9F10-CA83BC15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D9F93B70-A436-473C-A7CE-540999A596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V="1">
            <a:off x="10854193" y="5280732"/>
            <a:ext cx="864005" cy="1032464"/>
            <a:chOff x="2207971" y="2384401"/>
            <a:chExt cx="864005" cy="1032464"/>
          </a:xfrm>
        </p:grpSpPr>
        <p:sp>
          <p:nvSpPr>
            <p:cNvPr id="70" name="Freeform: Shape 69">
              <a:extLst>
                <a:ext uri="{FF2B5EF4-FFF2-40B4-BE49-F238E27FC236}">
                  <a16:creationId xmlns:a16="http://schemas.microsoft.com/office/drawing/2014/main" id="{C78ABD64-1B50-4D55-BC1F-146CC4D6E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Freeform: Shape 70">
              <a:extLst>
                <a:ext uri="{FF2B5EF4-FFF2-40B4-BE49-F238E27FC236}">
                  <a16:creationId xmlns:a16="http://schemas.microsoft.com/office/drawing/2014/main" id="{57FC7EAA-9D36-4047-8A25-796E944D1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2" name="Group 71">
              <a:extLst>
                <a:ext uri="{FF2B5EF4-FFF2-40B4-BE49-F238E27FC236}">
                  <a16:creationId xmlns:a16="http://schemas.microsoft.com/office/drawing/2014/main" id="{0C72E6B1-2CDE-4B76-BB57-54923A35BC5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73" name="Straight Connector 72">
                <a:extLst>
                  <a:ext uri="{FF2B5EF4-FFF2-40B4-BE49-F238E27FC236}">
                    <a16:creationId xmlns:a16="http://schemas.microsoft.com/office/drawing/2014/main" id="{0A618DA4-FD3B-435B-9077-6643BD6C93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579CD8F-9756-4DC0-A735-0CA77A873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528224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47D771-80E8-483C-AA35-919971E2DE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FF66437-AA6B-4554-ABB7-4647B99DBC09}"/>
              </a:ext>
            </a:extLst>
          </p:cNvPr>
          <p:cNvSpPr>
            <a:spLocks noGrp="1"/>
          </p:cNvSpPr>
          <p:nvPr>
            <p:ph type="ctrTitle"/>
          </p:nvPr>
        </p:nvSpPr>
        <p:spPr>
          <a:xfrm>
            <a:off x="6856078" y="288745"/>
            <a:ext cx="4449086" cy="916325"/>
          </a:xfrm>
        </p:spPr>
        <p:txBody>
          <a:bodyPr>
            <a:normAutofit/>
          </a:bodyPr>
          <a:lstStyle/>
          <a:p>
            <a:r>
              <a:rPr lang="el-GR"/>
              <a:t>ΜΑΝΤΩ ΜΑΥΡΟΓΕΝΟΥΣ</a:t>
            </a:r>
          </a:p>
        </p:txBody>
      </p:sp>
      <p:sp>
        <p:nvSpPr>
          <p:cNvPr id="3" name="Υπότιτλος 2">
            <a:extLst>
              <a:ext uri="{FF2B5EF4-FFF2-40B4-BE49-F238E27FC236}">
                <a16:creationId xmlns:a16="http://schemas.microsoft.com/office/drawing/2014/main" id="{D9CCCE14-558F-4619-B835-EB06699D2EDA}"/>
              </a:ext>
            </a:extLst>
          </p:cNvPr>
          <p:cNvSpPr>
            <a:spLocks noGrp="1"/>
          </p:cNvSpPr>
          <p:nvPr>
            <p:ph type="subTitle" idx="1"/>
          </p:nvPr>
        </p:nvSpPr>
        <p:spPr>
          <a:xfrm>
            <a:off x="5531093" y="1625930"/>
            <a:ext cx="6337057" cy="4459346"/>
          </a:xfrm>
        </p:spPr>
        <p:txBody>
          <a:bodyPr vert="horz" lIns="0" tIns="0" rIns="0" bIns="0" rtlCol="0" anchor="t" anchorCtr="0">
            <a:noAutofit/>
          </a:bodyPr>
          <a:lstStyle/>
          <a:p>
            <a:pPr algn="just"/>
            <a:r>
              <a:rPr lang="el-GR" sz="1800" i="0" dirty="0">
                <a:solidFill>
                  <a:srgbClr val="FFFFFF"/>
                </a:solidFill>
                <a:latin typeface="Rockwell Nova Light"/>
                <a:ea typeface="+mn-lt"/>
                <a:cs typeface="+mn-lt"/>
              </a:rPr>
              <a:t>Γεννήθηκε στην Τεργέστη όπου ζούσε ο πατέρας της Νικόλαος, μέλος της Φιλικής Εταιρίας στην οποία μυήθηκε και η ίδια το 1820. Ήταν τότε που ήρθε στην Ελλάδα και εγκαταστάθηκε στην Τήνο και τη Μύκονο. Διέθεσε όλη την πατρική περιουσία της στον Αγώνα, ενώ έλαβε μέρος και σε πολλές πολεμικές επιχειρήσεις. Με τη λήξη της Επανάστασης εγκαταστάθηκε στο Ναύπλιο και τιμήθηκε με μικρή σύνταξη και το βαθμό του αντιστράτηγου από τον Καποδίστρια. Αναγκάστηκε να επιστρέψει στη Μύκονο μετά την πολεμική του Κωλέττη. Φτωχή και έχοντας δωρίσει όλη την περιουσία της στον Αγώνα κατέφυγε σε συγγενείς της Πάρου και πέθανε εκεί από τυφοειδή πυρετό.</a:t>
            </a:r>
            <a:endParaRPr lang="el-GR" sz="1800" dirty="0">
              <a:solidFill>
                <a:srgbClr val="FFFFFF"/>
              </a:solidFill>
              <a:latin typeface="Rockwell Nova Light"/>
              <a:ea typeface="+mn-lt"/>
              <a:cs typeface="+mn-lt"/>
            </a:endParaRPr>
          </a:p>
          <a:p>
            <a:endParaRPr lang="el-GR" dirty="0"/>
          </a:p>
        </p:txBody>
      </p:sp>
      <p:sp>
        <p:nvSpPr>
          <p:cNvPr id="11" name="Rectangle 10">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4" name="Εικόνα 4" descr="Εικόνα που περιέχει άτομο&#10;&#10;Περιγραφή που δημιουργήθηκε αυτόματα">
            <a:extLst>
              <a:ext uri="{FF2B5EF4-FFF2-40B4-BE49-F238E27FC236}">
                <a16:creationId xmlns:a16="http://schemas.microsoft.com/office/drawing/2014/main" id="{86F252CF-E2B6-4629-9ABC-2402DD8AD2C4}"/>
              </a:ext>
            </a:extLst>
          </p:cNvPr>
          <p:cNvPicPr>
            <a:picLocks noChangeAspect="1"/>
          </p:cNvPicPr>
          <p:nvPr/>
        </p:nvPicPr>
        <p:blipFill>
          <a:blip r:embed="rId2"/>
          <a:stretch>
            <a:fillRect/>
          </a:stretch>
        </p:blipFill>
        <p:spPr>
          <a:xfrm>
            <a:off x="540989" y="651649"/>
            <a:ext cx="4443761" cy="5554701"/>
          </a:xfrm>
          <a:prstGeom prst="rect">
            <a:avLst/>
          </a:prstGeom>
        </p:spPr>
      </p:pic>
      <p:cxnSp>
        <p:nvCxnSpPr>
          <p:cNvPr id="13" name="Straight Connector 12">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09338"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7362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47D771-80E8-483C-AA35-919971E2DE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5AF8318-48AB-47D0-9E90-71A9ABD61313}"/>
              </a:ext>
            </a:extLst>
          </p:cNvPr>
          <p:cNvSpPr>
            <a:spLocks noGrp="1"/>
          </p:cNvSpPr>
          <p:nvPr>
            <p:ph type="ctrTitle"/>
          </p:nvPr>
        </p:nvSpPr>
        <p:spPr>
          <a:xfrm>
            <a:off x="6094078" y="44329"/>
            <a:ext cx="5613652" cy="614401"/>
          </a:xfrm>
        </p:spPr>
        <p:txBody>
          <a:bodyPr>
            <a:normAutofit/>
          </a:bodyPr>
          <a:lstStyle/>
          <a:p>
            <a:r>
              <a:rPr lang="el-GR" sz="1800" dirty="0"/>
              <a:t>ΛΑΣΚΑΡΙΝΑ ΜΠΟΥΜΠΟΥΛΙΝΑ ΠΙΝΟΤΣΗ</a:t>
            </a:r>
          </a:p>
        </p:txBody>
      </p:sp>
      <p:sp>
        <p:nvSpPr>
          <p:cNvPr id="3" name="Υπότιτλος 2">
            <a:extLst>
              <a:ext uri="{FF2B5EF4-FFF2-40B4-BE49-F238E27FC236}">
                <a16:creationId xmlns:a16="http://schemas.microsoft.com/office/drawing/2014/main" id="{296F5812-1FA7-477A-9D9C-A349C93D3E8C}"/>
              </a:ext>
            </a:extLst>
          </p:cNvPr>
          <p:cNvSpPr>
            <a:spLocks noGrp="1"/>
          </p:cNvSpPr>
          <p:nvPr>
            <p:ph type="subTitle" idx="1"/>
          </p:nvPr>
        </p:nvSpPr>
        <p:spPr>
          <a:xfrm>
            <a:off x="5746754" y="806421"/>
            <a:ext cx="6078264" cy="5868327"/>
          </a:xfrm>
        </p:spPr>
        <p:txBody>
          <a:bodyPr vert="horz" lIns="0" tIns="0" rIns="0" bIns="0" rtlCol="0" anchor="t" anchorCtr="0">
            <a:noAutofit/>
          </a:bodyPr>
          <a:lstStyle/>
          <a:p>
            <a:pPr algn="just"/>
            <a:r>
              <a:rPr lang="el-GR" sz="1800" i="0" dirty="0">
                <a:solidFill>
                  <a:srgbClr val="FFFFFF"/>
                </a:solidFill>
                <a:latin typeface="Rockwell Nova Light"/>
                <a:ea typeface="+mn-lt"/>
                <a:cs typeface="+mn-lt"/>
              </a:rPr>
              <a:t>Η καπετάνισσα </a:t>
            </a:r>
            <a:r>
              <a:rPr lang="el-GR" sz="1800" i="0" dirty="0" err="1">
                <a:solidFill>
                  <a:srgbClr val="FFFFFF"/>
                </a:solidFill>
                <a:latin typeface="Rockwell Nova Light"/>
                <a:ea typeface="+mn-lt"/>
                <a:cs typeface="+mn-lt"/>
              </a:rPr>
              <a:t>Μπουμπουλίνα</a:t>
            </a:r>
            <a:r>
              <a:rPr lang="el-GR" sz="1800" i="0" dirty="0">
                <a:solidFill>
                  <a:srgbClr val="FFFFFF"/>
                </a:solidFill>
                <a:latin typeface="Rockwell Nova Light"/>
                <a:ea typeface="+mn-lt"/>
                <a:cs typeface="+mn-lt"/>
              </a:rPr>
              <a:t> ξέφευγε από τα γυναικεία πρότυπα της εποχής της. Μεγαλωμένη στη θάλασσα, από νωρίς εκδήλωσε την αγάπη της για τα πλοία και τα ταξίδια. Η ζωή της γεμάτη περιπέτειες, σφυρηλάτησαν ένα χαρακτήρα ανεξάρτητο, δυναμικό, αγωνιστικό. Γεννήθηκε ορφανή , έμεινε δύο φορές χήρα και γεύτηκε συχνά το φθόνο των συμπατριωτών της, αλλά κυρίως τον πόνο από το θάνατο του γιού της Γιάννου σε συμπλοκή με τους Τούρκους στο Άργος. Το 1819 μυήθηκε στη Φιλική Εταιρία. Μετά την έκρηξη της Επανάστασης συμμετείχε ενεργά, προσφέροντας χρήματα, πολεμοφόδια και τα πλοία της στην υπηρεσία του Αγώνα. Έλαβε μέρος με το πλοίο της «Αγαμέμνων» στην πολιορκία του Ναυπλίου στο οποίο εγκαταστάθηκε μετά την απελευθέρωσή του. Το επιβλητικό παρουσιαστικό της και η συμπεριφορά της αποτέλεσαν πρότυπο για τις σύγχρονες ευρωπαίες, το δε ντύσιμό της είχε γίνει μόδα.</a:t>
            </a:r>
            <a:endParaRPr lang="el-GR" sz="1800" dirty="0">
              <a:solidFill>
                <a:srgbClr val="FFFFFF"/>
              </a:solidFill>
              <a:latin typeface="Rockwell Nova Light"/>
              <a:ea typeface="+mn-lt"/>
              <a:cs typeface="+mn-lt"/>
            </a:endParaRPr>
          </a:p>
          <a:p>
            <a:pPr algn="just"/>
            <a:endParaRPr lang="el-GR" dirty="0">
              <a:solidFill>
                <a:srgbClr val="FFFFFF">
                  <a:alpha val="70000"/>
                </a:srgbClr>
              </a:solidFill>
            </a:endParaRPr>
          </a:p>
        </p:txBody>
      </p:sp>
      <p:sp>
        <p:nvSpPr>
          <p:cNvPr id="11" name="Rectangle 10">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4" name="Εικόνα 4" descr="Εικόνα που περιέχει εσωτερικό&#10;&#10;Περιγραφή που δημιουργήθηκε αυτόματα">
            <a:extLst>
              <a:ext uri="{FF2B5EF4-FFF2-40B4-BE49-F238E27FC236}">
                <a16:creationId xmlns:a16="http://schemas.microsoft.com/office/drawing/2014/main" id="{8F7BCDDB-61C9-4927-B0E5-89E59000CCBC}"/>
              </a:ext>
            </a:extLst>
          </p:cNvPr>
          <p:cNvPicPr>
            <a:picLocks noChangeAspect="1"/>
          </p:cNvPicPr>
          <p:nvPr/>
        </p:nvPicPr>
        <p:blipFill>
          <a:blip r:embed="rId2"/>
          <a:stretch>
            <a:fillRect/>
          </a:stretch>
        </p:blipFill>
        <p:spPr>
          <a:xfrm>
            <a:off x="195932" y="731288"/>
            <a:ext cx="4443761" cy="5539198"/>
          </a:xfrm>
          <a:prstGeom prst="rect">
            <a:avLst/>
          </a:prstGeom>
        </p:spPr>
      </p:pic>
      <p:cxnSp>
        <p:nvCxnSpPr>
          <p:cNvPr id="13" name="Straight Connector 12">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09338"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34268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8">
            <a:extLst>
              <a:ext uri="{FF2B5EF4-FFF2-40B4-BE49-F238E27FC236}">
                <a16:creationId xmlns:a16="http://schemas.microsoft.com/office/drawing/2014/main" id="{B247D771-80E8-483C-AA35-919971E2DE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923A42DC-8EAE-49D8-939E-CAA473A7F3BE}"/>
              </a:ext>
            </a:extLst>
          </p:cNvPr>
          <p:cNvSpPr>
            <a:spLocks noGrp="1"/>
          </p:cNvSpPr>
          <p:nvPr>
            <p:ph type="ctrTitle"/>
          </p:nvPr>
        </p:nvSpPr>
        <p:spPr>
          <a:xfrm>
            <a:off x="6640418" y="188103"/>
            <a:ext cx="4449086" cy="844438"/>
          </a:xfrm>
        </p:spPr>
        <p:txBody>
          <a:bodyPr>
            <a:normAutofit fontScale="90000"/>
          </a:bodyPr>
          <a:lstStyle/>
          <a:p>
            <a:r>
              <a:rPr lang="el-GR" dirty="0"/>
              <a:t>ΔΕΣΠΩ ΦΩΤΟΥ ΤΖΑΒΕΛΑ</a:t>
            </a:r>
          </a:p>
        </p:txBody>
      </p:sp>
      <p:sp>
        <p:nvSpPr>
          <p:cNvPr id="3" name="Υπότιτλος 2">
            <a:extLst>
              <a:ext uri="{FF2B5EF4-FFF2-40B4-BE49-F238E27FC236}">
                <a16:creationId xmlns:a16="http://schemas.microsoft.com/office/drawing/2014/main" id="{27CA2250-7FC9-4B0F-B85B-80681C25A0E9}"/>
              </a:ext>
            </a:extLst>
          </p:cNvPr>
          <p:cNvSpPr>
            <a:spLocks noGrp="1"/>
          </p:cNvSpPr>
          <p:nvPr>
            <p:ph type="subTitle" idx="1"/>
          </p:nvPr>
        </p:nvSpPr>
        <p:spPr>
          <a:xfrm>
            <a:off x="5789885" y="1496534"/>
            <a:ext cx="5963245" cy="5106326"/>
          </a:xfrm>
        </p:spPr>
        <p:txBody>
          <a:bodyPr>
            <a:noAutofit/>
          </a:bodyPr>
          <a:lstStyle/>
          <a:p>
            <a:pPr algn="just"/>
            <a:r>
              <a:rPr lang="el-GR" sz="1800" i="0" dirty="0">
                <a:solidFill>
                  <a:srgbClr val="FFFFFF"/>
                </a:solidFill>
                <a:latin typeface="Rockwell Nova Light"/>
                <a:ea typeface="+mn-lt"/>
                <a:cs typeface="+mn-lt"/>
              </a:rPr>
              <a:t>Μεγάλη μορφή των αγώνων του </a:t>
            </a:r>
            <a:r>
              <a:rPr lang="el-GR" sz="1800" i="0" dirty="0" err="1">
                <a:solidFill>
                  <a:srgbClr val="FFFFFF"/>
                </a:solidFill>
                <a:latin typeface="Rockwell Nova Light"/>
                <a:ea typeface="+mn-lt"/>
                <a:cs typeface="+mn-lt"/>
              </a:rPr>
              <a:t>Σουλίου</a:t>
            </a:r>
            <a:r>
              <a:rPr lang="el-GR" sz="1800" i="0" dirty="0">
                <a:solidFill>
                  <a:srgbClr val="FFFFFF"/>
                </a:solidFill>
                <a:latin typeface="Rockwell Nova Light"/>
                <a:ea typeface="+mn-lt"/>
                <a:cs typeface="+mn-lt"/>
              </a:rPr>
              <a:t> έναντι του Αλή Πασά ήταν και η </a:t>
            </a:r>
            <a:r>
              <a:rPr lang="el-GR" sz="1800" i="0" dirty="0" err="1">
                <a:solidFill>
                  <a:srgbClr val="FFFFFF"/>
                </a:solidFill>
                <a:latin typeface="Rockwell Nova Light"/>
                <a:ea typeface="+mn-lt"/>
                <a:cs typeface="+mn-lt"/>
              </a:rPr>
              <a:t>Δέσπω</a:t>
            </a:r>
            <a:r>
              <a:rPr lang="el-GR" sz="1800" i="0" dirty="0">
                <a:solidFill>
                  <a:srgbClr val="FFFFFF"/>
                </a:solidFill>
                <a:latin typeface="Rockwell Nova Light"/>
                <a:ea typeface="+mn-lt"/>
                <a:cs typeface="+mn-lt"/>
              </a:rPr>
              <a:t> Τζαβέλα. Στην τρομερή είδηση ότι σκοτώθηκαν οι γιοί της, όλες οι </a:t>
            </a:r>
            <a:r>
              <a:rPr lang="el-GR" sz="1800" i="0" dirty="0" err="1">
                <a:solidFill>
                  <a:srgbClr val="FFFFFF"/>
                </a:solidFill>
                <a:latin typeface="Rockwell Nova Light"/>
                <a:ea typeface="+mn-lt"/>
                <a:cs typeface="+mn-lt"/>
              </a:rPr>
              <a:t>Σουλιώτισσες</a:t>
            </a:r>
            <a:r>
              <a:rPr lang="el-GR" sz="1800" i="0" dirty="0">
                <a:solidFill>
                  <a:srgbClr val="FFFFFF"/>
                </a:solidFill>
                <a:latin typeface="Rockwell Nova Light"/>
                <a:ea typeface="+mn-lt"/>
                <a:cs typeface="+mn-lt"/>
              </a:rPr>
              <a:t> αρχίζουν τα κλάματα, ενώ εκείνη τινάχτηκε ορθή και είπε: </a:t>
            </a:r>
            <a:r>
              <a:rPr lang="el-GR" sz="1800" i="0" dirty="0" err="1">
                <a:solidFill>
                  <a:srgbClr val="FFFFFF"/>
                </a:solidFill>
                <a:latin typeface="Rockwell Nova Light"/>
                <a:ea typeface="+mn-lt"/>
                <a:cs typeface="+mn-lt"/>
              </a:rPr>
              <a:t>Παύτε</a:t>
            </a:r>
            <a:r>
              <a:rPr lang="el-GR" sz="1800" i="0" dirty="0">
                <a:solidFill>
                  <a:srgbClr val="FFFFFF"/>
                </a:solidFill>
                <a:latin typeface="Rockwell Nova Light"/>
                <a:ea typeface="+mn-lt"/>
                <a:cs typeface="+mn-lt"/>
              </a:rPr>
              <a:t> </a:t>
            </a:r>
            <a:r>
              <a:rPr lang="el-GR" sz="1800" i="0" dirty="0" err="1">
                <a:solidFill>
                  <a:srgbClr val="FFFFFF"/>
                </a:solidFill>
                <a:latin typeface="Rockwell Nova Light"/>
                <a:ea typeface="+mn-lt"/>
                <a:cs typeface="+mn-lt"/>
              </a:rPr>
              <a:t>ωρέ</a:t>
            </a:r>
            <a:r>
              <a:rPr lang="el-GR" sz="1800" i="0" dirty="0">
                <a:solidFill>
                  <a:srgbClr val="FFFFFF"/>
                </a:solidFill>
                <a:latin typeface="Rockwell Nova Light"/>
                <a:ea typeface="+mn-lt"/>
                <a:cs typeface="+mn-lt"/>
              </a:rPr>
              <a:t> τα κλάματα. Έρχεται Πάσχα, σηκωθείτε να βάψουμε τα αυγά». Όταν διαψεύστηκε η είδηση του θανάτου των γιών της πάλι είπε: «Σε ευχαριστώ Θεέ μου που τους φύλαξες, μα εγώ τους έχω ξεγραμμένους». Για τη </a:t>
            </a:r>
            <a:r>
              <a:rPr lang="el-GR" sz="1800" i="0" dirty="0" err="1">
                <a:solidFill>
                  <a:srgbClr val="FFFFFF"/>
                </a:solidFill>
                <a:latin typeface="Rockwell Nova Light"/>
                <a:ea typeface="+mn-lt"/>
                <a:cs typeface="+mn-lt"/>
              </a:rPr>
              <a:t>Δέσπω</a:t>
            </a:r>
            <a:r>
              <a:rPr lang="el-GR" sz="1800" i="0" dirty="0">
                <a:solidFill>
                  <a:srgbClr val="FFFFFF"/>
                </a:solidFill>
                <a:latin typeface="Rockwell Nova Light"/>
                <a:ea typeface="+mn-lt"/>
                <a:cs typeface="+mn-lt"/>
              </a:rPr>
              <a:t>, η Καλλιρόη </a:t>
            </a:r>
            <a:r>
              <a:rPr lang="el-GR" sz="1800" i="0" dirty="0" err="1">
                <a:solidFill>
                  <a:srgbClr val="FFFFFF"/>
                </a:solidFill>
                <a:latin typeface="Rockwell Nova Light"/>
                <a:ea typeface="+mn-lt"/>
                <a:cs typeface="+mn-lt"/>
              </a:rPr>
              <a:t>Παρέν</a:t>
            </a:r>
            <a:r>
              <a:rPr lang="el-GR" sz="1800" i="0" dirty="0">
                <a:solidFill>
                  <a:srgbClr val="FFFFFF"/>
                </a:solidFill>
                <a:latin typeface="Rockwell Nova Light"/>
                <a:ea typeface="+mn-lt"/>
                <a:cs typeface="+mn-lt"/>
              </a:rPr>
              <a:t> γράφει: «Στην Κέρκυρα η ρωσική κυβέρνηση πήρε απόφαση να σχηματίσει εκ των Σουλιωτών στρατιωτικό σώμα. Σχηματίστηκαν οκτώ λόχοι από εθελοντές και </a:t>
            </a:r>
            <a:r>
              <a:rPr lang="el-GR" sz="1800" i="0" dirty="0" err="1">
                <a:solidFill>
                  <a:srgbClr val="FFFFFF"/>
                </a:solidFill>
                <a:latin typeface="Rockwell Nova Light"/>
                <a:ea typeface="+mn-lt"/>
                <a:cs typeface="+mn-lt"/>
              </a:rPr>
              <a:t>στρατολογήθηκαν</a:t>
            </a:r>
            <a:r>
              <a:rPr lang="el-GR" sz="1800" i="0" dirty="0">
                <a:solidFill>
                  <a:srgbClr val="FFFFFF"/>
                </a:solidFill>
                <a:latin typeface="Rockwell Nova Light"/>
                <a:ea typeface="+mn-lt"/>
                <a:cs typeface="+mn-lt"/>
              </a:rPr>
              <a:t> και γυναίκες. Η σύζυγος του Φώτου Τζαβέλα έλαβε το βαθμό του ταγματάρχη, ενώ ο άντρας το βαθμό του λοχαγού».</a:t>
            </a:r>
            <a:endParaRPr lang="el-GR" sz="1800" dirty="0">
              <a:solidFill>
                <a:srgbClr val="FFFFFF"/>
              </a:solidFill>
              <a:latin typeface="Rockwell Nova Light"/>
            </a:endParaRPr>
          </a:p>
        </p:txBody>
      </p:sp>
      <p:sp>
        <p:nvSpPr>
          <p:cNvPr id="10" name="Rectangle 10">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4" name="Εικόνα 4" descr="Εικόνα που περιέχει κείμενο&#10;&#10;Περιγραφή που δημιουργήθηκε αυτόματα">
            <a:extLst>
              <a:ext uri="{FF2B5EF4-FFF2-40B4-BE49-F238E27FC236}">
                <a16:creationId xmlns:a16="http://schemas.microsoft.com/office/drawing/2014/main" id="{E6A3AA1E-C067-4606-B86D-7C1111CE4C37}"/>
              </a:ext>
            </a:extLst>
          </p:cNvPr>
          <p:cNvPicPr>
            <a:picLocks noChangeAspect="1"/>
          </p:cNvPicPr>
          <p:nvPr/>
        </p:nvPicPr>
        <p:blipFill>
          <a:blip r:embed="rId2"/>
          <a:stretch>
            <a:fillRect/>
          </a:stretch>
        </p:blipFill>
        <p:spPr>
          <a:xfrm>
            <a:off x="540989" y="1734492"/>
            <a:ext cx="4443761" cy="3389016"/>
          </a:xfrm>
          <a:prstGeom prst="rect">
            <a:avLst/>
          </a:prstGeom>
        </p:spPr>
      </p:pic>
      <p:cxnSp>
        <p:nvCxnSpPr>
          <p:cNvPr id="12" name="Straight Connector 12">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09338"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3268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247D771-80E8-483C-AA35-919971E2DE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C6E585B-2224-4B2F-A02F-D48CED3CF4CD}"/>
              </a:ext>
            </a:extLst>
          </p:cNvPr>
          <p:cNvSpPr>
            <a:spLocks noGrp="1"/>
          </p:cNvSpPr>
          <p:nvPr>
            <p:ph type="ctrTitle"/>
          </p:nvPr>
        </p:nvSpPr>
        <p:spPr>
          <a:xfrm>
            <a:off x="6726682" y="231236"/>
            <a:ext cx="4449086" cy="528136"/>
          </a:xfrm>
        </p:spPr>
        <p:txBody>
          <a:bodyPr>
            <a:normAutofit/>
          </a:bodyPr>
          <a:lstStyle/>
          <a:p>
            <a:r>
              <a:rPr lang="el-GR" dirty="0">
                <a:ea typeface="+mj-lt"/>
                <a:cs typeface="+mj-lt"/>
              </a:rPr>
              <a:t>ΔΟΜΝΑ ΒΙΣΒΙΚΗ</a:t>
            </a:r>
            <a:endParaRPr lang="el-GR" dirty="0"/>
          </a:p>
        </p:txBody>
      </p:sp>
      <p:sp>
        <p:nvSpPr>
          <p:cNvPr id="3" name="Υπότιτλος 2">
            <a:extLst>
              <a:ext uri="{FF2B5EF4-FFF2-40B4-BE49-F238E27FC236}">
                <a16:creationId xmlns:a16="http://schemas.microsoft.com/office/drawing/2014/main" id="{274C1B48-8E5C-4EEB-921A-E71FC504211C}"/>
              </a:ext>
            </a:extLst>
          </p:cNvPr>
          <p:cNvSpPr>
            <a:spLocks noGrp="1"/>
          </p:cNvSpPr>
          <p:nvPr>
            <p:ph type="subTitle" idx="1"/>
          </p:nvPr>
        </p:nvSpPr>
        <p:spPr>
          <a:xfrm>
            <a:off x="5545470" y="1022082"/>
            <a:ext cx="6437698" cy="5422628"/>
          </a:xfrm>
        </p:spPr>
        <p:txBody>
          <a:bodyPr vert="horz" lIns="0" tIns="0" rIns="0" bIns="0" rtlCol="0" anchor="ctr" anchorCtr="0">
            <a:normAutofit/>
          </a:bodyPr>
          <a:lstStyle/>
          <a:p>
            <a:pPr algn="just"/>
            <a:r>
              <a:rPr lang="el-GR" sz="1800" i="0" dirty="0">
                <a:solidFill>
                  <a:srgbClr val="FFFFFF"/>
                </a:solidFill>
                <a:latin typeface="Rockwell Nova Light"/>
                <a:ea typeface="+mn-lt"/>
                <a:cs typeface="+mn-lt"/>
              </a:rPr>
              <a:t>Γεννήθηκε στον Αίνο της Θράκης. Συμμετέχει ενεργά στην Επανάσταση παίρνοντας μέρος μαζί με τον άντρα της Χατζή Αντώνη Βισβίκη στις θαλάσσιες επιχειρήσεις στο Άγιο Όρος, στη Λέσβο, στη Σάμο. Μετά το θάνατο του άντρα της αναλαμβάνει τη διοίκηση του πλοίου και συνεχίζει τη δράση στην Εύβοια. Εξοπλίζει και συντηρεί το πλοίο «Καλομοίρα» με δικά της χρήματα για τρία χρόνια. Μετά το τέλος του Αγώνα παίρνει μια μικρή σύνταξη και πεθαίνει στον Πειραιά.</a:t>
            </a:r>
            <a:endParaRPr lang="el-GR" sz="1800">
              <a:solidFill>
                <a:srgbClr val="FFFFFF"/>
              </a:solidFill>
              <a:latin typeface="Rockwell Nova Light"/>
            </a:endParaRPr>
          </a:p>
        </p:txBody>
      </p:sp>
      <p:sp>
        <p:nvSpPr>
          <p:cNvPr id="14" name="Rectangle 13">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7" name="Εικόνα 7" descr="Εικόνα που περιέχει κείμενο, άτομο, γυναίκα&#10;&#10;Περιγραφή που δημιουργήθηκε αυτόματα">
            <a:extLst>
              <a:ext uri="{FF2B5EF4-FFF2-40B4-BE49-F238E27FC236}">
                <a16:creationId xmlns:a16="http://schemas.microsoft.com/office/drawing/2014/main" id="{D976BE17-E07F-4EA7-9E89-0477185AE8C4}"/>
              </a:ext>
            </a:extLst>
          </p:cNvPr>
          <p:cNvPicPr>
            <a:picLocks noChangeAspect="1"/>
          </p:cNvPicPr>
          <p:nvPr/>
        </p:nvPicPr>
        <p:blipFill>
          <a:blip r:embed="rId2"/>
          <a:stretch>
            <a:fillRect/>
          </a:stretch>
        </p:blipFill>
        <p:spPr>
          <a:xfrm>
            <a:off x="540989" y="931028"/>
            <a:ext cx="4443761" cy="4995944"/>
          </a:xfrm>
          <a:prstGeom prst="rect">
            <a:avLst/>
          </a:prstGeom>
        </p:spPr>
      </p:pic>
      <p:cxnSp>
        <p:nvCxnSpPr>
          <p:cNvPr id="16" name="Straight Connector 15">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09338"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76109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8</TotalTime>
  <Words>695</Words>
  <Application>Microsoft Office PowerPoint</Application>
  <PresentationFormat>Ευρεία οθόνη</PresentationFormat>
  <Paragraphs>17</Paragraphs>
  <Slides>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6</vt:i4>
      </vt:variant>
    </vt:vector>
  </HeadingPairs>
  <TitlesOfParts>
    <vt:vector size="12" baseType="lpstr">
      <vt:lpstr>Arial</vt:lpstr>
      <vt:lpstr>Avenir Next LT Pro Light</vt:lpstr>
      <vt:lpstr>Bell MT</vt:lpstr>
      <vt:lpstr>Rockwell Nova Light</vt:lpstr>
      <vt:lpstr>Wingdings</vt:lpstr>
      <vt:lpstr>LeafVTI</vt:lpstr>
      <vt:lpstr>ΓΥΝΑΙΚΕΣ ΣΤΗΝ ΕΛΛΗΝΙΚΗ ΕΠΑΝΑΣΤΑΣΗ ΤΟΥ 1821</vt:lpstr>
      <vt:lpstr>ΕπανΑσταση του 1821, για την κατΑκτηση της ανεξαρτησΙας, δεν εΙχε γεννΗσει μονΑχα Ηρωες, αλλΑ και ηρωΙδες, τα ονΟματα των οποΙων συνδΕονται με γεγονΟτα Ενδοξα της εποχΗς.</vt:lpstr>
      <vt:lpstr>ΜΑΝΤΩ ΜΑΥΡΟΓΕΝΟΥΣ</vt:lpstr>
      <vt:lpstr>ΛΑΣΚΑΡΙΝΑ ΜΠΟΥΜΠΟΥΛΙΝΑ ΠΙΝΟΤΣΗ</vt:lpstr>
      <vt:lpstr>ΔΕΣΠΩ ΦΩΤΟΥ ΤΖΑΒΕΛΑ</vt:lpstr>
      <vt:lpstr>ΔΟΜΝΑ ΒΙΣΒΙΚΗ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277</cp:revision>
  <dcterms:created xsi:type="dcterms:W3CDTF">2021-04-04T15:58:06Z</dcterms:created>
  <dcterms:modified xsi:type="dcterms:W3CDTF">2021-04-04T19:05:43Z</dcterms:modified>
</cp:coreProperties>
</file>