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DE31B3-2956-48E2-AE7C-1C67DC570986}" type="datetimeFigureOut">
              <a:rPr lang="el-GR" smtClean="0"/>
              <a:t>23/3/2021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E8E56-0CCA-44D0-B438-BBB6C9F474DA}"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DE8E56-0CCA-44D0-B438-BBB6C9F474DA}" type="slidenum">
              <a:rPr lang="el-GR" smtClean="0"/>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16" name="15 - Θέση αριθμού διαφάνειας"/>
          <p:cNvSpPr>
            <a:spLocks noGrp="1"/>
          </p:cNvSpPr>
          <p:nvPr>
            <p:ph type="sldNum" sz="quarter" idx="11"/>
          </p:nvPr>
        </p:nvSpPr>
        <p:spPr/>
        <p:txBody>
          <a:bodyPr/>
          <a:lstStyle/>
          <a:p>
            <a:fld id="{76D333C4-2D03-4133-BE4E-21A2E045E4A7}" type="slidenum">
              <a:rPr lang="el-GR" smtClean="0"/>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B52FE27F-13A3-4801-B519-AB86A32AE7AA}" type="datetimeFigureOut">
              <a:rPr lang="el-GR" smtClean="0"/>
              <a:t>23/3/2021</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76D333C4-2D03-4133-BE4E-21A2E045E4A7}" type="slidenum">
              <a:rPr lang="el-GR" smtClean="0"/>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6D333C4-2D03-4133-BE4E-21A2E045E4A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B52FE27F-13A3-4801-B519-AB86A32AE7AA}" type="datetimeFigureOut">
              <a:rPr lang="el-GR" smtClean="0"/>
              <a:t>23/3/2021</a:t>
            </a:fld>
            <a:endParaRPr lang="el-GR"/>
          </a:p>
        </p:txBody>
      </p:sp>
      <p:sp>
        <p:nvSpPr>
          <p:cNvPr id="9" name="8 - Θέση αριθμού διαφάνειας"/>
          <p:cNvSpPr>
            <a:spLocks noGrp="1"/>
          </p:cNvSpPr>
          <p:nvPr>
            <p:ph type="sldNum" sz="quarter" idx="15"/>
          </p:nvPr>
        </p:nvSpPr>
        <p:spPr/>
        <p:txBody>
          <a:bodyPr/>
          <a:lstStyle/>
          <a:p>
            <a:fld id="{76D333C4-2D03-4133-BE4E-21A2E045E4A7}" type="slidenum">
              <a:rPr lang="el-GR" smtClean="0"/>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B52FE27F-13A3-4801-B519-AB86A32AE7AA}" type="datetimeFigureOut">
              <a:rPr lang="el-GR" smtClean="0"/>
              <a:t>23/3/2021</a:t>
            </a:fld>
            <a:endParaRPr lang="el-GR"/>
          </a:p>
        </p:txBody>
      </p:sp>
      <p:sp>
        <p:nvSpPr>
          <p:cNvPr id="9" name="8 - Θέση αριθμού διαφάνειας"/>
          <p:cNvSpPr>
            <a:spLocks noGrp="1"/>
          </p:cNvSpPr>
          <p:nvPr>
            <p:ph type="sldNum" sz="quarter" idx="11"/>
          </p:nvPr>
        </p:nvSpPr>
        <p:spPr/>
        <p:txBody>
          <a:bodyPr/>
          <a:lstStyle/>
          <a:p>
            <a:fld id="{76D333C4-2D03-4133-BE4E-21A2E045E4A7}" type="slidenum">
              <a:rPr lang="el-GR" smtClean="0"/>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52FE27F-13A3-4801-B519-AB86A32AE7AA}" type="datetimeFigureOut">
              <a:rPr lang="el-GR" smtClean="0"/>
              <a:t>23/3/2021</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6D333C4-2D03-4133-BE4E-21A2E045E4A7}" type="slidenum">
              <a:rPr lang="el-GR" smtClean="0"/>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ΕΠΑΝΑΣΤΑΣΗ ΤΟΥ 1821</a:t>
            </a:r>
            <a:endParaRPr lang="el-GR" dirty="0"/>
          </a:p>
        </p:txBody>
      </p:sp>
      <p:pic>
        <p:nvPicPr>
          <p:cNvPr id="17410" name="Picture 2" descr="ελληνική επανάσταση Power point"/>
          <p:cNvPicPr>
            <a:picLocks noChangeAspect="1" noChangeArrowheads="1"/>
          </p:cNvPicPr>
          <p:nvPr/>
        </p:nvPicPr>
        <p:blipFill>
          <a:blip r:embed="rId2" cstate="print"/>
          <a:srcRect/>
          <a:stretch>
            <a:fillRect/>
          </a:stretch>
        </p:blipFill>
        <p:spPr bwMode="auto">
          <a:xfrm>
            <a:off x="251520" y="1412776"/>
            <a:ext cx="5328592" cy="4000621"/>
          </a:xfrm>
          <a:prstGeom prst="rect">
            <a:avLst/>
          </a:prstGeom>
          <a:noFill/>
        </p:spPr>
      </p:pic>
      <p:sp>
        <p:nvSpPr>
          <p:cNvPr id="4" name="3 - Ορθογώνιο"/>
          <p:cNvSpPr/>
          <p:nvPr/>
        </p:nvSpPr>
        <p:spPr>
          <a:xfrm>
            <a:off x="5652120" y="2060848"/>
            <a:ext cx="3275856" cy="2585323"/>
          </a:xfrm>
          <a:prstGeom prst="rect">
            <a:avLst/>
          </a:prstGeom>
        </p:spPr>
        <p:txBody>
          <a:bodyPr wrap="square">
            <a:spAutoFit/>
          </a:bodyPr>
          <a:lstStyle/>
          <a:p>
            <a:r>
              <a:rPr lang="el-GR" dirty="0"/>
              <a:t>Η </a:t>
            </a:r>
            <a:r>
              <a:rPr lang="el-GR" b="1" dirty="0"/>
              <a:t>Ελληνική Επανάσταση</a:t>
            </a:r>
            <a:r>
              <a:rPr lang="el-GR" dirty="0"/>
              <a:t> </a:t>
            </a:r>
            <a:r>
              <a:rPr lang="el-GR" b="1" dirty="0" smtClean="0"/>
              <a:t>του </a:t>
            </a:r>
            <a:r>
              <a:rPr lang="el-GR" b="1" dirty="0"/>
              <a:t>1821</a:t>
            </a:r>
            <a:r>
              <a:rPr lang="el-GR" dirty="0"/>
              <a:t> ήταν η ένοπλη εξέγερση την οποία διεξήγαγαν επαναστατημένοι </a:t>
            </a:r>
            <a:r>
              <a:rPr lang="el-GR" dirty="0" smtClean="0"/>
              <a:t>Έλληνες εναντίον </a:t>
            </a:r>
            <a:r>
              <a:rPr lang="el-GR" dirty="0"/>
              <a:t>του οθωμανικού στρατού με σκοπό την αποτίναξη της οθωμανικής κυριαρχίας και τη δημιουργία ανεξάρτητου </a:t>
            </a:r>
            <a:r>
              <a:rPr lang="el-GR" dirty="0" smtClean="0"/>
              <a:t>κράτους.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ΟΡΓΑΝΩΣΗ ΤΗΣ ΕΠΑΝΑΣΤΑΣΗΣ</a:t>
            </a:r>
            <a:endParaRPr lang="el-GR" dirty="0"/>
          </a:p>
        </p:txBody>
      </p:sp>
      <p:sp>
        <p:nvSpPr>
          <p:cNvPr id="3" name="2 - Ορθογώνιο"/>
          <p:cNvSpPr/>
          <p:nvPr/>
        </p:nvSpPr>
        <p:spPr>
          <a:xfrm>
            <a:off x="467544" y="1268760"/>
            <a:ext cx="3798168" cy="3970318"/>
          </a:xfrm>
          <a:prstGeom prst="rect">
            <a:avLst/>
          </a:prstGeom>
        </p:spPr>
        <p:txBody>
          <a:bodyPr wrap="square">
            <a:spAutoFit/>
          </a:bodyPr>
          <a:lstStyle/>
          <a:p>
            <a:r>
              <a:rPr lang="el-GR" dirty="0" smtClean="0"/>
              <a:t>Τον </a:t>
            </a:r>
            <a:r>
              <a:rPr lang="el-GR" dirty="0"/>
              <a:t>Φεβρουάριο του 1821 ο αρχηγός της Εταιρείας, Αλέξανδρος Υψηλάντης, εισέβαλε στη Μολδοβλαχία, ενώ τον επόμενο μήνα οι Φιλικοί δημιούργησαν επαναστατικές εστίες από τη Μακεδονία ως την Κρήτη. Οι επαναστάτες αφορίστηκαν από τη σύνοδο του Πατριαρχείου Κωνσταντινουπόλεως, αλλά οι οθωμανικές αρχές προχώρησαν σε σφαγές αμάχων και εκτελέσεις προυχόντων, συμπεριλαμβανομένου του </a:t>
            </a:r>
            <a:r>
              <a:rPr lang="el-GR" dirty="0" smtClean="0"/>
              <a:t>Πατριάρχη Γρηγορίου </a:t>
            </a:r>
            <a:r>
              <a:rPr lang="el-GR" dirty="0"/>
              <a:t>Ε'.</a:t>
            </a:r>
          </a:p>
        </p:txBody>
      </p:sp>
      <p:pic>
        <p:nvPicPr>
          <p:cNvPr id="16386" name="Picture 2" descr="ναυπλιο | iEllada.gr"/>
          <p:cNvPicPr>
            <a:picLocks noChangeAspect="1" noChangeArrowheads="1"/>
          </p:cNvPicPr>
          <p:nvPr/>
        </p:nvPicPr>
        <p:blipFill>
          <a:blip r:embed="rId2" cstate="print"/>
          <a:srcRect/>
          <a:stretch>
            <a:fillRect/>
          </a:stretch>
        </p:blipFill>
        <p:spPr bwMode="auto">
          <a:xfrm>
            <a:off x="4139952" y="1340768"/>
            <a:ext cx="4464496" cy="303083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200 ΧΡΟΝΙΑ ΕΛΕΥΘΕΡΙΑΣ</a:t>
            </a:r>
            <a:endParaRPr lang="el-GR" dirty="0"/>
          </a:p>
        </p:txBody>
      </p:sp>
      <p:pic>
        <p:nvPicPr>
          <p:cNvPr id="15362" name="Picture 2" descr="Taxalia Blog - Θεσσαλονίκη: Τσουνάμι διαμαρτυρίας στο διαδίκτυο: «Αλλάξτε  το σήμα για το 2021» – Τι προτείνουν"/>
          <p:cNvPicPr>
            <a:picLocks noChangeAspect="1" noChangeArrowheads="1"/>
          </p:cNvPicPr>
          <p:nvPr/>
        </p:nvPicPr>
        <p:blipFill>
          <a:blip r:embed="rId2" cstate="print"/>
          <a:srcRect/>
          <a:stretch>
            <a:fillRect/>
          </a:stretch>
        </p:blipFill>
        <p:spPr bwMode="auto">
          <a:xfrm>
            <a:off x="323528" y="1412776"/>
            <a:ext cx="5616624" cy="4104456"/>
          </a:xfrm>
          <a:prstGeom prst="rect">
            <a:avLst/>
          </a:prstGeom>
          <a:noFill/>
        </p:spPr>
      </p:pic>
      <p:sp>
        <p:nvSpPr>
          <p:cNvPr id="4" name="3 - Ορθογώνιο"/>
          <p:cNvSpPr/>
          <p:nvPr/>
        </p:nvSpPr>
        <p:spPr>
          <a:xfrm>
            <a:off x="5940152" y="1196752"/>
            <a:ext cx="2987824" cy="1477328"/>
          </a:xfrm>
          <a:prstGeom prst="rect">
            <a:avLst/>
          </a:prstGeom>
        </p:spPr>
        <p:txBody>
          <a:bodyPr wrap="square">
            <a:spAutoFit/>
          </a:bodyPr>
          <a:lstStyle/>
          <a:p>
            <a:r>
              <a:rPr lang="el-GR" dirty="0" smtClean="0"/>
              <a:t> Φέτος</a:t>
            </a:r>
            <a:r>
              <a:rPr lang="el-GR" dirty="0"/>
              <a:t>, συμπληρώνονται 200 χρόνια από την έναρξη της Ελληνικής Επανάστασης, τον Μάρτη του 1821.</a:t>
            </a:r>
          </a:p>
        </p:txBody>
      </p:sp>
      <p:sp>
        <p:nvSpPr>
          <p:cNvPr id="5" name="4 - Ορθογώνιο"/>
          <p:cNvSpPr/>
          <p:nvPr/>
        </p:nvSpPr>
        <p:spPr>
          <a:xfrm>
            <a:off x="5940152" y="2564904"/>
            <a:ext cx="3024336" cy="2308324"/>
          </a:xfrm>
          <a:prstGeom prst="rect">
            <a:avLst/>
          </a:prstGeom>
        </p:spPr>
        <p:txBody>
          <a:bodyPr wrap="square">
            <a:spAutoFit/>
          </a:bodyPr>
          <a:lstStyle/>
          <a:p>
            <a:r>
              <a:rPr lang="el-GR" dirty="0" smtClean="0"/>
              <a:t> Η </a:t>
            </a:r>
            <a:r>
              <a:rPr lang="el-GR" dirty="0"/>
              <a:t>δίψα για ελευθερία και ανεξαρτησία ένωσε όλους τους Έλληνες, πλούσιους και φτωχούς, διανοούμενους και αγράμματους, στρατιωτικούς και πολιτικούς, εμπόρους αλλά και ανθρώπους της εκκλησίας.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ΗΡΩΕΣ ΤΗΣ ΕΠΑΝΑΣΤΑΣΗΣ</a:t>
            </a:r>
            <a:endParaRPr lang="el-GR" dirty="0"/>
          </a:p>
        </p:txBody>
      </p:sp>
      <p:sp>
        <p:nvSpPr>
          <p:cNvPr id="14338" name="AutoShape 2" descr="Greeksburg on Twitter: &quot;Οι Ηρωες του '21 έδειξαν θάρρος στ μάχη, πίστη στ  αγώνα και στ Θεό, λατρεία στ Πατρίδα. Πολλοί έκαναν λάθη, μερικοί και  εγκλήματα. Η δίψα για τα Πρωτεία κα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0" name="AutoShape 4" descr="Greeksburg on Twitter: &quot;Οι Ηρωες του '21 έδειξαν θάρρος στ μάχη, πίστη στ  αγώνα και στ Θεό, λατρεία στ Πατρίδα. Πολλοί έκαναν λάθη, μερικοί και  εγκλήματα. Η δίψα για τα Πρωτεία κα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2" name="AutoShape 6" descr="Greeksburg on Twitter: &quot;Οι Ηρωες του '21 έδειξαν θάρρος στ μάχη, πίστη στ  αγώνα και στ Θεό, λατρεία στ Πατρίδα. Πολλοί έκαναν λάθη, μερικοί και  εγκλήματα. Η δίψα για τα Πρωτεία κα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4346" name="Picture 10" descr="Μαντώ Μαυρογένους - Βιογραφία - Σαν Σήμερα .gr"/>
          <p:cNvPicPr>
            <a:picLocks noChangeAspect="1" noChangeArrowheads="1"/>
          </p:cNvPicPr>
          <p:nvPr/>
        </p:nvPicPr>
        <p:blipFill>
          <a:blip r:embed="rId3" cstate="print"/>
          <a:srcRect/>
          <a:stretch>
            <a:fillRect/>
          </a:stretch>
        </p:blipFill>
        <p:spPr bwMode="auto">
          <a:xfrm>
            <a:off x="2627784" y="3284984"/>
            <a:ext cx="1735577" cy="1829392"/>
          </a:xfrm>
          <a:prstGeom prst="rect">
            <a:avLst/>
          </a:prstGeom>
          <a:noFill/>
        </p:spPr>
      </p:pic>
      <p:sp>
        <p:nvSpPr>
          <p:cNvPr id="14348" name="AutoShape 12" descr="Λασκαρίνα Μπουμπουλίνα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4350" name="Picture 14" descr="Λασκαρίνα Μπουμπουλίνα: Πέθανε Εξαιτίας Βεντέτας | Star.gr"/>
          <p:cNvPicPr>
            <a:picLocks noChangeAspect="1" noChangeArrowheads="1"/>
          </p:cNvPicPr>
          <p:nvPr/>
        </p:nvPicPr>
        <p:blipFill>
          <a:blip r:embed="rId4" cstate="print"/>
          <a:srcRect/>
          <a:stretch>
            <a:fillRect/>
          </a:stretch>
        </p:blipFill>
        <p:spPr bwMode="auto">
          <a:xfrm>
            <a:off x="7092280" y="1484784"/>
            <a:ext cx="1758330" cy="1670839"/>
          </a:xfrm>
          <a:prstGeom prst="rect">
            <a:avLst/>
          </a:prstGeom>
          <a:noFill/>
        </p:spPr>
      </p:pic>
      <p:pic>
        <p:nvPicPr>
          <p:cNvPr id="14352" name="Picture 16" descr="Αθανάσιος Διάκος - Βιογραφία - Σαν Σήμερα .gr"/>
          <p:cNvPicPr>
            <a:picLocks noChangeAspect="1" noChangeArrowheads="1"/>
          </p:cNvPicPr>
          <p:nvPr/>
        </p:nvPicPr>
        <p:blipFill>
          <a:blip r:embed="rId5" cstate="print"/>
          <a:srcRect/>
          <a:stretch>
            <a:fillRect/>
          </a:stretch>
        </p:blipFill>
        <p:spPr bwMode="auto">
          <a:xfrm>
            <a:off x="3131840" y="1412776"/>
            <a:ext cx="1414847" cy="1440160"/>
          </a:xfrm>
          <a:prstGeom prst="rect">
            <a:avLst/>
          </a:prstGeom>
          <a:noFill/>
        </p:spPr>
      </p:pic>
      <p:sp>
        <p:nvSpPr>
          <p:cNvPr id="11" name="10 - Ορθογώνιο"/>
          <p:cNvSpPr/>
          <p:nvPr/>
        </p:nvSpPr>
        <p:spPr>
          <a:xfrm>
            <a:off x="251520" y="1268760"/>
            <a:ext cx="3059832" cy="2031325"/>
          </a:xfrm>
          <a:prstGeom prst="rect">
            <a:avLst/>
          </a:prstGeom>
        </p:spPr>
        <p:txBody>
          <a:bodyPr wrap="square">
            <a:spAutoFit/>
          </a:bodyPr>
          <a:lstStyle/>
          <a:p>
            <a:r>
              <a:rPr lang="el-GR" dirty="0"/>
              <a:t>Ο Αθανάσιος Διάκος ήταν ένας από τους Έλληνες πρωταγωνιστές ήρωες-οπλαρχηγούς του πρώτου έτους της Επανάστασης του 1821 που έδρασε στη Στερεά Ελλάδα.</a:t>
            </a:r>
          </a:p>
        </p:txBody>
      </p:sp>
      <p:sp>
        <p:nvSpPr>
          <p:cNvPr id="12" name="11 - Ορθογώνιο"/>
          <p:cNvSpPr/>
          <p:nvPr/>
        </p:nvSpPr>
        <p:spPr>
          <a:xfrm>
            <a:off x="179512" y="3068960"/>
            <a:ext cx="2520280" cy="2308324"/>
          </a:xfrm>
          <a:prstGeom prst="rect">
            <a:avLst/>
          </a:prstGeom>
        </p:spPr>
        <p:txBody>
          <a:bodyPr wrap="square">
            <a:spAutoFit/>
          </a:bodyPr>
          <a:lstStyle/>
          <a:p>
            <a:r>
              <a:rPr lang="el-GR" dirty="0"/>
              <a:t>Η μεγάλη ηρωίδα της </a:t>
            </a:r>
            <a:r>
              <a:rPr lang="el-GR" dirty="0" smtClean="0"/>
              <a:t>Ελλάδας , Μαντώ    </a:t>
            </a:r>
            <a:r>
              <a:rPr lang="el-GR" dirty="0" err="1" smtClean="0"/>
              <a:t>Μαυρογένους</a:t>
            </a:r>
            <a:r>
              <a:rPr lang="el-GR" dirty="0" smtClean="0"/>
              <a:t>  κόρη </a:t>
            </a:r>
            <a:r>
              <a:rPr lang="el-GR" dirty="0"/>
              <a:t>του Νικόλαου </a:t>
            </a:r>
            <a:r>
              <a:rPr lang="el-GR" dirty="0" smtClean="0"/>
              <a:t> </a:t>
            </a:r>
            <a:r>
              <a:rPr lang="el-GR" dirty="0" err="1" smtClean="0"/>
              <a:t>Μαυρογένους</a:t>
            </a:r>
            <a:r>
              <a:rPr lang="el-GR" dirty="0" smtClean="0"/>
              <a:t> </a:t>
            </a:r>
            <a:r>
              <a:rPr lang="el-GR" dirty="0"/>
              <a:t>μεγαλέμπορου που ήταν εγκατεστημένος στην Τεργέστη.</a:t>
            </a:r>
          </a:p>
        </p:txBody>
      </p:sp>
      <p:sp>
        <p:nvSpPr>
          <p:cNvPr id="13" name="12 - Ορθογώνιο"/>
          <p:cNvSpPr/>
          <p:nvPr/>
        </p:nvSpPr>
        <p:spPr>
          <a:xfrm>
            <a:off x="4644008" y="1340768"/>
            <a:ext cx="2520280" cy="2862322"/>
          </a:xfrm>
          <a:prstGeom prst="rect">
            <a:avLst/>
          </a:prstGeom>
        </p:spPr>
        <p:txBody>
          <a:bodyPr wrap="square">
            <a:spAutoFit/>
          </a:bodyPr>
          <a:lstStyle/>
          <a:p>
            <a:r>
              <a:rPr lang="el-GR" dirty="0"/>
              <a:t>Η προσφορά της στην Επανάσταση ήταν μεγάλη. Έδωσε όλη της την περιουσία, συντήρησε και εξόπλισε τον ελληνικό στόλο, καθώς ήταν και πλοίαρχος σε ένα από τα καράβια της, τον Αγαμέμνων.</a:t>
            </a:r>
          </a:p>
        </p:txBody>
      </p:sp>
      <p:sp>
        <p:nvSpPr>
          <p:cNvPr id="14" name="13 - Ορθογώνιο"/>
          <p:cNvSpPr/>
          <p:nvPr/>
        </p:nvSpPr>
        <p:spPr>
          <a:xfrm>
            <a:off x="755576" y="5229200"/>
            <a:ext cx="8064896" cy="1477328"/>
          </a:xfrm>
          <a:prstGeom prst="rect">
            <a:avLst/>
          </a:prstGeom>
        </p:spPr>
        <p:txBody>
          <a:bodyPr wrap="square">
            <a:spAutoFit/>
          </a:bodyPr>
          <a:lstStyle/>
          <a:p>
            <a:r>
              <a:rPr lang="el-GR" dirty="0"/>
              <a:t>Τα νεανικά χρόνια του Ρήγα Φεραίου είναι βυθισμένα στην </a:t>
            </a:r>
            <a:r>
              <a:rPr lang="el-GR" dirty="0" err="1"/>
              <a:t>αχλύ</a:t>
            </a:r>
            <a:r>
              <a:rPr lang="el-GR" dirty="0"/>
              <a:t> του θρύλου και είναι δύσκολο να ανιχνευθούν τα πραγματικά γεγονότα, όπως και ένα μεγάλο μέρος από τις δραστηριότητές του αργότερα. Αυτό οφείλεται κυρίως στο γεγονός ότι τα άτομα με τα οποία συνεργαζόταν συνελήφθησαν και εκτελέστηκαν, αλλά και οι περισσότερες από τις προκηρύξεις του καταστράφηκαν.</a:t>
            </a:r>
          </a:p>
        </p:txBody>
      </p:sp>
      <p:sp>
        <p:nvSpPr>
          <p:cNvPr id="14354" name="AutoShape 18" descr="fere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56" name="AutoShape 20" descr="Ρήγας Βελεστινλής (Φεραίος) - Βιογραφία - Σαν Σήμερα .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4360" name="Picture 24" descr="Θούριος» του Ρήγα: Το συγκλονιστικό ποίημα που ξεσήκωσε τους Ελληνες κατά  των Τούρκων - ΤΑ ΝΕΑ"/>
          <p:cNvPicPr>
            <a:picLocks noChangeAspect="1" noChangeArrowheads="1"/>
          </p:cNvPicPr>
          <p:nvPr/>
        </p:nvPicPr>
        <p:blipFill>
          <a:blip r:embed="rId6" cstate="print"/>
          <a:srcRect/>
          <a:stretch>
            <a:fillRect/>
          </a:stretch>
        </p:blipFill>
        <p:spPr bwMode="auto">
          <a:xfrm>
            <a:off x="6300192" y="3933056"/>
            <a:ext cx="2376264" cy="133664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219200"/>
          </a:xfrm>
        </p:spPr>
        <p:txBody>
          <a:bodyPr>
            <a:normAutofit/>
          </a:bodyPr>
          <a:lstStyle/>
          <a:p>
            <a:r>
              <a:rPr lang="el-GR" dirty="0" smtClean="0"/>
              <a:t>Η ΤΕΧΝΗ ΓΙΑ ΤΗΝ ΕΠΑΝΑΣΤΑΣΗ</a:t>
            </a:r>
            <a:endParaRPr lang="el-GR" dirty="0"/>
          </a:p>
        </p:txBody>
      </p:sp>
      <p:sp>
        <p:nvSpPr>
          <p:cNvPr id="4" name="3 - Ορθογώνιο"/>
          <p:cNvSpPr/>
          <p:nvPr/>
        </p:nvSpPr>
        <p:spPr>
          <a:xfrm>
            <a:off x="323528" y="1556792"/>
            <a:ext cx="4176464" cy="1754326"/>
          </a:xfrm>
          <a:prstGeom prst="rect">
            <a:avLst/>
          </a:prstGeom>
        </p:spPr>
        <p:txBody>
          <a:bodyPr wrap="square">
            <a:spAutoFit/>
          </a:bodyPr>
          <a:lstStyle/>
          <a:p>
            <a:r>
              <a:rPr lang="el-GR" dirty="0"/>
              <a:t>Οι ζωγράφοι, Έλληνες και ξένοι, που θέλησαν να αποτυπώσουν στον καμβά, τον ηρωισμό και την αυταπάρνηση των επαναστατημένων αγωνιστών ευθύνονται για το γεγονός πως έχουμε μια «εικόνα» των προσώπων που έγραψαν ιστορία.</a:t>
            </a:r>
          </a:p>
        </p:txBody>
      </p:sp>
      <p:sp>
        <p:nvSpPr>
          <p:cNvPr id="5" name="4 - Ορθογώνιο"/>
          <p:cNvSpPr/>
          <p:nvPr/>
        </p:nvSpPr>
        <p:spPr>
          <a:xfrm>
            <a:off x="395536" y="3212976"/>
            <a:ext cx="4572000" cy="1754326"/>
          </a:xfrm>
          <a:prstGeom prst="rect">
            <a:avLst/>
          </a:prstGeom>
        </p:spPr>
        <p:txBody>
          <a:bodyPr>
            <a:spAutoFit/>
          </a:bodyPr>
          <a:lstStyle/>
          <a:p>
            <a:r>
              <a:rPr lang="el-GR" dirty="0"/>
              <a:t>Από τον Λόρδο </a:t>
            </a:r>
            <a:r>
              <a:rPr lang="el-GR" dirty="0" smtClean="0"/>
              <a:t>Μπάιρον</a:t>
            </a:r>
            <a:r>
              <a:rPr lang="en-US" dirty="0" smtClean="0"/>
              <a:t> </a:t>
            </a:r>
            <a:r>
              <a:rPr lang="el-GR" dirty="0" smtClean="0"/>
              <a:t>μέχρι </a:t>
            </a:r>
            <a:r>
              <a:rPr lang="el-GR" dirty="0"/>
              <a:t>τον </a:t>
            </a:r>
            <a:r>
              <a:rPr lang="el-GR" dirty="0" smtClean="0"/>
              <a:t> </a:t>
            </a:r>
            <a:r>
              <a:rPr lang="el-GR" dirty="0" err="1" smtClean="0"/>
              <a:t>Ντελακρουά</a:t>
            </a:r>
            <a:r>
              <a:rPr lang="el-GR" dirty="0" smtClean="0"/>
              <a:t>, </a:t>
            </a:r>
            <a:r>
              <a:rPr lang="el-GR" dirty="0"/>
              <a:t>πολλοί ήταν οι γνωστοί καλλιτέχνες της εποχής, που εμπνεύστηκαν, παρακίνησαν, αλλά και σόκαραν τους Ευρωπαίους  με τα έργα τους για την Επανάσταση του 1821.</a:t>
            </a:r>
          </a:p>
        </p:txBody>
      </p:sp>
      <p:sp>
        <p:nvSpPr>
          <p:cNvPr id="13316" name="AutoShape 4" descr="Λόρδος Βύρωνας και Αλή Πασάς των Ιωαννίνων. Η φιλοξενία και οι εντυπώσεις  του ποιητή, που δεν ξεγελάστηκε από τη ανατολίτικη φιλοξενία του πασά -  ΜΗΧΑΝΗ ΤΟΥ ΧΡΟΝ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18" name="AutoShape 6" descr="Λόρδος Βύρων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3320" name="Picture 8" descr="Μπάιρον ο αμφίβολος φιλέλληνας - Ειδήσεις - νέα - Το Βήμα Online"/>
          <p:cNvPicPr>
            <a:picLocks noChangeAspect="1" noChangeArrowheads="1"/>
          </p:cNvPicPr>
          <p:nvPr/>
        </p:nvPicPr>
        <p:blipFill>
          <a:blip r:embed="rId2" cstate="print"/>
          <a:srcRect/>
          <a:stretch>
            <a:fillRect/>
          </a:stretch>
        </p:blipFill>
        <p:spPr bwMode="auto">
          <a:xfrm>
            <a:off x="4427984" y="1268760"/>
            <a:ext cx="2218556" cy="2520280"/>
          </a:xfrm>
          <a:prstGeom prst="rect">
            <a:avLst/>
          </a:prstGeom>
          <a:noFill/>
        </p:spPr>
      </p:pic>
      <p:sp>
        <p:nvSpPr>
          <p:cNvPr id="13322" name="AutoShape 10" descr="Ευγένιος Ντελακρουά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24" name="AutoShape 12" descr="Ευγένιος Ντελακρουά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26" name="AutoShape 14" descr="Ευγένιος Ντελακρουά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28" name="AutoShape 16" descr="Αρχείο:Eugène Ferdinand Victor Delacroix 051.jpg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30" name="AutoShape 18" descr="Ευγένιος Ντελακρουά: Η επιτομή του ρομαντισμού στην γαλλική ζωγραφική |  Πρόσωπ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32" name="AutoShape 20" descr="Ευγένιος Ντελακρουά: Η επιτομή του ρομαντισμού στην γαλλική ζωγραφική |  Πρόσωπ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3334" name="Picture 22" descr="Ευγένιος Ντελακρουά - Ο ρομαντικός επαναστάτης που ύμνησε την Ελλάδα με δύο  αριστουργήματα του - Έφυγε σαν σήμερα | eirinika.gr"/>
          <p:cNvPicPr>
            <a:picLocks noChangeAspect="1" noChangeArrowheads="1"/>
          </p:cNvPicPr>
          <p:nvPr/>
        </p:nvPicPr>
        <p:blipFill>
          <a:blip r:embed="rId3" cstate="print"/>
          <a:srcRect/>
          <a:stretch>
            <a:fillRect/>
          </a:stretch>
        </p:blipFill>
        <p:spPr bwMode="auto">
          <a:xfrm>
            <a:off x="6588224" y="1268760"/>
            <a:ext cx="2304256" cy="2488333"/>
          </a:xfrm>
          <a:prstGeom prst="rect">
            <a:avLst/>
          </a:prstGeom>
          <a:noFill/>
        </p:spPr>
      </p:pic>
      <p:sp>
        <p:nvSpPr>
          <p:cNvPr id="13336" name="AutoShape 24" descr="Ευγένιος Ντελακρουά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38" name="AutoShape 26" descr="Ευγένιος Ντελακρουά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3340" name="Picture 28" descr="Αμερικανοί ποιητές στην Επανάσταση του 1821 | Δρόμος της Αριστεράς"/>
          <p:cNvPicPr>
            <a:picLocks noChangeAspect="1" noChangeArrowheads="1"/>
          </p:cNvPicPr>
          <p:nvPr/>
        </p:nvPicPr>
        <p:blipFill>
          <a:blip r:embed="rId4" cstate="print"/>
          <a:srcRect/>
          <a:stretch>
            <a:fillRect/>
          </a:stretch>
        </p:blipFill>
        <p:spPr bwMode="auto">
          <a:xfrm>
            <a:off x="6608302" y="4653136"/>
            <a:ext cx="2535698" cy="1944216"/>
          </a:xfrm>
          <a:prstGeom prst="rect">
            <a:avLst/>
          </a:prstGeom>
          <a:noFill/>
        </p:spPr>
      </p:pic>
      <p:sp>
        <p:nvSpPr>
          <p:cNvPr id="13342" name="AutoShape 30" descr="Η υποδοχή του Λόρδου Βύρωνα στο Μεσολόγγι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3344" name="Picture 32" descr="ΘΕΟΔΩΡΟΣ ΒΡΥΖΑΚΗΣ Ο Θεόδωρος Π. Βρυζάκης (Θήβα, 19 Οκτωβρίου 1814 – Μόναχο,  6 Δεκεμβρίου 1878) θεωρείται ο πρώτος ζωγράφος της μεταοθωμανικής Ελλάδας  και. - ppt κατέβασμα"/>
          <p:cNvPicPr>
            <a:picLocks noChangeAspect="1" noChangeArrowheads="1"/>
          </p:cNvPicPr>
          <p:nvPr/>
        </p:nvPicPr>
        <p:blipFill>
          <a:blip r:embed="rId5" cstate="print"/>
          <a:srcRect/>
          <a:stretch>
            <a:fillRect/>
          </a:stretch>
        </p:blipFill>
        <p:spPr bwMode="auto">
          <a:xfrm>
            <a:off x="3923928" y="4635134"/>
            <a:ext cx="2664296" cy="199822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68</TotalTime>
  <Words>279</Words>
  <Application>Microsoft Office PowerPoint</Application>
  <PresentationFormat>Προβολή στην οθόνη (4:3)</PresentationFormat>
  <Paragraphs>16</Paragraphs>
  <Slides>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Χαρτί</vt:lpstr>
      <vt:lpstr>Η ΕΠΑΝΑΣΤΑΣΗ ΤΟΥ 1821</vt:lpstr>
      <vt:lpstr>Η ΟΡΓΑΝΩΣΗ ΤΗΣ ΕΠΑΝΑΣΤΑΣΗΣ</vt:lpstr>
      <vt:lpstr>200 ΧΡΟΝΙΑ ΕΛΕΥΘΕΡΙΑΣ</vt:lpstr>
      <vt:lpstr>ΟΙ ΗΡΩΕΣ ΤΗΣ ΕΠΑΝΑΣΤΑΣΗΣ</vt:lpstr>
      <vt:lpstr>Η ΤΕΧΝΗ ΓΙΑ ΤΗΝ ΕΠΑΝΑΣΤΑΣΗ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ΕΠΑΝΑΣΤΑΣΗ ΤΟΥ 1821</dc:title>
  <dc:creator>ΑΛΕΞΗΣ</dc:creator>
  <cp:lastModifiedBy>ΑΛΕΞΗΣ</cp:lastModifiedBy>
  <cp:revision>8</cp:revision>
  <dcterms:created xsi:type="dcterms:W3CDTF">2021-03-23T08:57:36Z</dcterms:created>
  <dcterms:modified xsi:type="dcterms:W3CDTF">2021-03-23T10:05:57Z</dcterms:modified>
</cp:coreProperties>
</file>