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Lst>
  <p:sldSz cx="18288000" cy="10287000"/>
  <p:notesSz cx="6858000" cy="9144000"/>
  <p:embeddedFontLst>
    <p:embeddedFont>
      <p:font typeface="Kaushan Script" charset="1" panose="03060602040705080205"/>
      <p:regular r:id="rId15"/>
    </p:embeddedFont>
    <p:embeddedFont>
      <p:font typeface="DejaVu Serif" charset="1" panose="02060603050605020204"/>
      <p:regular r:id="rId16"/>
    </p:embeddedFont>
    <p:embeddedFont>
      <p:font typeface="DejaVu Serif Bold" charset="1" panose="02060803050605020204"/>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7.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6.png" Type="http://schemas.openxmlformats.org/officeDocument/2006/relationships/image"/><Relationship Id="rId8" Target="../media/image8.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7.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6.png" Type="http://schemas.openxmlformats.org/officeDocument/2006/relationships/image"/><Relationship Id="rId8" Target="../media/image9.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7.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6.png" Type="http://schemas.openxmlformats.org/officeDocument/2006/relationships/image"/><Relationship Id="rId8" Target="../media/image10.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7.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2" Target="../media/image1.jpeg" Type="http://schemas.openxmlformats.org/officeDocument/2006/relationships/image"/><Relationship Id="rId3" Target="../media/image7.png" Type="http://schemas.openxmlformats.org/officeDocument/2006/relationships/image"/><Relationship Id="rId4" Target="../media/image11.jpeg" Type="http://schemas.openxmlformats.org/officeDocument/2006/relationships/image"/><Relationship Id="rId5" Target="../media/image12.png" Type="http://schemas.openxmlformats.org/officeDocument/2006/relationships/image"/><Relationship Id="rId6" Target="../media/image13.jpeg" Type="http://schemas.openxmlformats.org/officeDocument/2006/relationships/image"/><Relationship Id="rId7" Target="../media/image14.jpeg" Type="http://schemas.openxmlformats.org/officeDocument/2006/relationships/image"/><Relationship Id="rId8" Target="../media/image3.png" Type="http://schemas.openxmlformats.org/officeDocument/2006/relationships/image"/><Relationship Id="rId9" Target="../media/image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youtube.com/watch?v=-58j2CZ8Dhg" TargetMode="External" Type="http://schemas.openxmlformats.org/officeDocument/2006/relationships/video"/><Relationship Id="rId2" Target="../media/image1.jpeg" Type="http://schemas.openxmlformats.org/officeDocument/2006/relationships/image"/><Relationship Id="rId3" Target="../media/image2.png" Type="http://schemas.openxmlformats.org/officeDocument/2006/relationships/image"/><Relationship Id="rId4" Target="../media/image7.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6.png" Type="http://schemas.openxmlformats.org/officeDocument/2006/relationships/image"/><Relationship Id="rId8" Target="../media/image13.jpeg" Type="http://schemas.openxmlformats.org/officeDocument/2006/relationships/image"/><Relationship Id="rId9" Target="../media/image15.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7.png" Type="http://schemas.openxmlformats.org/officeDocument/2006/relationships/image"/><Relationship Id="rId7" Target="../media/image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https://www.youtube.com/watch?v=tnnCHf12Tsc" TargetMode="External" Type="http://schemas.openxmlformats.org/officeDocument/2006/relationships/video"/></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8444"/>
            </a:stretch>
          </a:blipFill>
        </p:spPr>
      </p:sp>
      <p:sp>
        <p:nvSpPr>
          <p:cNvPr name="Freeform 3" id="3"/>
          <p:cNvSpPr/>
          <p:nvPr/>
        </p:nvSpPr>
        <p:spPr>
          <a:xfrm flipH="false" flipV="false" rot="0">
            <a:off x="-669682" y="691190"/>
            <a:ext cx="12492751" cy="8229600"/>
          </a:xfrm>
          <a:custGeom>
            <a:avLst/>
            <a:gdLst/>
            <a:ahLst/>
            <a:cxnLst/>
            <a:rect r="r" b="b" t="t" l="l"/>
            <a:pathLst>
              <a:path h="8229600" w="12492751">
                <a:moveTo>
                  <a:pt x="0" y="0"/>
                </a:moveTo>
                <a:lnTo>
                  <a:pt x="12492751" y="0"/>
                </a:lnTo>
                <a:lnTo>
                  <a:pt x="12492751"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0">
            <a:off x="8537244" y="1243773"/>
            <a:ext cx="3152630" cy="1907341"/>
          </a:xfrm>
          <a:custGeom>
            <a:avLst/>
            <a:gdLst/>
            <a:ahLst/>
            <a:cxnLst/>
            <a:rect r="r" b="b" t="t" l="l"/>
            <a:pathLst>
              <a:path h="1907341" w="3152630">
                <a:moveTo>
                  <a:pt x="0" y="0"/>
                </a:moveTo>
                <a:lnTo>
                  <a:pt x="3152630" y="0"/>
                </a:lnTo>
                <a:lnTo>
                  <a:pt x="3152630" y="1907341"/>
                </a:lnTo>
                <a:lnTo>
                  <a:pt x="0" y="1907341"/>
                </a:lnTo>
                <a:lnTo>
                  <a:pt x="0" y="0"/>
                </a:lnTo>
                <a:close/>
              </a:path>
            </a:pathLst>
          </a:custGeom>
          <a:blipFill>
            <a:blip r:embed="rId4"/>
            <a:stretch>
              <a:fillRect l="0" t="0" r="0" b="0"/>
            </a:stretch>
          </a:blipFill>
          <a:ln cap="sq">
            <a:noFill/>
            <a:prstDash val="solid"/>
            <a:miter/>
          </a:ln>
        </p:spPr>
      </p:sp>
      <p:sp>
        <p:nvSpPr>
          <p:cNvPr name="Freeform 5" id="5"/>
          <p:cNvSpPr/>
          <p:nvPr/>
        </p:nvSpPr>
        <p:spPr>
          <a:xfrm flipH="false" flipV="false" rot="0">
            <a:off x="557278" y="8276091"/>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5"/>
            <a:stretch>
              <a:fillRect l="0" t="0" r="0" b="0"/>
            </a:stretch>
          </a:blipFill>
          <a:ln cap="sq">
            <a:noFill/>
            <a:prstDash val="solid"/>
            <a:miter/>
          </a:ln>
        </p:spPr>
      </p:sp>
      <p:sp>
        <p:nvSpPr>
          <p:cNvPr name="Freeform 6" id="6"/>
          <p:cNvSpPr/>
          <p:nvPr/>
        </p:nvSpPr>
        <p:spPr>
          <a:xfrm flipH="false" flipV="false" rot="0">
            <a:off x="9333912" y="4709628"/>
            <a:ext cx="10466900" cy="8229600"/>
          </a:xfrm>
          <a:custGeom>
            <a:avLst/>
            <a:gdLst/>
            <a:ahLst/>
            <a:cxnLst/>
            <a:rect r="r" b="b" t="t" l="l"/>
            <a:pathLst>
              <a:path h="8229600" w="10466900">
                <a:moveTo>
                  <a:pt x="0" y="0"/>
                </a:moveTo>
                <a:lnTo>
                  <a:pt x="10466899" y="0"/>
                </a:lnTo>
                <a:lnTo>
                  <a:pt x="10466899" y="8229600"/>
                </a:lnTo>
                <a:lnTo>
                  <a:pt x="0" y="8229600"/>
                </a:lnTo>
                <a:lnTo>
                  <a:pt x="0" y="0"/>
                </a:lnTo>
                <a:close/>
              </a:path>
            </a:pathLst>
          </a:custGeom>
          <a:blipFill>
            <a:blip r:embed="rId6"/>
            <a:stretch>
              <a:fillRect l="0" t="0" r="0" b="0"/>
            </a:stretch>
          </a:blipFill>
          <a:ln cap="sq">
            <a:noFill/>
            <a:prstDash val="solid"/>
            <a:miter/>
          </a:ln>
        </p:spPr>
      </p:sp>
      <p:sp>
        <p:nvSpPr>
          <p:cNvPr name="Freeform 7" id="7"/>
          <p:cNvSpPr/>
          <p:nvPr/>
        </p:nvSpPr>
        <p:spPr>
          <a:xfrm flipH="false" flipV="false" rot="0">
            <a:off x="14960304" y="7440103"/>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
        <p:nvSpPr>
          <p:cNvPr name="TextBox 8" id="8"/>
          <p:cNvSpPr txBox="true"/>
          <p:nvPr/>
        </p:nvSpPr>
        <p:spPr>
          <a:xfrm rot="0">
            <a:off x="242050" y="1309550"/>
            <a:ext cx="9444546" cy="3496440"/>
          </a:xfrm>
          <a:prstGeom prst="rect">
            <a:avLst/>
          </a:prstGeom>
        </p:spPr>
        <p:txBody>
          <a:bodyPr anchor="t" rtlCol="false" tIns="0" lIns="0" bIns="0" rIns="0">
            <a:spAutoFit/>
          </a:bodyPr>
          <a:lstStyle/>
          <a:p>
            <a:pPr algn="ctr">
              <a:lnSpc>
                <a:spcPts val="9205"/>
              </a:lnSpc>
            </a:pPr>
            <a:r>
              <a:rPr lang="en-US" sz="7801">
                <a:solidFill>
                  <a:srgbClr val="221F1B"/>
                </a:solidFill>
                <a:latin typeface="Kaushan Script"/>
                <a:ea typeface="Kaushan Script"/>
                <a:cs typeface="Kaushan Script"/>
                <a:sym typeface="Kaushan Script"/>
              </a:rPr>
              <a:t>Κεφ. 6  Μια νέα πρωτεύουσα, η Κωνσταντινούπολη</a:t>
            </a:r>
          </a:p>
        </p:txBody>
      </p:sp>
      <p:sp>
        <p:nvSpPr>
          <p:cNvPr name="TextBox 9" id="9"/>
          <p:cNvSpPr txBox="true"/>
          <p:nvPr/>
        </p:nvSpPr>
        <p:spPr>
          <a:xfrm rot="0">
            <a:off x="242050" y="5850063"/>
            <a:ext cx="9444546" cy="1590040"/>
          </a:xfrm>
          <a:prstGeom prst="rect">
            <a:avLst/>
          </a:prstGeom>
        </p:spPr>
        <p:txBody>
          <a:bodyPr anchor="t" rtlCol="false" tIns="0" lIns="0" bIns="0" rIns="0">
            <a:spAutoFit/>
          </a:bodyPr>
          <a:lstStyle/>
          <a:p>
            <a:pPr algn="ctr">
              <a:lnSpc>
                <a:spcPts val="4130"/>
              </a:lnSpc>
            </a:pPr>
            <a:r>
              <a:rPr lang="en-US" sz="3500">
                <a:solidFill>
                  <a:srgbClr val="221F1B"/>
                </a:solidFill>
                <a:latin typeface="DejaVu Serif"/>
                <a:ea typeface="DejaVu Serif"/>
                <a:cs typeface="DejaVu Serif"/>
                <a:sym typeface="DejaVu Serif"/>
              </a:rPr>
              <a:t>Θα γίνουν και τα κεφάλαια 7 και 10 σε αυτές τις διαφάνειες. Θα πάρετε φωτοτυπία για το επόμενο μάθημα.</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380" r="-53135" b="0"/>
            </a:stretch>
          </a:blipFill>
        </p:spPr>
      </p:sp>
      <p:sp>
        <p:nvSpPr>
          <p:cNvPr name="Freeform 3" id="3"/>
          <p:cNvSpPr/>
          <p:nvPr/>
        </p:nvSpPr>
        <p:spPr>
          <a:xfrm flipH="false" flipV="false" rot="0">
            <a:off x="1113815" y="957288"/>
            <a:ext cx="16060371" cy="8372424"/>
          </a:xfrm>
          <a:custGeom>
            <a:avLst/>
            <a:gdLst/>
            <a:ahLst/>
            <a:cxnLst/>
            <a:rect r="r" b="b" t="t" l="l"/>
            <a:pathLst>
              <a:path h="8372424" w="16060371">
                <a:moveTo>
                  <a:pt x="0" y="0"/>
                </a:moveTo>
                <a:lnTo>
                  <a:pt x="16060370" y="0"/>
                </a:lnTo>
                <a:lnTo>
                  <a:pt x="16060370" y="8372424"/>
                </a:lnTo>
                <a:lnTo>
                  <a:pt x="0" y="8372424"/>
                </a:lnTo>
                <a:lnTo>
                  <a:pt x="0" y="0"/>
                </a:lnTo>
                <a:close/>
              </a:path>
            </a:pathLst>
          </a:custGeom>
          <a:blipFill>
            <a:blip r:embed="rId3"/>
            <a:stretch>
              <a:fillRect l="0" t="-13182" r="0" b="-13182"/>
            </a:stretch>
          </a:blipFill>
        </p:spPr>
      </p:sp>
      <p:sp>
        <p:nvSpPr>
          <p:cNvPr name="TextBox 4" id="4"/>
          <p:cNvSpPr txBox="true"/>
          <p:nvPr/>
        </p:nvSpPr>
        <p:spPr>
          <a:xfrm rot="0">
            <a:off x="4861274" y="1508811"/>
            <a:ext cx="10296179" cy="1143127"/>
          </a:xfrm>
          <a:prstGeom prst="rect">
            <a:avLst/>
          </a:prstGeom>
        </p:spPr>
        <p:txBody>
          <a:bodyPr anchor="t" rtlCol="false" tIns="0" lIns="0" bIns="0" rIns="0">
            <a:spAutoFit/>
          </a:bodyPr>
          <a:lstStyle/>
          <a:p>
            <a:pPr algn="ctr">
              <a:lnSpc>
                <a:spcPts val="4484"/>
              </a:lnSpc>
            </a:pPr>
            <a:r>
              <a:rPr lang="en-US" sz="3800">
                <a:solidFill>
                  <a:srgbClr val="221F1B"/>
                </a:solidFill>
                <a:latin typeface="DejaVu Serif"/>
                <a:ea typeface="DejaVu Serif"/>
                <a:cs typeface="DejaVu Serif"/>
                <a:sym typeface="DejaVu Serif"/>
              </a:rPr>
              <a:t>Γιατί ήταν δύσκολη η διακυβέρνηση της αυτοκρατορίας από τη Ρώμη; </a:t>
            </a:r>
          </a:p>
        </p:txBody>
      </p:sp>
      <p:sp>
        <p:nvSpPr>
          <p:cNvPr name="Freeform 5" id="5"/>
          <p:cNvSpPr/>
          <p:nvPr/>
        </p:nvSpPr>
        <p:spPr>
          <a:xfrm flipH="false" flipV="false" rot="0">
            <a:off x="-741016" y="-6021857"/>
            <a:ext cx="7560945" cy="8229600"/>
          </a:xfrm>
          <a:custGeom>
            <a:avLst/>
            <a:gdLst/>
            <a:ahLst/>
            <a:cxnLst/>
            <a:rect r="r" b="b" t="t" l="l"/>
            <a:pathLst>
              <a:path h="8229600" w="7560945">
                <a:moveTo>
                  <a:pt x="0" y="0"/>
                </a:moveTo>
                <a:lnTo>
                  <a:pt x="7560945" y="0"/>
                </a:lnTo>
                <a:lnTo>
                  <a:pt x="7560945" y="8229600"/>
                </a:lnTo>
                <a:lnTo>
                  <a:pt x="0" y="8229600"/>
                </a:lnTo>
                <a:lnTo>
                  <a:pt x="0" y="0"/>
                </a:lnTo>
                <a:close/>
              </a:path>
            </a:pathLst>
          </a:custGeom>
          <a:blipFill>
            <a:blip r:embed="rId4"/>
            <a:stretch>
              <a:fillRect l="0" t="0" r="0" b="0"/>
            </a:stretch>
          </a:blipFill>
        </p:spPr>
      </p:sp>
      <p:sp>
        <p:nvSpPr>
          <p:cNvPr name="TextBox 6" id="6"/>
          <p:cNvSpPr txBox="true"/>
          <p:nvPr/>
        </p:nvSpPr>
        <p:spPr>
          <a:xfrm rot="0">
            <a:off x="8389113" y="2818677"/>
            <a:ext cx="8119007" cy="6275070"/>
          </a:xfrm>
          <a:prstGeom prst="rect">
            <a:avLst/>
          </a:prstGeom>
        </p:spPr>
        <p:txBody>
          <a:bodyPr anchor="t" rtlCol="false" tIns="0" lIns="0" bIns="0" rIns="0">
            <a:spAutoFit/>
          </a:bodyPr>
          <a:lstStyle/>
          <a:p>
            <a:pPr algn="l" marL="647697" indent="-323848" lvl="1">
              <a:lnSpc>
                <a:spcPts val="3539"/>
              </a:lnSpc>
              <a:buFont typeface="Arial"/>
              <a:buChar char="•"/>
            </a:pPr>
            <a:r>
              <a:rPr lang="en-US" sz="2999">
                <a:solidFill>
                  <a:srgbClr val="221F1B"/>
                </a:solidFill>
                <a:latin typeface="DejaVu Serif"/>
                <a:ea typeface="DejaVu Serif"/>
                <a:cs typeface="DejaVu Serif"/>
                <a:sym typeface="DejaVu Serif"/>
              </a:rPr>
              <a:t>Ο Μονοκράτορας Κωνσταντίνος διαπίστωσε ότι η διακυβέρνηση της αυτοκρατορίας από τη Ρώμη ήταν δύσκολη επειδή:</a:t>
            </a:r>
          </a:p>
          <a:p>
            <a:pPr algn="l" marL="647697" indent="-323848" lvl="1">
              <a:lnSpc>
                <a:spcPts val="3539"/>
              </a:lnSpc>
              <a:buFont typeface="Arial"/>
              <a:buChar char="•"/>
            </a:pPr>
            <a:r>
              <a:rPr lang="en-US" sz="2999">
                <a:solidFill>
                  <a:srgbClr val="221F1B"/>
                </a:solidFill>
                <a:latin typeface="DejaVu Serif"/>
                <a:ea typeface="DejaVu Serif"/>
                <a:cs typeface="DejaVu Serif"/>
                <a:sym typeface="DejaVu Serif"/>
              </a:rPr>
              <a:t>Βρισκόταν πολύ μακριά από τις ακριτικές περιοχές του Δούναβη και της Ανατολής που δέχονταν επιθέσεις.</a:t>
            </a:r>
          </a:p>
          <a:p>
            <a:pPr algn="l" marL="647697" indent="-323848" lvl="1">
              <a:lnSpc>
                <a:spcPts val="3539"/>
              </a:lnSpc>
              <a:buFont typeface="Arial"/>
              <a:buChar char="•"/>
            </a:pPr>
            <a:r>
              <a:rPr lang="en-US" sz="2999">
                <a:solidFill>
                  <a:srgbClr val="221F1B"/>
                </a:solidFill>
                <a:latin typeface="DejaVu Serif"/>
                <a:ea typeface="DejaVu Serif"/>
                <a:cs typeface="DejaVu Serif"/>
                <a:sym typeface="DejaVu Serif"/>
              </a:rPr>
              <a:t>Η Ρώμη ήταν για χρόνια κέντρο λατρείας των ρωμαϊκών Θεών </a:t>
            </a:r>
          </a:p>
          <a:p>
            <a:pPr algn="l" marL="647697" indent="-323848" lvl="1">
              <a:lnSpc>
                <a:spcPts val="3539"/>
              </a:lnSpc>
              <a:buFont typeface="Arial"/>
              <a:buChar char="•"/>
            </a:pPr>
            <a:r>
              <a:rPr lang="en-US" sz="2999">
                <a:solidFill>
                  <a:srgbClr val="221F1B"/>
                </a:solidFill>
                <a:latin typeface="DejaVu Serif"/>
                <a:ea typeface="DejaVu Serif"/>
                <a:cs typeface="DejaVu Serif"/>
                <a:sym typeface="DejaVu Serif"/>
              </a:rPr>
              <a:t> Γίνονταν σκληρές συγκρούσεις ανάμεσα   στους τετράρχες </a:t>
            </a:r>
          </a:p>
          <a:p>
            <a:pPr algn="l" marL="647697" indent="-323848" lvl="1">
              <a:lnSpc>
                <a:spcPts val="3539"/>
              </a:lnSpc>
              <a:buFont typeface="Arial"/>
              <a:buChar char="•"/>
            </a:pPr>
            <a:r>
              <a:rPr lang="en-US" sz="2999">
                <a:solidFill>
                  <a:srgbClr val="221F1B"/>
                </a:solidFill>
                <a:latin typeface="DejaVu Serif"/>
                <a:ea typeface="DejaVu Serif"/>
                <a:cs typeface="DejaVu Serif"/>
                <a:sym typeface="DejaVu Serif"/>
              </a:rPr>
              <a:t>Γίνονταν διωγμοί εναντίον των Χριστιανών</a:t>
            </a:r>
          </a:p>
        </p:txBody>
      </p:sp>
      <p:sp>
        <p:nvSpPr>
          <p:cNvPr name="Freeform 7" id="7"/>
          <p:cNvSpPr/>
          <p:nvPr/>
        </p:nvSpPr>
        <p:spPr>
          <a:xfrm flipH="false" flipV="false" rot="0">
            <a:off x="14682983" y="564666"/>
            <a:ext cx="3152630" cy="1907341"/>
          </a:xfrm>
          <a:custGeom>
            <a:avLst/>
            <a:gdLst/>
            <a:ahLst/>
            <a:cxnLst/>
            <a:rect r="r" b="b" t="t" l="l"/>
            <a:pathLst>
              <a:path h="1907341" w="3152630">
                <a:moveTo>
                  <a:pt x="0" y="0"/>
                </a:moveTo>
                <a:lnTo>
                  <a:pt x="3152629" y="0"/>
                </a:lnTo>
                <a:lnTo>
                  <a:pt x="3152629" y="1907341"/>
                </a:lnTo>
                <a:lnTo>
                  <a:pt x="0" y="1907341"/>
                </a:lnTo>
                <a:lnTo>
                  <a:pt x="0" y="0"/>
                </a:lnTo>
                <a:close/>
              </a:path>
            </a:pathLst>
          </a:custGeom>
          <a:blipFill>
            <a:blip r:embed="rId5"/>
            <a:stretch>
              <a:fillRect l="0" t="0" r="0" b="0"/>
            </a:stretch>
          </a:blipFill>
          <a:ln cap="sq">
            <a:noFill/>
            <a:prstDash val="solid"/>
            <a:miter/>
          </a:ln>
        </p:spPr>
      </p:sp>
      <p:sp>
        <p:nvSpPr>
          <p:cNvPr name="Freeform 8" id="8"/>
          <p:cNvSpPr/>
          <p:nvPr/>
        </p:nvSpPr>
        <p:spPr>
          <a:xfrm flipH="false" flipV="false" rot="0">
            <a:off x="255156" y="8736482"/>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6"/>
            <a:stretch>
              <a:fillRect l="0" t="0" r="0" b="0"/>
            </a:stretch>
          </a:blipFill>
          <a:ln cap="sq">
            <a:noFill/>
            <a:prstDash val="solid"/>
            <a:miter/>
          </a:ln>
        </p:spPr>
      </p:sp>
      <p:sp>
        <p:nvSpPr>
          <p:cNvPr name="Freeform 9" id="9"/>
          <p:cNvSpPr/>
          <p:nvPr/>
        </p:nvSpPr>
        <p:spPr>
          <a:xfrm flipH="false" flipV="false" rot="0">
            <a:off x="14960304" y="7900494"/>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
        <p:nvSpPr>
          <p:cNvPr name="Freeform 10" id="10"/>
          <p:cNvSpPr/>
          <p:nvPr/>
        </p:nvSpPr>
        <p:spPr>
          <a:xfrm flipH="false" flipV="false" rot="0">
            <a:off x="361022" y="2757667"/>
            <a:ext cx="8028091" cy="5722150"/>
          </a:xfrm>
          <a:custGeom>
            <a:avLst/>
            <a:gdLst/>
            <a:ahLst/>
            <a:cxnLst/>
            <a:rect r="r" b="b" t="t" l="l"/>
            <a:pathLst>
              <a:path h="5722150" w="8028091">
                <a:moveTo>
                  <a:pt x="0" y="0"/>
                </a:moveTo>
                <a:lnTo>
                  <a:pt x="8028091" y="0"/>
                </a:lnTo>
                <a:lnTo>
                  <a:pt x="8028091" y="5722150"/>
                </a:lnTo>
                <a:lnTo>
                  <a:pt x="0" y="5722150"/>
                </a:lnTo>
                <a:lnTo>
                  <a:pt x="0" y="0"/>
                </a:lnTo>
                <a:close/>
              </a:path>
            </a:pathLst>
          </a:custGeom>
          <a:blipFill>
            <a:blip r:embed="rId8"/>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380" r="-53135" b="0"/>
            </a:stretch>
          </a:blipFill>
        </p:spPr>
      </p:sp>
      <p:sp>
        <p:nvSpPr>
          <p:cNvPr name="Freeform 3" id="3"/>
          <p:cNvSpPr/>
          <p:nvPr/>
        </p:nvSpPr>
        <p:spPr>
          <a:xfrm flipH="false" flipV="false" rot="0">
            <a:off x="1113815" y="957288"/>
            <a:ext cx="16060371" cy="8372424"/>
          </a:xfrm>
          <a:custGeom>
            <a:avLst/>
            <a:gdLst/>
            <a:ahLst/>
            <a:cxnLst/>
            <a:rect r="r" b="b" t="t" l="l"/>
            <a:pathLst>
              <a:path h="8372424" w="16060371">
                <a:moveTo>
                  <a:pt x="0" y="0"/>
                </a:moveTo>
                <a:lnTo>
                  <a:pt x="16060370" y="0"/>
                </a:lnTo>
                <a:lnTo>
                  <a:pt x="16060370" y="8372424"/>
                </a:lnTo>
                <a:lnTo>
                  <a:pt x="0" y="8372424"/>
                </a:lnTo>
                <a:lnTo>
                  <a:pt x="0" y="0"/>
                </a:lnTo>
                <a:close/>
              </a:path>
            </a:pathLst>
          </a:custGeom>
          <a:blipFill>
            <a:blip r:embed="rId3"/>
            <a:stretch>
              <a:fillRect l="0" t="-13182" r="0" b="-13182"/>
            </a:stretch>
          </a:blipFill>
        </p:spPr>
      </p:sp>
      <p:sp>
        <p:nvSpPr>
          <p:cNvPr name="TextBox 4" id="4"/>
          <p:cNvSpPr txBox="true"/>
          <p:nvPr/>
        </p:nvSpPr>
        <p:spPr>
          <a:xfrm rot="0">
            <a:off x="3900203" y="1314298"/>
            <a:ext cx="9181010" cy="1796415"/>
          </a:xfrm>
          <a:prstGeom prst="rect">
            <a:avLst/>
          </a:prstGeom>
        </p:spPr>
        <p:txBody>
          <a:bodyPr anchor="t" rtlCol="false" tIns="0" lIns="0" bIns="0" rIns="0">
            <a:spAutoFit/>
          </a:bodyPr>
          <a:lstStyle/>
          <a:p>
            <a:pPr algn="ctr">
              <a:lnSpc>
                <a:spcPts val="7080"/>
              </a:lnSpc>
            </a:pPr>
            <a:r>
              <a:rPr lang="en-US" sz="6000">
                <a:solidFill>
                  <a:srgbClr val="221F1B"/>
                </a:solidFill>
                <a:latin typeface="DejaVu Serif"/>
                <a:ea typeface="DejaVu Serif"/>
                <a:cs typeface="DejaVu Serif"/>
                <a:sym typeface="DejaVu Serif"/>
              </a:rPr>
              <a:t>Ποια μέτρα πήρε ο Κωνσταντίνος;</a:t>
            </a:r>
          </a:p>
        </p:txBody>
      </p:sp>
      <p:sp>
        <p:nvSpPr>
          <p:cNvPr name="Freeform 5" id="5"/>
          <p:cNvSpPr/>
          <p:nvPr/>
        </p:nvSpPr>
        <p:spPr>
          <a:xfrm flipH="false" flipV="false" rot="0">
            <a:off x="-741016" y="-6021857"/>
            <a:ext cx="7560945" cy="8229600"/>
          </a:xfrm>
          <a:custGeom>
            <a:avLst/>
            <a:gdLst/>
            <a:ahLst/>
            <a:cxnLst/>
            <a:rect r="r" b="b" t="t" l="l"/>
            <a:pathLst>
              <a:path h="8229600" w="7560945">
                <a:moveTo>
                  <a:pt x="0" y="0"/>
                </a:moveTo>
                <a:lnTo>
                  <a:pt x="7560945" y="0"/>
                </a:lnTo>
                <a:lnTo>
                  <a:pt x="7560945" y="8229600"/>
                </a:lnTo>
                <a:lnTo>
                  <a:pt x="0" y="8229600"/>
                </a:lnTo>
                <a:lnTo>
                  <a:pt x="0" y="0"/>
                </a:lnTo>
                <a:close/>
              </a:path>
            </a:pathLst>
          </a:custGeom>
          <a:blipFill>
            <a:blip r:embed="rId4"/>
            <a:stretch>
              <a:fillRect l="0" t="0" r="0" b="0"/>
            </a:stretch>
          </a:blipFill>
        </p:spPr>
      </p:sp>
      <p:sp>
        <p:nvSpPr>
          <p:cNvPr name="TextBox 6" id="6"/>
          <p:cNvSpPr txBox="true"/>
          <p:nvPr/>
        </p:nvSpPr>
        <p:spPr>
          <a:xfrm rot="0">
            <a:off x="8404043" y="3681984"/>
            <a:ext cx="8397096" cy="4331571"/>
          </a:xfrm>
          <a:prstGeom prst="rect">
            <a:avLst/>
          </a:prstGeom>
        </p:spPr>
        <p:txBody>
          <a:bodyPr anchor="t" rtlCol="false" tIns="0" lIns="0" bIns="0" rIns="0">
            <a:spAutoFit/>
          </a:bodyPr>
          <a:lstStyle/>
          <a:p>
            <a:pPr algn="l" marL="785146" indent="-392573" lvl="1">
              <a:lnSpc>
                <a:spcPts val="4291"/>
              </a:lnSpc>
              <a:buFont typeface="Arial"/>
              <a:buChar char="•"/>
            </a:pPr>
            <a:r>
              <a:rPr lang="en-US" sz="3636">
                <a:solidFill>
                  <a:srgbClr val="221F1B"/>
                </a:solidFill>
                <a:latin typeface="DejaVu Serif"/>
                <a:ea typeface="DejaVu Serif"/>
                <a:cs typeface="DejaVu Serif"/>
                <a:sym typeface="DejaVu Serif"/>
              </a:rPr>
              <a:t>Μετέφερε την πρωτεύουσα από τη Ρώμη στο Βυζάντιο</a:t>
            </a:r>
          </a:p>
          <a:p>
            <a:pPr algn="l" marL="785146" indent="-392573" lvl="1">
              <a:lnSpc>
                <a:spcPts val="4291"/>
              </a:lnSpc>
              <a:buFont typeface="Arial"/>
              <a:buChar char="•"/>
            </a:pPr>
            <a:r>
              <a:rPr lang="en-US" sz="3636">
                <a:solidFill>
                  <a:srgbClr val="221F1B"/>
                </a:solidFill>
                <a:latin typeface="DejaVu Serif"/>
                <a:ea typeface="DejaVu Serif"/>
                <a:cs typeface="DejaVu Serif"/>
                <a:sym typeface="DejaVu Serif"/>
              </a:rPr>
              <a:t>Εφάρμοσε ότι όριζε το Διάταγμα των Μεδιολάνων</a:t>
            </a:r>
          </a:p>
          <a:p>
            <a:pPr algn="l" marL="785146" indent="-392573" lvl="1">
              <a:lnSpc>
                <a:spcPts val="4291"/>
              </a:lnSpc>
              <a:buFont typeface="Arial"/>
              <a:buChar char="•"/>
            </a:pPr>
            <a:r>
              <a:rPr lang="en-US" sz="3636">
                <a:solidFill>
                  <a:srgbClr val="221F1B"/>
                </a:solidFill>
                <a:latin typeface="DejaVu Serif"/>
                <a:ea typeface="DejaVu Serif"/>
                <a:cs typeface="DejaVu Serif"/>
                <a:sym typeface="DejaVu Serif"/>
              </a:rPr>
              <a:t>Στήριξε τη διωκόμενη χριστιανική θρησκεία και βαπτίστηκε κι εκείνος χριστιανός</a:t>
            </a:r>
          </a:p>
        </p:txBody>
      </p:sp>
      <p:sp>
        <p:nvSpPr>
          <p:cNvPr name="Freeform 7" id="7"/>
          <p:cNvSpPr/>
          <p:nvPr/>
        </p:nvSpPr>
        <p:spPr>
          <a:xfrm flipH="false" flipV="false" rot="0">
            <a:off x="14682983" y="564666"/>
            <a:ext cx="3152630" cy="1907341"/>
          </a:xfrm>
          <a:custGeom>
            <a:avLst/>
            <a:gdLst/>
            <a:ahLst/>
            <a:cxnLst/>
            <a:rect r="r" b="b" t="t" l="l"/>
            <a:pathLst>
              <a:path h="1907341" w="3152630">
                <a:moveTo>
                  <a:pt x="0" y="0"/>
                </a:moveTo>
                <a:lnTo>
                  <a:pt x="3152629" y="0"/>
                </a:lnTo>
                <a:lnTo>
                  <a:pt x="3152629" y="1907341"/>
                </a:lnTo>
                <a:lnTo>
                  <a:pt x="0" y="1907341"/>
                </a:lnTo>
                <a:lnTo>
                  <a:pt x="0" y="0"/>
                </a:lnTo>
                <a:close/>
              </a:path>
            </a:pathLst>
          </a:custGeom>
          <a:blipFill>
            <a:blip r:embed="rId5"/>
            <a:stretch>
              <a:fillRect l="0" t="0" r="0" b="0"/>
            </a:stretch>
          </a:blipFill>
          <a:ln cap="sq">
            <a:noFill/>
            <a:prstDash val="solid"/>
            <a:miter/>
          </a:ln>
        </p:spPr>
      </p:sp>
      <p:sp>
        <p:nvSpPr>
          <p:cNvPr name="Freeform 8" id="8"/>
          <p:cNvSpPr/>
          <p:nvPr/>
        </p:nvSpPr>
        <p:spPr>
          <a:xfrm flipH="false" flipV="false" rot="0">
            <a:off x="255156" y="8736482"/>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6"/>
            <a:stretch>
              <a:fillRect l="0" t="0" r="0" b="0"/>
            </a:stretch>
          </a:blipFill>
          <a:ln cap="sq">
            <a:noFill/>
            <a:prstDash val="solid"/>
            <a:miter/>
          </a:ln>
        </p:spPr>
      </p:sp>
      <p:sp>
        <p:nvSpPr>
          <p:cNvPr name="Freeform 9" id="9"/>
          <p:cNvSpPr/>
          <p:nvPr/>
        </p:nvSpPr>
        <p:spPr>
          <a:xfrm flipH="false" flipV="false" rot="0">
            <a:off x="14960304" y="7900494"/>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
        <p:nvSpPr>
          <p:cNvPr name="Freeform 10" id="10"/>
          <p:cNvSpPr/>
          <p:nvPr/>
        </p:nvSpPr>
        <p:spPr>
          <a:xfrm flipH="false" flipV="false" rot="0">
            <a:off x="1604142" y="3146975"/>
            <a:ext cx="6588554" cy="4935056"/>
          </a:xfrm>
          <a:custGeom>
            <a:avLst/>
            <a:gdLst/>
            <a:ahLst/>
            <a:cxnLst/>
            <a:rect r="r" b="b" t="t" l="l"/>
            <a:pathLst>
              <a:path h="4935056" w="6588554">
                <a:moveTo>
                  <a:pt x="0" y="0"/>
                </a:moveTo>
                <a:lnTo>
                  <a:pt x="6588555" y="0"/>
                </a:lnTo>
                <a:lnTo>
                  <a:pt x="6588555" y="4935056"/>
                </a:lnTo>
                <a:lnTo>
                  <a:pt x="0" y="4935056"/>
                </a:lnTo>
                <a:lnTo>
                  <a:pt x="0" y="0"/>
                </a:lnTo>
                <a:close/>
              </a:path>
            </a:pathLst>
          </a:custGeom>
          <a:blipFill>
            <a:blip r:embed="rId8"/>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380" r="-53135" b="0"/>
            </a:stretch>
          </a:blipFill>
        </p:spPr>
      </p:sp>
      <p:sp>
        <p:nvSpPr>
          <p:cNvPr name="Freeform 3" id="3"/>
          <p:cNvSpPr/>
          <p:nvPr/>
        </p:nvSpPr>
        <p:spPr>
          <a:xfrm flipH="false" flipV="false" rot="0">
            <a:off x="1113815" y="957288"/>
            <a:ext cx="16060371" cy="8372424"/>
          </a:xfrm>
          <a:custGeom>
            <a:avLst/>
            <a:gdLst/>
            <a:ahLst/>
            <a:cxnLst/>
            <a:rect r="r" b="b" t="t" l="l"/>
            <a:pathLst>
              <a:path h="8372424" w="16060371">
                <a:moveTo>
                  <a:pt x="0" y="0"/>
                </a:moveTo>
                <a:lnTo>
                  <a:pt x="16060370" y="0"/>
                </a:lnTo>
                <a:lnTo>
                  <a:pt x="16060370" y="8372424"/>
                </a:lnTo>
                <a:lnTo>
                  <a:pt x="0" y="8372424"/>
                </a:lnTo>
                <a:lnTo>
                  <a:pt x="0" y="0"/>
                </a:lnTo>
                <a:close/>
              </a:path>
            </a:pathLst>
          </a:custGeom>
          <a:blipFill>
            <a:blip r:embed="rId3"/>
            <a:stretch>
              <a:fillRect l="0" t="-13182" r="0" b="-13182"/>
            </a:stretch>
          </a:blipFill>
        </p:spPr>
      </p:sp>
      <p:sp>
        <p:nvSpPr>
          <p:cNvPr name="Freeform 4" id="4"/>
          <p:cNvSpPr/>
          <p:nvPr/>
        </p:nvSpPr>
        <p:spPr>
          <a:xfrm flipH="false" flipV="false" rot="0">
            <a:off x="-741016" y="-6021857"/>
            <a:ext cx="7560945" cy="8229600"/>
          </a:xfrm>
          <a:custGeom>
            <a:avLst/>
            <a:gdLst/>
            <a:ahLst/>
            <a:cxnLst/>
            <a:rect r="r" b="b" t="t" l="l"/>
            <a:pathLst>
              <a:path h="8229600" w="7560945">
                <a:moveTo>
                  <a:pt x="0" y="0"/>
                </a:moveTo>
                <a:lnTo>
                  <a:pt x="7560945" y="0"/>
                </a:lnTo>
                <a:lnTo>
                  <a:pt x="7560945" y="8229600"/>
                </a:lnTo>
                <a:lnTo>
                  <a:pt x="0" y="8229600"/>
                </a:lnTo>
                <a:lnTo>
                  <a:pt x="0" y="0"/>
                </a:lnTo>
                <a:close/>
              </a:path>
            </a:pathLst>
          </a:custGeom>
          <a:blipFill>
            <a:blip r:embed="rId4"/>
            <a:stretch>
              <a:fillRect l="0" t="0" r="0" b="0"/>
            </a:stretch>
          </a:blipFill>
        </p:spPr>
      </p:sp>
      <p:sp>
        <p:nvSpPr>
          <p:cNvPr name="TextBox 5" id="5"/>
          <p:cNvSpPr txBox="true"/>
          <p:nvPr/>
        </p:nvSpPr>
        <p:spPr>
          <a:xfrm rot="0">
            <a:off x="3433928" y="1666665"/>
            <a:ext cx="11420144" cy="1383284"/>
          </a:xfrm>
          <a:prstGeom prst="rect">
            <a:avLst/>
          </a:prstGeom>
        </p:spPr>
        <p:txBody>
          <a:bodyPr anchor="t" rtlCol="false" tIns="0" lIns="0" bIns="0" rIns="0">
            <a:spAutoFit/>
          </a:bodyPr>
          <a:lstStyle/>
          <a:p>
            <a:pPr algn="ctr">
              <a:lnSpc>
                <a:spcPts val="5428"/>
              </a:lnSpc>
            </a:pPr>
            <a:r>
              <a:rPr lang="en-US" sz="4600">
                <a:solidFill>
                  <a:srgbClr val="221F1B"/>
                </a:solidFill>
                <a:latin typeface="DejaVu Serif"/>
                <a:ea typeface="DejaVu Serif"/>
                <a:cs typeface="DejaVu Serif"/>
                <a:sym typeface="DejaVu Serif"/>
              </a:rPr>
              <a:t>Πώς ονομάστηκε η νέα πρωτεύουσα και γιατί ήταν σημαντική η θέση της;</a:t>
            </a:r>
          </a:p>
        </p:txBody>
      </p:sp>
      <p:sp>
        <p:nvSpPr>
          <p:cNvPr name="Freeform 6" id="6"/>
          <p:cNvSpPr/>
          <p:nvPr/>
        </p:nvSpPr>
        <p:spPr>
          <a:xfrm flipH="false" flipV="false" rot="0">
            <a:off x="14682983" y="564666"/>
            <a:ext cx="3152630" cy="1907341"/>
          </a:xfrm>
          <a:custGeom>
            <a:avLst/>
            <a:gdLst/>
            <a:ahLst/>
            <a:cxnLst/>
            <a:rect r="r" b="b" t="t" l="l"/>
            <a:pathLst>
              <a:path h="1907341" w="3152630">
                <a:moveTo>
                  <a:pt x="0" y="0"/>
                </a:moveTo>
                <a:lnTo>
                  <a:pt x="3152629" y="0"/>
                </a:lnTo>
                <a:lnTo>
                  <a:pt x="3152629" y="1907341"/>
                </a:lnTo>
                <a:lnTo>
                  <a:pt x="0" y="1907341"/>
                </a:lnTo>
                <a:lnTo>
                  <a:pt x="0" y="0"/>
                </a:lnTo>
                <a:close/>
              </a:path>
            </a:pathLst>
          </a:custGeom>
          <a:blipFill>
            <a:blip r:embed="rId5"/>
            <a:stretch>
              <a:fillRect l="0" t="0" r="0" b="0"/>
            </a:stretch>
          </a:blipFill>
          <a:ln cap="sq">
            <a:noFill/>
            <a:prstDash val="solid"/>
            <a:miter/>
          </a:ln>
        </p:spPr>
      </p:sp>
      <p:sp>
        <p:nvSpPr>
          <p:cNvPr name="Freeform 7" id="7"/>
          <p:cNvSpPr/>
          <p:nvPr/>
        </p:nvSpPr>
        <p:spPr>
          <a:xfrm flipH="false" flipV="false" rot="0">
            <a:off x="255156" y="8736482"/>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6"/>
            <a:stretch>
              <a:fillRect l="0" t="0" r="0" b="0"/>
            </a:stretch>
          </a:blipFill>
          <a:ln cap="sq">
            <a:noFill/>
            <a:prstDash val="solid"/>
            <a:miter/>
          </a:ln>
        </p:spPr>
      </p:sp>
      <p:sp>
        <p:nvSpPr>
          <p:cNvPr name="Freeform 8" id="8"/>
          <p:cNvSpPr/>
          <p:nvPr/>
        </p:nvSpPr>
        <p:spPr>
          <a:xfrm flipH="false" flipV="false" rot="0">
            <a:off x="14960304" y="7900494"/>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
        <p:nvSpPr>
          <p:cNvPr name="Freeform 9" id="9"/>
          <p:cNvSpPr/>
          <p:nvPr/>
        </p:nvSpPr>
        <p:spPr>
          <a:xfrm flipH="false" flipV="false" rot="0">
            <a:off x="9144000" y="3197043"/>
            <a:ext cx="7510365" cy="5539439"/>
          </a:xfrm>
          <a:custGeom>
            <a:avLst/>
            <a:gdLst/>
            <a:ahLst/>
            <a:cxnLst/>
            <a:rect r="r" b="b" t="t" l="l"/>
            <a:pathLst>
              <a:path h="5539439" w="7510365">
                <a:moveTo>
                  <a:pt x="0" y="0"/>
                </a:moveTo>
                <a:lnTo>
                  <a:pt x="7510365" y="0"/>
                </a:lnTo>
                <a:lnTo>
                  <a:pt x="7510365" y="5539439"/>
                </a:lnTo>
                <a:lnTo>
                  <a:pt x="0" y="5539439"/>
                </a:lnTo>
                <a:lnTo>
                  <a:pt x="0" y="0"/>
                </a:lnTo>
                <a:close/>
              </a:path>
            </a:pathLst>
          </a:custGeom>
          <a:blipFill>
            <a:blip r:embed="rId8"/>
            <a:stretch>
              <a:fillRect l="-413" t="0" r="-413" b="0"/>
            </a:stretch>
          </a:blipFill>
        </p:spPr>
      </p:sp>
      <p:sp>
        <p:nvSpPr>
          <p:cNvPr name="TextBox 10" id="10"/>
          <p:cNvSpPr txBox="true"/>
          <p:nvPr/>
        </p:nvSpPr>
        <p:spPr>
          <a:xfrm rot="0">
            <a:off x="2460097" y="3427775"/>
            <a:ext cx="6459745" cy="3521373"/>
          </a:xfrm>
          <a:prstGeom prst="rect">
            <a:avLst/>
          </a:prstGeom>
        </p:spPr>
        <p:txBody>
          <a:bodyPr anchor="t" rtlCol="false" tIns="0" lIns="0" bIns="0" rIns="0">
            <a:spAutoFit/>
          </a:bodyPr>
          <a:lstStyle/>
          <a:p>
            <a:pPr algn="l">
              <a:lnSpc>
                <a:spcPts val="3088"/>
              </a:lnSpc>
            </a:pPr>
            <a:r>
              <a:rPr lang="en-US" sz="2617">
                <a:solidFill>
                  <a:srgbClr val="FFFFFF"/>
                </a:solidFill>
                <a:latin typeface="DejaVu Serif"/>
                <a:ea typeface="DejaVu Serif"/>
                <a:cs typeface="DejaVu Serif"/>
                <a:sym typeface="DejaVu Serif"/>
              </a:rPr>
              <a:t>Το όνομα της νέας πρωτεύουσας ήταν “Νέα Ρώμη” όλοι όμως την έλεγαν Κωνσταντινούπολη και αργότερα Πόλη Γιατί η θέση της ήταν σημαντική;</a:t>
            </a:r>
          </a:p>
          <a:p>
            <a:pPr algn="l">
              <a:lnSpc>
                <a:spcPts val="3088"/>
              </a:lnSpc>
            </a:pPr>
            <a:r>
              <a:rPr lang="en-US" sz="2617">
                <a:solidFill>
                  <a:srgbClr val="FFFFFF"/>
                </a:solidFill>
                <a:latin typeface="DejaVu Serif"/>
                <a:ea typeface="DejaVu Serif"/>
                <a:cs typeface="DejaVu Serif"/>
                <a:sym typeface="DejaVu Serif"/>
              </a:rPr>
              <a:t>Εκεί συναντιόνταν δρόμοι που ένωναν την Ευρώπη με την Ασία αλλά και τον Εύξεινο Πόντο με τη Μεσόγειο Θάλασσα.</a:t>
            </a:r>
          </a:p>
        </p:txBody>
      </p:sp>
      <p:sp>
        <p:nvSpPr>
          <p:cNvPr name="TextBox 11" id="11"/>
          <p:cNvSpPr txBox="true"/>
          <p:nvPr/>
        </p:nvSpPr>
        <p:spPr>
          <a:xfrm rot="0">
            <a:off x="1521691" y="3059474"/>
            <a:ext cx="1080946" cy="746125"/>
          </a:xfrm>
          <a:prstGeom prst="rect">
            <a:avLst/>
          </a:prstGeom>
        </p:spPr>
        <p:txBody>
          <a:bodyPr anchor="t" rtlCol="false" tIns="0" lIns="0" bIns="0" rIns="0">
            <a:spAutoFit/>
          </a:bodyPr>
          <a:lstStyle/>
          <a:p>
            <a:pPr algn="ctr">
              <a:lnSpc>
                <a:spcPts val="5900"/>
              </a:lnSpc>
            </a:pPr>
            <a:r>
              <a:rPr lang="en-US" sz="5000">
                <a:solidFill>
                  <a:srgbClr val="221F1B"/>
                </a:solidFill>
                <a:latin typeface="Kaushan Script"/>
                <a:ea typeface="Kaushan Script"/>
                <a:cs typeface="Kaushan Script"/>
                <a:sym typeface="Kaushan Script"/>
              </a:rPr>
              <a:t>1)</a:t>
            </a:r>
          </a:p>
        </p:txBody>
      </p:sp>
      <p:sp>
        <p:nvSpPr>
          <p:cNvPr name="TextBox 12" id="12"/>
          <p:cNvSpPr txBox="true"/>
          <p:nvPr/>
        </p:nvSpPr>
        <p:spPr>
          <a:xfrm rot="0">
            <a:off x="2355832" y="7244457"/>
            <a:ext cx="6564011" cy="1501775"/>
          </a:xfrm>
          <a:prstGeom prst="rect">
            <a:avLst/>
          </a:prstGeom>
        </p:spPr>
        <p:txBody>
          <a:bodyPr anchor="t" rtlCol="false" tIns="0" lIns="0" bIns="0" rIns="0">
            <a:spAutoFit/>
          </a:bodyPr>
          <a:lstStyle/>
          <a:p>
            <a:pPr algn="l">
              <a:lnSpc>
                <a:spcPts val="2949"/>
              </a:lnSpc>
            </a:pPr>
            <a:r>
              <a:rPr lang="en-US" sz="2499">
                <a:solidFill>
                  <a:srgbClr val="FFFFFF"/>
                </a:solidFill>
                <a:latin typeface="DejaVu Serif"/>
                <a:ea typeface="DejaVu Serif"/>
                <a:cs typeface="DejaVu Serif"/>
                <a:sym typeface="DejaVu Serif"/>
              </a:rPr>
              <a:t>Η θέση της ήταν στρατηγική και ευνόησε την άνθιση του εμπορίου.  Στις κοντινές ανατολικές επαρχίες κατοικούσαν ελληνόφωνοι πληθυσμοί</a:t>
            </a:r>
          </a:p>
        </p:txBody>
      </p:sp>
      <p:sp>
        <p:nvSpPr>
          <p:cNvPr name="TextBox 13" id="13"/>
          <p:cNvSpPr txBox="true"/>
          <p:nvPr/>
        </p:nvSpPr>
        <p:spPr>
          <a:xfrm rot="0">
            <a:off x="1274885" y="7257157"/>
            <a:ext cx="1080946" cy="746125"/>
          </a:xfrm>
          <a:prstGeom prst="rect">
            <a:avLst/>
          </a:prstGeom>
        </p:spPr>
        <p:txBody>
          <a:bodyPr anchor="t" rtlCol="false" tIns="0" lIns="0" bIns="0" rIns="0">
            <a:spAutoFit/>
          </a:bodyPr>
          <a:lstStyle/>
          <a:p>
            <a:pPr algn="ctr">
              <a:lnSpc>
                <a:spcPts val="5900"/>
              </a:lnSpc>
            </a:pPr>
            <a:r>
              <a:rPr lang="en-US" sz="5000">
                <a:solidFill>
                  <a:srgbClr val="221F1B"/>
                </a:solidFill>
                <a:latin typeface="Kaushan Script"/>
                <a:ea typeface="Kaushan Script"/>
                <a:cs typeface="Kaushan Script"/>
                <a:sym typeface="Kaushan Script"/>
              </a:rPr>
              <a:t>2)</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380" r="-53135" b="0"/>
            </a:stretch>
          </a:blipFill>
        </p:spPr>
      </p:sp>
      <p:sp>
        <p:nvSpPr>
          <p:cNvPr name="Freeform 3" id="3"/>
          <p:cNvSpPr/>
          <p:nvPr/>
        </p:nvSpPr>
        <p:spPr>
          <a:xfrm flipH="false" flipV="false" rot="0">
            <a:off x="841509" y="1139317"/>
            <a:ext cx="16060371" cy="8372424"/>
          </a:xfrm>
          <a:custGeom>
            <a:avLst/>
            <a:gdLst/>
            <a:ahLst/>
            <a:cxnLst/>
            <a:rect r="r" b="b" t="t" l="l"/>
            <a:pathLst>
              <a:path h="8372424" w="16060371">
                <a:moveTo>
                  <a:pt x="0" y="0"/>
                </a:moveTo>
                <a:lnTo>
                  <a:pt x="16060370" y="0"/>
                </a:lnTo>
                <a:lnTo>
                  <a:pt x="16060370" y="8372424"/>
                </a:lnTo>
                <a:lnTo>
                  <a:pt x="0" y="8372424"/>
                </a:lnTo>
                <a:lnTo>
                  <a:pt x="0" y="0"/>
                </a:lnTo>
                <a:close/>
              </a:path>
            </a:pathLst>
          </a:custGeom>
          <a:blipFill>
            <a:blip r:embed="rId3"/>
            <a:stretch>
              <a:fillRect l="0" t="-13182" r="0" b="-13182"/>
            </a:stretch>
          </a:blipFill>
        </p:spPr>
      </p:sp>
      <p:sp>
        <p:nvSpPr>
          <p:cNvPr name="Freeform 4" id="4"/>
          <p:cNvSpPr/>
          <p:nvPr/>
        </p:nvSpPr>
        <p:spPr>
          <a:xfrm flipH="false" flipV="false" rot="0">
            <a:off x="-741016" y="-6021857"/>
            <a:ext cx="7560945" cy="8229600"/>
          </a:xfrm>
          <a:custGeom>
            <a:avLst/>
            <a:gdLst/>
            <a:ahLst/>
            <a:cxnLst/>
            <a:rect r="r" b="b" t="t" l="l"/>
            <a:pathLst>
              <a:path h="8229600" w="7560945">
                <a:moveTo>
                  <a:pt x="0" y="0"/>
                </a:moveTo>
                <a:lnTo>
                  <a:pt x="7560945" y="0"/>
                </a:lnTo>
                <a:lnTo>
                  <a:pt x="7560945" y="8229600"/>
                </a:lnTo>
                <a:lnTo>
                  <a:pt x="0" y="8229600"/>
                </a:lnTo>
                <a:lnTo>
                  <a:pt x="0" y="0"/>
                </a:lnTo>
                <a:close/>
              </a:path>
            </a:pathLst>
          </a:custGeom>
          <a:blipFill>
            <a:blip r:embed="rId4"/>
            <a:stretch>
              <a:fillRect l="0" t="0" r="0" b="0"/>
            </a:stretch>
          </a:blipFill>
        </p:spPr>
      </p:sp>
      <p:sp>
        <p:nvSpPr>
          <p:cNvPr name="TextBox 5" id="5"/>
          <p:cNvSpPr txBox="true"/>
          <p:nvPr/>
        </p:nvSpPr>
        <p:spPr>
          <a:xfrm rot="0">
            <a:off x="3039457" y="1824995"/>
            <a:ext cx="10511355" cy="1527429"/>
          </a:xfrm>
          <a:prstGeom prst="rect">
            <a:avLst/>
          </a:prstGeom>
        </p:spPr>
        <p:txBody>
          <a:bodyPr anchor="t" rtlCol="false" tIns="0" lIns="0" bIns="0" rIns="0">
            <a:spAutoFit/>
          </a:bodyPr>
          <a:lstStyle/>
          <a:p>
            <a:pPr algn="ctr">
              <a:lnSpc>
                <a:spcPts val="6018"/>
              </a:lnSpc>
            </a:pPr>
            <a:r>
              <a:rPr lang="en-US" sz="5100">
                <a:solidFill>
                  <a:srgbClr val="221F1B"/>
                </a:solidFill>
                <a:latin typeface="Kaushan Script"/>
                <a:ea typeface="Kaushan Script"/>
                <a:cs typeface="Kaushan Script"/>
                <a:sym typeface="Kaushan Script"/>
              </a:rPr>
              <a:t>Πόσο χρόνο χρειάστηκε για να χτιστεί η νέα πρωτεύουσα;</a:t>
            </a:r>
          </a:p>
        </p:txBody>
      </p:sp>
      <p:sp>
        <p:nvSpPr>
          <p:cNvPr name="TextBox 6" id="6"/>
          <p:cNvSpPr txBox="true"/>
          <p:nvPr/>
        </p:nvSpPr>
        <p:spPr>
          <a:xfrm rot="0">
            <a:off x="1673435" y="3504731"/>
            <a:ext cx="7705164" cy="5589016"/>
          </a:xfrm>
          <a:prstGeom prst="rect">
            <a:avLst/>
          </a:prstGeom>
        </p:spPr>
        <p:txBody>
          <a:bodyPr anchor="t" rtlCol="false" tIns="0" lIns="0" bIns="0" rIns="0">
            <a:spAutoFit/>
          </a:bodyPr>
          <a:lstStyle/>
          <a:p>
            <a:pPr algn="l">
              <a:lnSpc>
                <a:spcPts val="3421"/>
              </a:lnSpc>
            </a:pPr>
            <a:r>
              <a:rPr lang="en-US" sz="2899">
                <a:solidFill>
                  <a:srgbClr val="FFFFFF"/>
                </a:solidFill>
                <a:latin typeface="DejaVu Serif"/>
                <a:ea typeface="DejaVu Serif"/>
                <a:cs typeface="DejaVu Serif"/>
                <a:sym typeface="DejaVu Serif"/>
              </a:rPr>
              <a:t>Η θεμελίωσή της έγινε από τον ίδιο τον αυτοκράτορα τον Νοέμβριο του 324μ.Χ. και τα εγκαίνιά της τον Μάιο του 330μ.Χ.</a:t>
            </a:r>
          </a:p>
          <a:p>
            <a:pPr algn="l">
              <a:lnSpc>
                <a:spcPts val="3421"/>
              </a:lnSpc>
            </a:pPr>
            <a:r>
              <a:rPr lang="en-US" sz="2899">
                <a:solidFill>
                  <a:srgbClr val="FFFFFF"/>
                </a:solidFill>
                <a:latin typeface="DejaVu Serif"/>
                <a:ea typeface="DejaVu Serif"/>
                <a:cs typeface="DejaVu Serif"/>
                <a:sym typeface="DejaVu Serif"/>
              </a:rPr>
              <a:t>Μέσα σε 6 χρόνια χτίζεται η νέα πρωτεύουσα.</a:t>
            </a:r>
          </a:p>
          <a:p>
            <a:pPr algn="l">
              <a:lnSpc>
                <a:spcPts val="3421"/>
              </a:lnSpc>
            </a:pPr>
            <a:r>
              <a:rPr lang="en-US" sz="2899">
                <a:solidFill>
                  <a:srgbClr val="FFFFFF"/>
                </a:solidFill>
                <a:latin typeface="DejaVu Serif"/>
                <a:ea typeface="DejaVu Serif"/>
                <a:cs typeface="DejaVu Serif"/>
                <a:sym typeface="DejaVu Serif"/>
              </a:rPr>
              <a:t>Οχυρώθηκε από στεριά και θάλασσα και στολίστηκε με κτίσματα και έργα τέχνης .</a:t>
            </a:r>
          </a:p>
          <a:p>
            <a:pPr algn="l">
              <a:lnSpc>
                <a:spcPts val="3421"/>
              </a:lnSpc>
            </a:pPr>
            <a:r>
              <a:rPr lang="en-US" sz="2899">
                <a:solidFill>
                  <a:srgbClr val="FFFFFF"/>
                </a:solidFill>
                <a:latin typeface="DejaVu Serif"/>
                <a:ea typeface="DejaVu Serif"/>
                <a:cs typeface="DejaVu Serif"/>
                <a:sym typeface="DejaVu Serif"/>
              </a:rPr>
              <a:t>Κατασκευάστηκαν λουτρά, κρήνες, υδραγωγεία που εξασφάλιζαν νερό για έξι μήνες σε περίπτωση πολιορκίας.</a:t>
            </a:r>
          </a:p>
          <a:p>
            <a:pPr algn="l">
              <a:lnSpc>
                <a:spcPts val="3421"/>
              </a:lnSpc>
            </a:pPr>
          </a:p>
        </p:txBody>
      </p:sp>
      <p:sp>
        <p:nvSpPr>
          <p:cNvPr name="Freeform 7" id="7"/>
          <p:cNvSpPr/>
          <p:nvPr/>
        </p:nvSpPr>
        <p:spPr>
          <a:xfrm flipH="false" flipV="false" rot="0">
            <a:off x="14682983" y="564666"/>
            <a:ext cx="3152630" cy="1907341"/>
          </a:xfrm>
          <a:custGeom>
            <a:avLst/>
            <a:gdLst/>
            <a:ahLst/>
            <a:cxnLst/>
            <a:rect r="r" b="b" t="t" l="l"/>
            <a:pathLst>
              <a:path h="1907341" w="3152630">
                <a:moveTo>
                  <a:pt x="0" y="0"/>
                </a:moveTo>
                <a:lnTo>
                  <a:pt x="3152629" y="0"/>
                </a:lnTo>
                <a:lnTo>
                  <a:pt x="3152629" y="1907341"/>
                </a:lnTo>
                <a:lnTo>
                  <a:pt x="0" y="1907341"/>
                </a:lnTo>
                <a:lnTo>
                  <a:pt x="0" y="0"/>
                </a:lnTo>
                <a:close/>
              </a:path>
            </a:pathLst>
          </a:custGeom>
          <a:blipFill>
            <a:blip r:embed="rId5"/>
            <a:stretch>
              <a:fillRect l="0" t="0" r="0" b="0"/>
            </a:stretch>
          </a:blipFill>
          <a:ln cap="sq">
            <a:noFill/>
            <a:prstDash val="solid"/>
            <a:miter/>
          </a:ln>
        </p:spPr>
      </p:sp>
      <p:sp>
        <p:nvSpPr>
          <p:cNvPr name="Freeform 8" id="8"/>
          <p:cNvSpPr/>
          <p:nvPr/>
        </p:nvSpPr>
        <p:spPr>
          <a:xfrm flipH="false" flipV="false" rot="0">
            <a:off x="-225052" y="9093747"/>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6"/>
            <a:stretch>
              <a:fillRect l="0" t="0" r="0" b="0"/>
            </a:stretch>
          </a:blipFill>
          <a:ln cap="sq">
            <a:noFill/>
            <a:prstDash val="solid"/>
            <a:miter/>
          </a:ln>
        </p:spPr>
      </p:sp>
      <p:sp>
        <p:nvSpPr>
          <p:cNvPr name="Freeform 9" id="9"/>
          <p:cNvSpPr/>
          <p:nvPr/>
        </p:nvSpPr>
        <p:spPr>
          <a:xfrm flipH="false" flipV="false" rot="0">
            <a:off x="14960304" y="7900494"/>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
        <p:nvSpPr>
          <p:cNvPr name="TextBox 10" id="10"/>
          <p:cNvSpPr txBox="true"/>
          <p:nvPr/>
        </p:nvSpPr>
        <p:spPr>
          <a:xfrm rot="0">
            <a:off x="10237975" y="4266837"/>
            <a:ext cx="4722329" cy="672464"/>
          </a:xfrm>
          <a:prstGeom prst="rect">
            <a:avLst/>
          </a:prstGeom>
        </p:spPr>
        <p:txBody>
          <a:bodyPr anchor="t" rtlCol="false" tIns="0" lIns="0" bIns="0" rIns="0">
            <a:spAutoFit/>
          </a:bodyPr>
          <a:lstStyle/>
          <a:p>
            <a:pPr algn="ctr">
              <a:lnSpc>
                <a:spcPts val="5460"/>
              </a:lnSpc>
            </a:pPr>
            <a:r>
              <a:rPr lang="en-US" sz="3900" b="true">
                <a:solidFill>
                  <a:srgbClr val="FFFFFF"/>
                </a:solidFill>
                <a:latin typeface="DejaVu Serif Bold"/>
                <a:ea typeface="DejaVu Serif Bold"/>
                <a:cs typeface="DejaVu Serif Bold"/>
                <a:sym typeface="DejaVu Serif Bold"/>
              </a:rPr>
              <a:t>ΦΩΤΟΔΕΝΤΡΟ</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380" r="-53135" b="0"/>
            </a:stretch>
          </a:blipFill>
        </p:spPr>
      </p:sp>
      <p:sp>
        <p:nvSpPr>
          <p:cNvPr name="Freeform 3" id="3"/>
          <p:cNvSpPr/>
          <p:nvPr/>
        </p:nvSpPr>
        <p:spPr>
          <a:xfrm flipH="false" flipV="false" rot="0">
            <a:off x="-741016" y="-2596464"/>
            <a:ext cx="7560945" cy="8229600"/>
          </a:xfrm>
          <a:custGeom>
            <a:avLst/>
            <a:gdLst/>
            <a:ahLst/>
            <a:cxnLst/>
            <a:rect r="r" b="b" t="t" l="l"/>
            <a:pathLst>
              <a:path h="8229600" w="7560945">
                <a:moveTo>
                  <a:pt x="0" y="0"/>
                </a:moveTo>
                <a:lnTo>
                  <a:pt x="7560945" y="0"/>
                </a:lnTo>
                <a:lnTo>
                  <a:pt x="7560945" y="8229600"/>
                </a:lnTo>
                <a:lnTo>
                  <a:pt x="0" y="8229600"/>
                </a:lnTo>
                <a:lnTo>
                  <a:pt x="0" y="0"/>
                </a:lnTo>
                <a:close/>
              </a:path>
            </a:pathLst>
          </a:custGeom>
          <a:blipFill>
            <a:blip r:embed="rId3"/>
            <a:stretch>
              <a:fillRect l="0" t="0" r="0" b="0"/>
            </a:stretch>
          </a:blipFill>
        </p:spPr>
      </p:sp>
      <p:grpSp>
        <p:nvGrpSpPr>
          <p:cNvPr name="Group 4" id="4"/>
          <p:cNvGrpSpPr>
            <a:grpSpLocks noChangeAspect="true"/>
          </p:cNvGrpSpPr>
          <p:nvPr/>
        </p:nvGrpSpPr>
        <p:grpSpPr>
          <a:xfrm rot="0">
            <a:off x="1268739" y="4385942"/>
            <a:ext cx="4573730" cy="5600486"/>
            <a:chOff x="0" y="0"/>
            <a:chExt cx="3733800" cy="4572000"/>
          </a:xfrm>
        </p:grpSpPr>
        <p:sp>
          <p:nvSpPr>
            <p:cNvPr name="Freeform 5" id="5"/>
            <p:cNvSpPr/>
            <p:nvPr/>
          </p:nvSpPr>
          <p:spPr>
            <a:xfrm flipH="false" flipV="false" rot="0">
              <a:off x="319362" y="480818"/>
              <a:ext cx="3095077" cy="3610363"/>
            </a:xfrm>
            <a:custGeom>
              <a:avLst/>
              <a:gdLst/>
              <a:ahLst/>
              <a:cxnLst/>
              <a:rect r="r" b="b" t="t" l="l"/>
              <a:pathLst>
                <a:path h="3610363" w="3095077">
                  <a:moveTo>
                    <a:pt x="0" y="0"/>
                  </a:moveTo>
                  <a:lnTo>
                    <a:pt x="3095077" y="0"/>
                  </a:lnTo>
                  <a:lnTo>
                    <a:pt x="3095077" y="3610364"/>
                  </a:lnTo>
                  <a:lnTo>
                    <a:pt x="0" y="3610364"/>
                  </a:lnTo>
                  <a:close/>
                </a:path>
              </a:pathLst>
            </a:custGeom>
            <a:blipFill>
              <a:blip r:embed="rId4"/>
              <a:stretch>
                <a:fillRect l="-31653" t="0" r="-31654" b="0"/>
              </a:stretch>
            </a:blipFill>
          </p:spPr>
        </p:sp>
        <p:sp>
          <p:nvSpPr>
            <p:cNvPr name="Freeform 6" id="6"/>
            <p:cNvSpPr/>
            <p:nvPr/>
          </p:nvSpPr>
          <p:spPr>
            <a:xfrm flipH="false" flipV="false" rot="0">
              <a:off x="0" y="0"/>
              <a:ext cx="3733800" cy="4572000"/>
            </a:xfrm>
            <a:custGeom>
              <a:avLst/>
              <a:gdLst/>
              <a:ahLst/>
              <a:cxnLst/>
              <a:rect r="r" b="b" t="t" l="l"/>
              <a:pathLst>
                <a:path h="4572000" w="3733800">
                  <a:moveTo>
                    <a:pt x="0" y="0"/>
                  </a:moveTo>
                  <a:lnTo>
                    <a:pt x="3733800" y="0"/>
                  </a:lnTo>
                  <a:lnTo>
                    <a:pt x="3733800" y="4572000"/>
                  </a:lnTo>
                  <a:lnTo>
                    <a:pt x="0" y="4572000"/>
                  </a:lnTo>
                  <a:close/>
                </a:path>
              </a:pathLst>
            </a:custGeom>
            <a:blipFill>
              <a:blip r:embed="rId5"/>
              <a:stretch>
                <a:fillRect l="-51" t="0" r="-51" b="0"/>
              </a:stretch>
            </a:blipFill>
          </p:spPr>
        </p:sp>
      </p:grpSp>
      <p:grpSp>
        <p:nvGrpSpPr>
          <p:cNvPr name="Group 7" id="7"/>
          <p:cNvGrpSpPr>
            <a:grpSpLocks noChangeAspect="true"/>
          </p:cNvGrpSpPr>
          <p:nvPr/>
        </p:nvGrpSpPr>
        <p:grpSpPr>
          <a:xfrm rot="0">
            <a:off x="6708899" y="4385942"/>
            <a:ext cx="4573730" cy="5600486"/>
            <a:chOff x="0" y="0"/>
            <a:chExt cx="3733800" cy="4572000"/>
          </a:xfrm>
        </p:grpSpPr>
        <p:sp>
          <p:nvSpPr>
            <p:cNvPr name="Freeform 8" id="8"/>
            <p:cNvSpPr/>
            <p:nvPr/>
          </p:nvSpPr>
          <p:spPr>
            <a:xfrm flipH="false" flipV="false" rot="0">
              <a:off x="319362" y="480818"/>
              <a:ext cx="3095077" cy="3610363"/>
            </a:xfrm>
            <a:custGeom>
              <a:avLst/>
              <a:gdLst/>
              <a:ahLst/>
              <a:cxnLst/>
              <a:rect r="r" b="b" t="t" l="l"/>
              <a:pathLst>
                <a:path h="3610363" w="3095077">
                  <a:moveTo>
                    <a:pt x="0" y="0"/>
                  </a:moveTo>
                  <a:lnTo>
                    <a:pt x="3095077" y="0"/>
                  </a:lnTo>
                  <a:lnTo>
                    <a:pt x="3095077" y="3610364"/>
                  </a:lnTo>
                  <a:lnTo>
                    <a:pt x="0" y="3610364"/>
                  </a:lnTo>
                  <a:close/>
                </a:path>
              </a:pathLst>
            </a:custGeom>
            <a:blipFill>
              <a:blip r:embed="rId6"/>
              <a:stretch>
                <a:fillRect l="-38447" t="0" r="-38447" b="0"/>
              </a:stretch>
            </a:blipFill>
          </p:spPr>
        </p:sp>
        <p:sp>
          <p:nvSpPr>
            <p:cNvPr name="Freeform 9" id="9"/>
            <p:cNvSpPr/>
            <p:nvPr/>
          </p:nvSpPr>
          <p:spPr>
            <a:xfrm flipH="false" flipV="false" rot="0">
              <a:off x="0" y="0"/>
              <a:ext cx="3733800" cy="4572000"/>
            </a:xfrm>
            <a:custGeom>
              <a:avLst/>
              <a:gdLst/>
              <a:ahLst/>
              <a:cxnLst/>
              <a:rect r="r" b="b" t="t" l="l"/>
              <a:pathLst>
                <a:path h="4572000" w="3733800">
                  <a:moveTo>
                    <a:pt x="0" y="0"/>
                  </a:moveTo>
                  <a:lnTo>
                    <a:pt x="3733800" y="0"/>
                  </a:lnTo>
                  <a:lnTo>
                    <a:pt x="3733800" y="4572000"/>
                  </a:lnTo>
                  <a:lnTo>
                    <a:pt x="0" y="4572000"/>
                  </a:lnTo>
                  <a:close/>
                </a:path>
              </a:pathLst>
            </a:custGeom>
            <a:blipFill>
              <a:blip r:embed="rId5"/>
              <a:stretch>
                <a:fillRect l="-51" t="0" r="-51" b="0"/>
              </a:stretch>
            </a:blipFill>
          </p:spPr>
        </p:sp>
      </p:grpSp>
      <p:grpSp>
        <p:nvGrpSpPr>
          <p:cNvPr name="Group 10" id="10"/>
          <p:cNvGrpSpPr>
            <a:grpSpLocks noChangeAspect="true"/>
          </p:cNvGrpSpPr>
          <p:nvPr/>
        </p:nvGrpSpPr>
        <p:grpSpPr>
          <a:xfrm rot="0">
            <a:off x="12508006" y="4023117"/>
            <a:ext cx="4637527" cy="5678605"/>
            <a:chOff x="0" y="0"/>
            <a:chExt cx="3733800" cy="4572000"/>
          </a:xfrm>
        </p:grpSpPr>
        <p:sp>
          <p:nvSpPr>
            <p:cNvPr name="Freeform 11" id="11"/>
            <p:cNvSpPr/>
            <p:nvPr/>
          </p:nvSpPr>
          <p:spPr>
            <a:xfrm flipH="false" flipV="false" rot="0">
              <a:off x="319362" y="480818"/>
              <a:ext cx="3095077" cy="3610363"/>
            </a:xfrm>
            <a:custGeom>
              <a:avLst/>
              <a:gdLst/>
              <a:ahLst/>
              <a:cxnLst/>
              <a:rect r="r" b="b" t="t" l="l"/>
              <a:pathLst>
                <a:path h="3610363" w="3095077">
                  <a:moveTo>
                    <a:pt x="0" y="0"/>
                  </a:moveTo>
                  <a:lnTo>
                    <a:pt x="3095077" y="0"/>
                  </a:lnTo>
                  <a:lnTo>
                    <a:pt x="3095077" y="3610364"/>
                  </a:lnTo>
                  <a:lnTo>
                    <a:pt x="0" y="3610364"/>
                  </a:lnTo>
                  <a:close/>
                </a:path>
              </a:pathLst>
            </a:custGeom>
            <a:blipFill>
              <a:blip r:embed="rId7"/>
              <a:stretch>
                <a:fillRect l="-60911" t="0" r="-60911" b="0"/>
              </a:stretch>
            </a:blipFill>
          </p:spPr>
        </p:sp>
        <p:sp>
          <p:nvSpPr>
            <p:cNvPr name="Freeform 12" id="12"/>
            <p:cNvSpPr/>
            <p:nvPr/>
          </p:nvSpPr>
          <p:spPr>
            <a:xfrm flipH="false" flipV="false" rot="0">
              <a:off x="0" y="0"/>
              <a:ext cx="3733800" cy="4572000"/>
            </a:xfrm>
            <a:custGeom>
              <a:avLst/>
              <a:gdLst/>
              <a:ahLst/>
              <a:cxnLst/>
              <a:rect r="r" b="b" t="t" l="l"/>
              <a:pathLst>
                <a:path h="4572000" w="3733800">
                  <a:moveTo>
                    <a:pt x="0" y="0"/>
                  </a:moveTo>
                  <a:lnTo>
                    <a:pt x="3733800" y="0"/>
                  </a:lnTo>
                  <a:lnTo>
                    <a:pt x="3733800" y="4572000"/>
                  </a:lnTo>
                  <a:lnTo>
                    <a:pt x="0" y="4572000"/>
                  </a:lnTo>
                  <a:close/>
                </a:path>
              </a:pathLst>
            </a:custGeom>
            <a:blipFill>
              <a:blip r:embed="rId5"/>
              <a:stretch>
                <a:fillRect l="-51" t="0" r="-51" b="0"/>
              </a:stretch>
            </a:blipFill>
          </p:spPr>
        </p:sp>
      </p:grpSp>
      <p:sp>
        <p:nvSpPr>
          <p:cNvPr name="TextBox 13" id="13"/>
          <p:cNvSpPr txBox="true"/>
          <p:nvPr/>
        </p:nvSpPr>
        <p:spPr>
          <a:xfrm rot="0">
            <a:off x="6574945" y="1537386"/>
            <a:ext cx="11420144" cy="2606675"/>
          </a:xfrm>
          <a:prstGeom prst="rect">
            <a:avLst/>
          </a:prstGeom>
        </p:spPr>
        <p:txBody>
          <a:bodyPr anchor="t" rtlCol="false" tIns="0" lIns="0" bIns="0" rIns="0">
            <a:spAutoFit/>
          </a:bodyPr>
          <a:lstStyle/>
          <a:p>
            <a:pPr algn="ctr">
              <a:lnSpc>
                <a:spcPts val="8850"/>
              </a:lnSpc>
            </a:pPr>
            <a:r>
              <a:rPr lang="en-US" sz="7500">
                <a:solidFill>
                  <a:srgbClr val="000000"/>
                </a:solidFill>
                <a:latin typeface="Kaushan Script"/>
                <a:ea typeface="Kaushan Script"/>
                <a:cs typeface="Kaushan Script"/>
                <a:sym typeface="Kaushan Script"/>
              </a:rPr>
              <a:t>ΕΙΚΟΝΕΣ από</a:t>
            </a:r>
          </a:p>
          <a:p>
            <a:pPr algn="ctr">
              <a:lnSpc>
                <a:spcPts val="5900"/>
              </a:lnSpc>
            </a:pPr>
            <a:r>
              <a:rPr lang="en-US" sz="5000" b="true">
                <a:solidFill>
                  <a:srgbClr val="FFFFFF"/>
                </a:solidFill>
                <a:latin typeface="DejaVu Serif Bold"/>
                <a:ea typeface="DejaVu Serif Bold"/>
                <a:cs typeface="DejaVu Serif Bold"/>
                <a:sym typeface="DejaVu Serif Bold"/>
              </a:rPr>
              <a:t>Υδραγωγείο, Ιππόδρομο, Άλογα του Λύσιππου</a:t>
            </a:r>
          </a:p>
        </p:txBody>
      </p:sp>
      <p:sp>
        <p:nvSpPr>
          <p:cNvPr name="Freeform 14" id="14"/>
          <p:cNvSpPr/>
          <p:nvPr/>
        </p:nvSpPr>
        <p:spPr>
          <a:xfrm flipH="false" flipV="false" rot="0">
            <a:off x="14682983" y="564666"/>
            <a:ext cx="3152630" cy="1907341"/>
          </a:xfrm>
          <a:custGeom>
            <a:avLst/>
            <a:gdLst/>
            <a:ahLst/>
            <a:cxnLst/>
            <a:rect r="r" b="b" t="t" l="l"/>
            <a:pathLst>
              <a:path h="1907341" w="3152630">
                <a:moveTo>
                  <a:pt x="0" y="0"/>
                </a:moveTo>
                <a:lnTo>
                  <a:pt x="3152629" y="0"/>
                </a:lnTo>
                <a:lnTo>
                  <a:pt x="3152629" y="1907341"/>
                </a:lnTo>
                <a:lnTo>
                  <a:pt x="0" y="1907341"/>
                </a:lnTo>
                <a:lnTo>
                  <a:pt x="0" y="0"/>
                </a:lnTo>
                <a:close/>
              </a:path>
            </a:pathLst>
          </a:custGeom>
          <a:blipFill>
            <a:blip r:embed="rId8"/>
            <a:stretch>
              <a:fillRect l="0" t="0" r="0" b="0"/>
            </a:stretch>
          </a:blipFill>
          <a:ln cap="sq">
            <a:noFill/>
            <a:prstDash val="solid"/>
            <a:miter/>
          </a:ln>
        </p:spPr>
      </p:sp>
      <p:sp>
        <p:nvSpPr>
          <p:cNvPr name="Freeform 15" id="15"/>
          <p:cNvSpPr/>
          <p:nvPr/>
        </p:nvSpPr>
        <p:spPr>
          <a:xfrm flipH="false" flipV="false" rot="0">
            <a:off x="255156" y="2064984"/>
            <a:ext cx="2507504" cy="1550518"/>
          </a:xfrm>
          <a:custGeom>
            <a:avLst/>
            <a:gdLst/>
            <a:ahLst/>
            <a:cxnLst/>
            <a:rect r="r" b="b" t="t" l="l"/>
            <a:pathLst>
              <a:path h="1550518" w="2507504">
                <a:moveTo>
                  <a:pt x="0" y="0"/>
                </a:moveTo>
                <a:lnTo>
                  <a:pt x="2507504" y="0"/>
                </a:lnTo>
                <a:lnTo>
                  <a:pt x="2507504" y="1550517"/>
                </a:lnTo>
                <a:lnTo>
                  <a:pt x="0" y="1550517"/>
                </a:lnTo>
                <a:lnTo>
                  <a:pt x="0" y="0"/>
                </a:lnTo>
                <a:close/>
              </a:path>
            </a:pathLst>
          </a:custGeom>
          <a:blipFill>
            <a:blip r:embed="rId9"/>
            <a:stretch>
              <a:fillRect l="0" t="0" r="0" b="0"/>
            </a:stretch>
          </a:blipFill>
          <a:ln cap="sq">
            <a:noFill/>
            <a:prstDash val="solid"/>
            <a:miter/>
          </a:ln>
        </p:spPr>
      </p:sp>
      <p:sp>
        <p:nvSpPr>
          <p:cNvPr name="Freeform 16" id="16"/>
          <p:cNvSpPr/>
          <p:nvPr/>
        </p:nvSpPr>
        <p:spPr>
          <a:xfrm flipH="false" flipV="false" rot="0">
            <a:off x="14960304" y="7900494"/>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10"/>
            <a:stretch>
              <a:fillRect l="0" t="0" r="0" b="0"/>
            </a:stretch>
          </a:blipFill>
          <a:ln cap="sq">
            <a:noFill/>
            <a:prstDash val="solid"/>
            <a:miter/>
          </a:ln>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380" r="-53135" b="0"/>
            </a:stretch>
          </a:blipFill>
        </p:spPr>
      </p:sp>
      <p:sp>
        <p:nvSpPr>
          <p:cNvPr name="Freeform 3" id="3"/>
          <p:cNvSpPr/>
          <p:nvPr/>
        </p:nvSpPr>
        <p:spPr>
          <a:xfrm flipH="false" flipV="false" rot="0">
            <a:off x="1113815" y="957288"/>
            <a:ext cx="16060371" cy="8372424"/>
          </a:xfrm>
          <a:custGeom>
            <a:avLst/>
            <a:gdLst/>
            <a:ahLst/>
            <a:cxnLst/>
            <a:rect r="r" b="b" t="t" l="l"/>
            <a:pathLst>
              <a:path h="8372424" w="16060371">
                <a:moveTo>
                  <a:pt x="0" y="0"/>
                </a:moveTo>
                <a:lnTo>
                  <a:pt x="16060370" y="0"/>
                </a:lnTo>
                <a:lnTo>
                  <a:pt x="16060370" y="8372424"/>
                </a:lnTo>
                <a:lnTo>
                  <a:pt x="0" y="8372424"/>
                </a:lnTo>
                <a:lnTo>
                  <a:pt x="0" y="0"/>
                </a:lnTo>
                <a:close/>
              </a:path>
            </a:pathLst>
          </a:custGeom>
          <a:blipFill>
            <a:blip r:embed="rId3"/>
            <a:stretch>
              <a:fillRect l="0" t="-13182" r="0" b="-13182"/>
            </a:stretch>
          </a:blipFill>
        </p:spPr>
      </p:sp>
      <p:sp>
        <p:nvSpPr>
          <p:cNvPr name="Freeform 4" id="4"/>
          <p:cNvSpPr/>
          <p:nvPr/>
        </p:nvSpPr>
        <p:spPr>
          <a:xfrm flipH="false" flipV="false" rot="0">
            <a:off x="-741016" y="-6021857"/>
            <a:ext cx="7560945" cy="8229600"/>
          </a:xfrm>
          <a:custGeom>
            <a:avLst/>
            <a:gdLst/>
            <a:ahLst/>
            <a:cxnLst/>
            <a:rect r="r" b="b" t="t" l="l"/>
            <a:pathLst>
              <a:path h="8229600" w="7560945">
                <a:moveTo>
                  <a:pt x="0" y="0"/>
                </a:moveTo>
                <a:lnTo>
                  <a:pt x="7560945" y="0"/>
                </a:lnTo>
                <a:lnTo>
                  <a:pt x="7560945" y="8229600"/>
                </a:lnTo>
                <a:lnTo>
                  <a:pt x="0" y="8229600"/>
                </a:lnTo>
                <a:lnTo>
                  <a:pt x="0" y="0"/>
                </a:lnTo>
                <a:close/>
              </a:path>
            </a:pathLst>
          </a:custGeom>
          <a:blipFill>
            <a:blip r:embed="rId4"/>
            <a:stretch>
              <a:fillRect l="0" t="0" r="0" b="0"/>
            </a:stretch>
          </a:blipFill>
        </p:spPr>
      </p:sp>
      <p:sp>
        <p:nvSpPr>
          <p:cNvPr name="TextBox 5" id="5"/>
          <p:cNvSpPr txBox="true"/>
          <p:nvPr/>
        </p:nvSpPr>
        <p:spPr>
          <a:xfrm rot="0">
            <a:off x="3433928" y="1252603"/>
            <a:ext cx="11420144" cy="1056005"/>
          </a:xfrm>
          <a:prstGeom prst="rect">
            <a:avLst/>
          </a:prstGeom>
        </p:spPr>
        <p:txBody>
          <a:bodyPr anchor="t" rtlCol="false" tIns="0" lIns="0" bIns="0" rIns="0">
            <a:spAutoFit/>
          </a:bodyPr>
          <a:lstStyle/>
          <a:p>
            <a:pPr algn="ctr">
              <a:lnSpc>
                <a:spcPts val="8260"/>
              </a:lnSpc>
            </a:pPr>
            <a:r>
              <a:rPr lang="en-US" sz="7000">
                <a:solidFill>
                  <a:srgbClr val="221F1B"/>
                </a:solidFill>
                <a:latin typeface="Kaushan Script"/>
                <a:ea typeface="Kaushan Script"/>
                <a:cs typeface="Kaushan Script"/>
                <a:sym typeface="Kaushan Script"/>
              </a:rPr>
              <a:t>Ο Ιππόδρομος</a:t>
            </a:r>
          </a:p>
        </p:txBody>
      </p:sp>
      <p:sp>
        <p:nvSpPr>
          <p:cNvPr name="Freeform 6" id="6"/>
          <p:cNvSpPr/>
          <p:nvPr/>
        </p:nvSpPr>
        <p:spPr>
          <a:xfrm flipH="false" flipV="false" rot="0">
            <a:off x="14682983" y="564666"/>
            <a:ext cx="3152630" cy="1907341"/>
          </a:xfrm>
          <a:custGeom>
            <a:avLst/>
            <a:gdLst/>
            <a:ahLst/>
            <a:cxnLst/>
            <a:rect r="r" b="b" t="t" l="l"/>
            <a:pathLst>
              <a:path h="1907341" w="3152630">
                <a:moveTo>
                  <a:pt x="0" y="0"/>
                </a:moveTo>
                <a:lnTo>
                  <a:pt x="3152629" y="0"/>
                </a:lnTo>
                <a:lnTo>
                  <a:pt x="3152629" y="1907341"/>
                </a:lnTo>
                <a:lnTo>
                  <a:pt x="0" y="1907341"/>
                </a:lnTo>
                <a:lnTo>
                  <a:pt x="0" y="0"/>
                </a:lnTo>
                <a:close/>
              </a:path>
            </a:pathLst>
          </a:custGeom>
          <a:blipFill>
            <a:blip r:embed="rId5"/>
            <a:stretch>
              <a:fillRect l="0" t="0" r="0" b="0"/>
            </a:stretch>
          </a:blipFill>
          <a:ln cap="sq">
            <a:noFill/>
            <a:prstDash val="solid"/>
            <a:miter/>
          </a:ln>
        </p:spPr>
      </p:sp>
      <p:sp>
        <p:nvSpPr>
          <p:cNvPr name="Freeform 7" id="7"/>
          <p:cNvSpPr/>
          <p:nvPr/>
        </p:nvSpPr>
        <p:spPr>
          <a:xfrm flipH="false" flipV="false" rot="0">
            <a:off x="255156" y="8736482"/>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6"/>
            <a:stretch>
              <a:fillRect l="0" t="0" r="0" b="0"/>
            </a:stretch>
          </a:blipFill>
          <a:ln cap="sq">
            <a:noFill/>
            <a:prstDash val="solid"/>
            <a:miter/>
          </a:ln>
        </p:spPr>
      </p:sp>
      <p:sp>
        <p:nvSpPr>
          <p:cNvPr name="Freeform 8" id="8"/>
          <p:cNvSpPr/>
          <p:nvPr/>
        </p:nvSpPr>
        <p:spPr>
          <a:xfrm flipH="false" flipV="false" rot="0">
            <a:off x="14960304" y="7900494"/>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
        <p:nvSpPr>
          <p:cNvPr name="Freeform 9" id="9"/>
          <p:cNvSpPr/>
          <p:nvPr/>
        </p:nvSpPr>
        <p:spPr>
          <a:xfrm flipH="false" flipV="false" rot="0">
            <a:off x="8897442" y="2304416"/>
            <a:ext cx="7727438" cy="5095629"/>
          </a:xfrm>
          <a:custGeom>
            <a:avLst/>
            <a:gdLst/>
            <a:ahLst/>
            <a:cxnLst/>
            <a:rect r="r" b="b" t="t" l="l"/>
            <a:pathLst>
              <a:path h="5095629" w="7727438">
                <a:moveTo>
                  <a:pt x="0" y="0"/>
                </a:moveTo>
                <a:lnTo>
                  <a:pt x="7727438" y="0"/>
                </a:lnTo>
                <a:lnTo>
                  <a:pt x="7727438" y="5095629"/>
                </a:lnTo>
                <a:lnTo>
                  <a:pt x="0" y="5095629"/>
                </a:lnTo>
                <a:lnTo>
                  <a:pt x="0" y="0"/>
                </a:lnTo>
                <a:close/>
              </a:path>
            </a:pathLst>
          </a:custGeom>
          <a:blipFill>
            <a:blip r:embed="rId8"/>
            <a:stretch>
              <a:fillRect l="0" t="0" r="0" b="0"/>
            </a:stretch>
          </a:blipFill>
        </p:spPr>
      </p:sp>
      <p:sp>
        <p:nvSpPr>
          <p:cNvPr name="TextBox 10" id="10"/>
          <p:cNvSpPr txBox="true"/>
          <p:nvPr/>
        </p:nvSpPr>
        <p:spPr>
          <a:xfrm rot="0">
            <a:off x="1641635" y="2256791"/>
            <a:ext cx="7028886" cy="7183118"/>
          </a:xfrm>
          <a:prstGeom prst="rect">
            <a:avLst/>
          </a:prstGeom>
        </p:spPr>
        <p:txBody>
          <a:bodyPr anchor="t" rtlCol="false" tIns="0" lIns="0" bIns="0" rIns="0">
            <a:spAutoFit/>
          </a:bodyPr>
          <a:lstStyle/>
          <a:p>
            <a:pPr algn="just">
              <a:lnSpc>
                <a:spcPts val="3080"/>
              </a:lnSpc>
            </a:pPr>
            <a:r>
              <a:rPr lang="en-US" sz="2200" b="true">
                <a:solidFill>
                  <a:srgbClr val="FFFFFF"/>
                </a:solidFill>
                <a:latin typeface="DejaVu Serif Bold"/>
                <a:ea typeface="DejaVu Serif Bold"/>
                <a:cs typeface="DejaVu Serif Bold"/>
                <a:sym typeface="DejaVu Serif Bold"/>
              </a:rPr>
              <a:t>Ο Ιππόδρομος ήταν χώρος έκφρασης και ψυχαγωγίας.</a:t>
            </a:r>
          </a:p>
          <a:p>
            <a:pPr algn="just">
              <a:lnSpc>
                <a:spcPts val="3080"/>
              </a:lnSpc>
            </a:pPr>
            <a:r>
              <a:rPr lang="en-US" sz="2200" b="true">
                <a:solidFill>
                  <a:srgbClr val="FFFFFF"/>
                </a:solidFill>
                <a:latin typeface="DejaVu Serif Bold"/>
                <a:ea typeface="DejaVu Serif Bold"/>
                <a:cs typeface="DejaVu Serif Bold"/>
                <a:sym typeface="DejaVu Serif Bold"/>
              </a:rPr>
              <a:t>Ο Ιππόδρομος της Κωνσταντινούπολης είχε μήκος μεταξύ 450 και 480 μέτρων, εξωτερικό πλάτος 117 μέτρα και εσωτερικό πλάτος περίπου 80 μέτρα. Υπολογίζεται ότι χωρούσε περίπου 100.000 άτομα. </a:t>
            </a:r>
          </a:p>
          <a:p>
            <a:pPr algn="just">
              <a:lnSpc>
                <a:spcPts val="3080"/>
              </a:lnSpc>
            </a:pPr>
            <a:r>
              <a:rPr lang="en-US" sz="2200" b="true">
                <a:solidFill>
                  <a:srgbClr val="FFFFFF"/>
                </a:solidFill>
                <a:latin typeface="DejaVu Serif Bold"/>
                <a:ea typeface="DejaVu Serif Bold"/>
                <a:cs typeface="DejaVu Serif Bold"/>
                <a:sym typeface="DejaVu Serif Bold"/>
              </a:rPr>
              <a:t> Εκεί γίνονταν οι ιπποδρομίες σε συγκεκριμένες ημερομηνίες που τις παρακολουθούσε συχνά και ο αυτοκράτορας. Στη διάρκεια των ιπποδρομιών οι θεατές επευφημούσαν τον αυτοκράτορα και του εξέφραζαν τα αιτήματα ή τα παράπονά τους.</a:t>
            </a:r>
          </a:p>
          <a:p>
            <a:pPr algn="just">
              <a:lnSpc>
                <a:spcPts val="3080"/>
              </a:lnSpc>
            </a:pPr>
            <a:r>
              <a:rPr lang="en-US" sz="2200" b="true">
                <a:solidFill>
                  <a:srgbClr val="FFFFFF"/>
                </a:solidFill>
                <a:latin typeface="DejaVu Serif Bold"/>
                <a:ea typeface="DejaVu Serif Bold"/>
                <a:cs typeface="DejaVu Serif Bold"/>
                <a:sym typeface="DejaVu Serif Bold"/>
              </a:rPr>
              <a:t>σελ. 73 (απόσπασμα, Με τους Πράσινους και τους Βένετους και youtube 1.11)</a:t>
            </a:r>
          </a:p>
          <a:p>
            <a:pPr algn="ctr">
              <a:lnSpc>
                <a:spcPts val="3080"/>
              </a:lnSpc>
            </a:pPr>
          </a:p>
        </p:txBody>
      </p:sp>
      <p:pic>
        <p:nvPicPr>
          <p:cNvPr name="Picture 11" id="11"/>
          <p:cNvPicPr>
            <a:picLocks noChangeAspect="true"/>
          </p:cNvPicPr>
          <p:nvPr>
            <a:videoFile r:link="rId10"/>
          </p:nvPr>
        </p:nvPicPr>
        <p:blipFill>
          <a:blip r:embed="rId9"/>
          <a:stretch>
            <a:fillRect/>
          </a:stretch>
        </p:blipFill>
        <p:spPr>
          <a:xfrm rot="0">
            <a:off x="10453561" y="7569988"/>
            <a:ext cx="3454702" cy="1941753"/>
          </a:xfrm>
          <a:prstGeom prst="rect">
            <a:avLst/>
          </a:prstGeom>
        </p:spPr>
      </p:pic>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1380" r="-53135" b="0"/>
            </a:stretch>
          </a:blipFill>
        </p:spPr>
      </p:sp>
      <p:sp>
        <p:nvSpPr>
          <p:cNvPr name="Freeform 3" id="3"/>
          <p:cNvSpPr/>
          <p:nvPr/>
        </p:nvSpPr>
        <p:spPr>
          <a:xfrm flipH="false" flipV="false" rot="0">
            <a:off x="3595698" y="1488556"/>
            <a:ext cx="11096603" cy="7309887"/>
          </a:xfrm>
          <a:custGeom>
            <a:avLst/>
            <a:gdLst/>
            <a:ahLst/>
            <a:cxnLst/>
            <a:rect r="r" b="b" t="t" l="l"/>
            <a:pathLst>
              <a:path h="7309887" w="11096603">
                <a:moveTo>
                  <a:pt x="0" y="0"/>
                </a:moveTo>
                <a:lnTo>
                  <a:pt x="11096604" y="0"/>
                </a:lnTo>
                <a:lnTo>
                  <a:pt x="11096604" y="7309888"/>
                </a:lnTo>
                <a:lnTo>
                  <a:pt x="0" y="7309888"/>
                </a:lnTo>
                <a:lnTo>
                  <a:pt x="0" y="0"/>
                </a:lnTo>
                <a:close/>
              </a:path>
            </a:pathLst>
          </a:custGeom>
          <a:blipFill>
            <a:blip r:embed="rId3"/>
            <a:stretch>
              <a:fillRect l="0" t="0" r="0" b="0"/>
            </a:stretch>
          </a:blipFill>
        </p:spPr>
      </p:sp>
      <p:sp>
        <p:nvSpPr>
          <p:cNvPr name="TextBox 4" id="4"/>
          <p:cNvSpPr txBox="true"/>
          <p:nvPr/>
        </p:nvSpPr>
        <p:spPr>
          <a:xfrm rot="0">
            <a:off x="4315427" y="1729656"/>
            <a:ext cx="9444546" cy="1511302"/>
          </a:xfrm>
          <a:prstGeom prst="rect">
            <a:avLst/>
          </a:prstGeom>
        </p:spPr>
        <p:txBody>
          <a:bodyPr anchor="t" rtlCol="false" tIns="0" lIns="0" bIns="0" rIns="0">
            <a:spAutoFit/>
          </a:bodyPr>
          <a:lstStyle/>
          <a:p>
            <a:pPr algn="ctr">
              <a:lnSpc>
                <a:spcPts val="11800"/>
              </a:lnSpc>
            </a:pPr>
            <a:r>
              <a:rPr lang="en-US" sz="10000">
                <a:solidFill>
                  <a:srgbClr val="221F1B"/>
                </a:solidFill>
                <a:latin typeface="Kaushan Script"/>
                <a:ea typeface="Kaushan Script"/>
                <a:cs typeface="Kaushan Script"/>
                <a:sym typeface="Kaushan Script"/>
              </a:rPr>
              <a:t>ΟΙ ΔΉΜΟΙ</a:t>
            </a:r>
          </a:p>
        </p:txBody>
      </p:sp>
      <p:sp>
        <p:nvSpPr>
          <p:cNvPr name="Freeform 5" id="5"/>
          <p:cNvSpPr/>
          <p:nvPr/>
        </p:nvSpPr>
        <p:spPr>
          <a:xfrm flipH="false" flipV="false" rot="0">
            <a:off x="12289958" y="1488556"/>
            <a:ext cx="3152630" cy="1907341"/>
          </a:xfrm>
          <a:custGeom>
            <a:avLst/>
            <a:gdLst/>
            <a:ahLst/>
            <a:cxnLst/>
            <a:rect r="r" b="b" t="t" l="l"/>
            <a:pathLst>
              <a:path h="1907341" w="3152630">
                <a:moveTo>
                  <a:pt x="0" y="0"/>
                </a:moveTo>
                <a:lnTo>
                  <a:pt x="3152630" y="0"/>
                </a:lnTo>
                <a:lnTo>
                  <a:pt x="3152630" y="1907341"/>
                </a:lnTo>
                <a:lnTo>
                  <a:pt x="0" y="1907341"/>
                </a:lnTo>
                <a:lnTo>
                  <a:pt x="0" y="0"/>
                </a:lnTo>
                <a:close/>
              </a:path>
            </a:pathLst>
          </a:custGeom>
          <a:blipFill>
            <a:blip r:embed="rId4"/>
            <a:stretch>
              <a:fillRect l="0" t="0" r="0" b="0"/>
            </a:stretch>
          </a:blipFill>
          <a:ln cap="sq">
            <a:noFill/>
            <a:prstDash val="solid"/>
            <a:miter/>
          </a:ln>
        </p:spPr>
      </p:sp>
      <p:sp>
        <p:nvSpPr>
          <p:cNvPr name="Freeform 6" id="6"/>
          <p:cNvSpPr/>
          <p:nvPr/>
        </p:nvSpPr>
        <p:spPr>
          <a:xfrm flipH="false" flipV="false" rot="0">
            <a:off x="1903231" y="8483041"/>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5"/>
            <a:stretch>
              <a:fillRect l="0" t="0" r="0" b="0"/>
            </a:stretch>
          </a:blipFill>
          <a:ln cap="sq">
            <a:noFill/>
            <a:prstDash val="solid"/>
            <a:miter/>
          </a:ln>
        </p:spPr>
      </p:sp>
      <p:sp>
        <p:nvSpPr>
          <p:cNvPr name="Freeform 7" id="7"/>
          <p:cNvSpPr/>
          <p:nvPr/>
        </p:nvSpPr>
        <p:spPr>
          <a:xfrm flipH="false" flipV="false" rot="0">
            <a:off x="-741016" y="-6021857"/>
            <a:ext cx="7560945" cy="8229600"/>
          </a:xfrm>
          <a:custGeom>
            <a:avLst/>
            <a:gdLst/>
            <a:ahLst/>
            <a:cxnLst/>
            <a:rect r="r" b="b" t="t" l="l"/>
            <a:pathLst>
              <a:path h="8229600" w="7560945">
                <a:moveTo>
                  <a:pt x="0" y="0"/>
                </a:moveTo>
                <a:lnTo>
                  <a:pt x="7560945" y="0"/>
                </a:lnTo>
                <a:lnTo>
                  <a:pt x="7560945" y="8229600"/>
                </a:lnTo>
                <a:lnTo>
                  <a:pt x="0" y="8229600"/>
                </a:lnTo>
                <a:lnTo>
                  <a:pt x="0" y="0"/>
                </a:lnTo>
                <a:close/>
              </a:path>
            </a:pathLst>
          </a:custGeom>
          <a:blipFill>
            <a:blip r:embed="rId6"/>
            <a:stretch>
              <a:fillRect l="0" t="0" r="0" b="0"/>
            </a:stretch>
          </a:blipFill>
        </p:spPr>
      </p:sp>
      <p:sp>
        <p:nvSpPr>
          <p:cNvPr name="Freeform 8" id="8"/>
          <p:cNvSpPr/>
          <p:nvPr/>
        </p:nvSpPr>
        <p:spPr>
          <a:xfrm flipH="false" flipV="false" rot="0">
            <a:off x="15035945" y="7794979"/>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
        <p:nvSpPr>
          <p:cNvPr name="TextBox 9" id="9"/>
          <p:cNvSpPr txBox="true"/>
          <p:nvPr/>
        </p:nvSpPr>
        <p:spPr>
          <a:xfrm rot="0">
            <a:off x="4481837" y="3252989"/>
            <a:ext cx="9837877" cy="4407534"/>
          </a:xfrm>
          <a:prstGeom prst="rect">
            <a:avLst/>
          </a:prstGeom>
        </p:spPr>
        <p:txBody>
          <a:bodyPr anchor="t" rtlCol="false" tIns="0" lIns="0" bIns="0" rIns="0">
            <a:spAutoFit/>
          </a:bodyPr>
          <a:lstStyle/>
          <a:p>
            <a:pPr algn="just">
              <a:lnSpc>
                <a:spcPts val="4340"/>
              </a:lnSpc>
            </a:pPr>
            <a:r>
              <a:rPr lang="en-US" b="true" sz="3100">
                <a:solidFill>
                  <a:srgbClr val="FFFFFF"/>
                </a:solidFill>
                <a:latin typeface="DejaVu Serif Bold"/>
                <a:ea typeface="DejaVu Serif Bold"/>
                <a:cs typeface="DejaVu Serif Bold"/>
                <a:sym typeface="DejaVu Serif Bold"/>
              </a:rPr>
              <a:t>Οι Δήμοι ήταν αθλητικά σωματεία στα οποία είχαν ανατεθεί η οργάνωση των ιπποδρομιών. Από τα χρώματα των στολών τους και των λαβάρων τους οι Δήμοι ονομάζονταν Πράσινοι, Βένετοι δηλ. Γαλάζιοι, Λευκοί και Κόκκινοι. Το πάθος τους όμως για τη νίκη της ομάδας τους συχνά τους έφερνε σε φιλονικία.</a:t>
            </a:r>
          </a:p>
        </p:txBody>
      </p:sp>
      <p:sp>
        <p:nvSpPr>
          <p:cNvPr name="Freeform 10" id="10"/>
          <p:cNvSpPr/>
          <p:nvPr/>
        </p:nvSpPr>
        <p:spPr>
          <a:xfrm flipH="false" flipV="false" rot="0">
            <a:off x="240257" y="8483041"/>
            <a:ext cx="2507504" cy="1550518"/>
          </a:xfrm>
          <a:custGeom>
            <a:avLst/>
            <a:gdLst/>
            <a:ahLst/>
            <a:cxnLst/>
            <a:rect r="r" b="b" t="t" l="l"/>
            <a:pathLst>
              <a:path h="1550518" w="2507504">
                <a:moveTo>
                  <a:pt x="0" y="0"/>
                </a:moveTo>
                <a:lnTo>
                  <a:pt x="2507504" y="0"/>
                </a:lnTo>
                <a:lnTo>
                  <a:pt x="2507504" y="1550518"/>
                </a:lnTo>
                <a:lnTo>
                  <a:pt x="0" y="1550518"/>
                </a:lnTo>
                <a:lnTo>
                  <a:pt x="0" y="0"/>
                </a:lnTo>
                <a:close/>
              </a:path>
            </a:pathLst>
          </a:custGeom>
          <a:blipFill>
            <a:blip r:embed="rId5"/>
            <a:stretch>
              <a:fillRect l="0" t="0" r="0" b="0"/>
            </a:stretch>
          </a:blipFill>
          <a:ln cap="sq">
            <a:noFill/>
            <a:prstDash val="solid"/>
            <a:miter/>
          </a:ln>
        </p:spPr>
      </p:sp>
      <p:sp>
        <p:nvSpPr>
          <p:cNvPr name="Freeform 11" id="11"/>
          <p:cNvSpPr/>
          <p:nvPr/>
        </p:nvSpPr>
        <p:spPr>
          <a:xfrm flipH="false" flipV="false" rot="0">
            <a:off x="531952" y="7437714"/>
            <a:ext cx="2507504" cy="1550518"/>
          </a:xfrm>
          <a:custGeom>
            <a:avLst/>
            <a:gdLst/>
            <a:ahLst/>
            <a:cxnLst/>
            <a:rect r="r" b="b" t="t" l="l"/>
            <a:pathLst>
              <a:path h="1550518" w="2507504">
                <a:moveTo>
                  <a:pt x="0" y="0"/>
                </a:moveTo>
                <a:lnTo>
                  <a:pt x="2507505" y="0"/>
                </a:lnTo>
                <a:lnTo>
                  <a:pt x="2507505" y="1550518"/>
                </a:lnTo>
                <a:lnTo>
                  <a:pt x="0" y="1550518"/>
                </a:lnTo>
                <a:lnTo>
                  <a:pt x="0" y="0"/>
                </a:lnTo>
                <a:close/>
              </a:path>
            </a:pathLst>
          </a:custGeom>
          <a:blipFill>
            <a:blip r:embed="rId5"/>
            <a:stretch>
              <a:fillRect l="0" t="0" r="0" b="0"/>
            </a:stretch>
          </a:blipFill>
          <a:ln cap="sq">
            <a:noFill/>
            <a:prstDash val="solid"/>
            <a:miter/>
          </a:ln>
        </p:spPr>
      </p:sp>
      <p:sp>
        <p:nvSpPr>
          <p:cNvPr name="Freeform 12" id="12"/>
          <p:cNvSpPr/>
          <p:nvPr/>
        </p:nvSpPr>
        <p:spPr>
          <a:xfrm flipH="false" flipV="false" rot="0">
            <a:off x="4175077" y="8065047"/>
            <a:ext cx="2875308" cy="2386506"/>
          </a:xfrm>
          <a:custGeom>
            <a:avLst/>
            <a:gdLst/>
            <a:ahLst/>
            <a:cxnLst/>
            <a:rect r="r" b="b" t="t" l="l"/>
            <a:pathLst>
              <a:path h="2386506" w="2875308">
                <a:moveTo>
                  <a:pt x="0" y="0"/>
                </a:moveTo>
                <a:lnTo>
                  <a:pt x="2875308" y="0"/>
                </a:lnTo>
                <a:lnTo>
                  <a:pt x="2875308" y="2386506"/>
                </a:lnTo>
                <a:lnTo>
                  <a:pt x="0" y="2386506"/>
                </a:lnTo>
                <a:lnTo>
                  <a:pt x="0" y="0"/>
                </a:lnTo>
                <a:close/>
              </a:path>
            </a:pathLst>
          </a:custGeom>
          <a:blipFill>
            <a:blip r:embed="rId7"/>
            <a:stretch>
              <a:fillRect l="0" t="0" r="0" b="0"/>
            </a:stretch>
          </a:blipFill>
          <a:ln cap="sq">
            <a:noFill/>
            <a:prstDash val="solid"/>
            <a:miter/>
          </a:ln>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1823085" y="1028700"/>
            <a:ext cx="14641830" cy="82296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DAG3e4mhnf0</dc:identifier>
  <dcterms:modified xsi:type="dcterms:W3CDTF">2011-08-01T06:04:30Z</dcterms:modified>
  <cp:revision>1</cp:revision>
  <dc:title>1o SPACED LEARNING Κεφ. 6</dc:title>
</cp:coreProperties>
</file>