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DejaVu Serif" charset="1" panose="02060603050605020204"/>
      <p:regular r:id="rId14"/>
    </p:embeddedFont>
    <p:embeddedFont>
      <p:font typeface="Kaushan Script" charset="1" panose="03060602040705080205"/>
      <p:regular r:id="rId15"/>
    </p:embeddedFont>
    <p:embeddedFont>
      <p:font typeface="DejaVu Serif Bold" charset="1" panose="02060803050605020204"/>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2" Target="../media/image1.jpeg" Type="http://schemas.openxmlformats.org/officeDocument/2006/relationships/image"/><Relationship Id="rId3" Target="../media/image7.pn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jpeg" Type="http://schemas.openxmlformats.org/officeDocument/2006/relationships/image"/><Relationship Id="rId7" Target="../media/image14.jpeg" Type="http://schemas.openxmlformats.org/officeDocument/2006/relationships/image"/><Relationship Id="rId8" Target="../media/image3.png" Type="http://schemas.openxmlformats.org/officeDocument/2006/relationships/image"/><Relationship Id="rId9"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1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7.png" Type="http://schemas.openxmlformats.org/officeDocument/2006/relationships/image"/><Relationship Id="rId7"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sp>
        <p:nvSpPr>
          <p:cNvPr name="Freeform 3" id="3"/>
          <p:cNvSpPr/>
          <p:nvPr/>
        </p:nvSpPr>
        <p:spPr>
          <a:xfrm flipH="false" flipV="false" rot="0">
            <a:off x="-669682" y="691190"/>
            <a:ext cx="12492751" cy="8229600"/>
          </a:xfrm>
          <a:custGeom>
            <a:avLst/>
            <a:gdLst/>
            <a:ahLst/>
            <a:cxnLst/>
            <a:rect r="r" b="b" t="t" l="l"/>
            <a:pathLst>
              <a:path h="8229600" w="12492751">
                <a:moveTo>
                  <a:pt x="0" y="0"/>
                </a:moveTo>
                <a:lnTo>
                  <a:pt x="12492751" y="0"/>
                </a:lnTo>
                <a:lnTo>
                  <a:pt x="12492751"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8537244" y="1243773"/>
            <a:ext cx="3152630" cy="1907341"/>
          </a:xfrm>
          <a:custGeom>
            <a:avLst/>
            <a:gdLst/>
            <a:ahLst/>
            <a:cxnLst/>
            <a:rect r="r" b="b" t="t" l="l"/>
            <a:pathLst>
              <a:path h="1907341" w="3152630">
                <a:moveTo>
                  <a:pt x="0" y="0"/>
                </a:moveTo>
                <a:lnTo>
                  <a:pt x="3152630" y="0"/>
                </a:lnTo>
                <a:lnTo>
                  <a:pt x="3152630" y="1907341"/>
                </a:lnTo>
                <a:lnTo>
                  <a:pt x="0" y="1907341"/>
                </a:lnTo>
                <a:lnTo>
                  <a:pt x="0" y="0"/>
                </a:lnTo>
                <a:close/>
              </a:path>
            </a:pathLst>
          </a:custGeom>
          <a:blipFill>
            <a:blip r:embed="rId4"/>
            <a:stretch>
              <a:fillRect l="0" t="0" r="0" b="0"/>
            </a:stretch>
          </a:blipFill>
          <a:ln cap="sq">
            <a:noFill/>
            <a:prstDash val="solid"/>
            <a:miter/>
          </a:ln>
        </p:spPr>
      </p:sp>
      <p:sp>
        <p:nvSpPr>
          <p:cNvPr name="Freeform 5" id="5"/>
          <p:cNvSpPr/>
          <p:nvPr/>
        </p:nvSpPr>
        <p:spPr>
          <a:xfrm flipH="false" flipV="false" rot="0">
            <a:off x="557278" y="827609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6" id="6"/>
          <p:cNvSpPr/>
          <p:nvPr/>
        </p:nvSpPr>
        <p:spPr>
          <a:xfrm flipH="false" flipV="false" rot="0">
            <a:off x="9333912" y="4709628"/>
            <a:ext cx="10466900" cy="8229600"/>
          </a:xfrm>
          <a:custGeom>
            <a:avLst/>
            <a:gdLst/>
            <a:ahLst/>
            <a:cxnLst/>
            <a:rect r="r" b="b" t="t" l="l"/>
            <a:pathLst>
              <a:path h="8229600" w="10466900">
                <a:moveTo>
                  <a:pt x="0" y="0"/>
                </a:moveTo>
                <a:lnTo>
                  <a:pt x="10466899" y="0"/>
                </a:lnTo>
                <a:lnTo>
                  <a:pt x="10466899" y="8229600"/>
                </a:lnTo>
                <a:lnTo>
                  <a:pt x="0" y="8229600"/>
                </a:lnTo>
                <a:lnTo>
                  <a:pt x="0" y="0"/>
                </a:lnTo>
                <a:close/>
              </a:path>
            </a:pathLst>
          </a:custGeom>
          <a:blipFill>
            <a:blip r:embed="rId6"/>
            <a:stretch>
              <a:fillRect l="0" t="0" r="0" b="0"/>
            </a:stretch>
          </a:blipFill>
          <a:ln cap="sq">
            <a:noFill/>
            <a:prstDash val="solid"/>
            <a:miter/>
          </a:ln>
        </p:spPr>
      </p:sp>
      <p:sp>
        <p:nvSpPr>
          <p:cNvPr name="Freeform 7" id="7"/>
          <p:cNvSpPr/>
          <p:nvPr/>
        </p:nvSpPr>
        <p:spPr>
          <a:xfrm flipH="false" flipV="false" rot="0">
            <a:off x="14960304" y="7440103"/>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8" id="8"/>
          <p:cNvSpPr txBox="true"/>
          <p:nvPr/>
        </p:nvSpPr>
        <p:spPr>
          <a:xfrm rot="0">
            <a:off x="242050" y="1300025"/>
            <a:ext cx="10291721" cy="3505965"/>
          </a:xfrm>
          <a:prstGeom prst="rect">
            <a:avLst/>
          </a:prstGeom>
        </p:spPr>
        <p:txBody>
          <a:bodyPr anchor="t" rtlCol="false" tIns="0" lIns="0" bIns="0" rIns="0">
            <a:spAutoFit/>
          </a:bodyPr>
          <a:lstStyle/>
          <a:p>
            <a:pPr algn="ctr">
              <a:lnSpc>
                <a:spcPts val="9205"/>
              </a:lnSpc>
            </a:pPr>
            <a:r>
              <a:rPr lang="en-US" sz="7801">
                <a:solidFill>
                  <a:srgbClr val="221F1B"/>
                </a:solidFill>
                <a:latin typeface="DejaVu Serif"/>
                <a:ea typeface="DejaVu Serif"/>
                <a:cs typeface="DejaVu Serif"/>
                <a:sym typeface="DejaVu Serif"/>
              </a:rPr>
              <a:t>Κεφ. 6  Μια νέα πρωτεύουσα, η Κωνσταντινούπολη</a:t>
            </a:r>
          </a:p>
        </p:txBody>
      </p:sp>
      <p:sp>
        <p:nvSpPr>
          <p:cNvPr name="TextBox 9" id="9"/>
          <p:cNvSpPr txBox="true"/>
          <p:nvPr/>
        </p:nvSpPr>
        <p:spPr>
          <a:xfrm rot="0">
            <a:off x="363075" y="5592885"/>
            <a:ext cx="9444546" cy="1590040"/>
          </a:xfrm>
          <a:prstGeom prst="rect">
            <a:avLst/>
          </a:prstGeom>
        </p:spPr>
        <p:txBody>
          <a:bodyPr anchor="t" rtlCol="false" tIns="0" lIns="0" bIns="0" rIns="0">
            <a:spAutoFit/>
          </a:bodyPr>
          <a:lstStyle/>
          <a:p>
            <a:pPr algn="ctr">
              <a:lnSpc>
                <a:spcPts val="4130"/>
              </a:lnSpc>
            </a:pPr>
            <a:r>
              <a:rPr lang="en-US" sz="3500">
                <a:solidFill>
                  <a:srgbClr val="221F1B"/>
                </a:solidFill>
                <a:latin typeface="DejaVu Serif"/>
                <a:ea typeface="DejaVu Serif"/>
                <a:cs typeface="DejaVu Serif"/>
                <a:sym typeface="DejaVu Serif"/>
              </a:rPr>
              <a:t>Θα γίνουν και τα κεφάλαια 7 και 10 σε αυτές τις διαφάνειες. Θα πάρετε φωτοτυπία για το επόμενο μάθημα.</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TextBox 4" id="4"/>
          <p:cNvSpPr txBox="true"/>
          <p:nvPr/>
        </p:nvSpPr>
        <p:spPr>
          <a:xfrm rot="0">
            <a:off x="4861274" y="1508811"/>
            <a:ext cx="10296179" cy="1143127"/>
          </a:xfrm>
          <a:prstGeom prst="rect">
            <a:avLst/>
          </a:prstGeom>
        </p:spPr>
        <p:txBody>
          <a:bodyPr anchor="t" rtlCol="false" tIns="0" lIns="0" bIns="0" rIns="0">
            <a:spAutoFit/>
          </a:bodyPr>
          <a:lstStyle/>
          <a:p>
            <a:pPr algn="ctr">
              <a:lnSpc>
                <a:spcPts val="4484"/>
              </a:lnSpc>
            </a:pPr>
            <a:r>
              <a:rPr lang="en-US" sz="3800">
                <a:solidFill>
                  <a:srgbClr val="221F1B"/>
                </a:solidFill>
                <a:latin typeface="DejaVu Serif"/>
                <a:ea typeface="DejaVu Serif"/>
                <a:cs typeface="DejaVu Serif"/>
                <a:sym typeface="DejaVu Serif"/>
              </a:rPr>
              <a:t>Γιατί ήταν δύσκολη η διακυβέρνηση της αυτοκρατορίας από τη Ρώμη; </a:t>
            </a:r>
          </a:p>
        </p:txBody>
      </p:sp>
      <p:sp>
        <p:nvSpPr>
          <p:cNvPr name="Freeform 5" id="5"/>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6" id="6"/>
          <p:cNvSpPr txBox="true"/>
          <p:nvPr/>
        </p:nvSpPr>
        <p:spPr>
          <a:xfrm rot="0">
            <a:off x="8389113" y="2818677"/>
            <a:ext cx="8119007" cy="6275070"/>
          </a:xfrm>
          <a:prstGeom prst="rect">
            <a:avLst/>
          </a:prstGeom>
        </p:spPr>
        <p:txBody>
          <a:bodyPr anchor="t" rtlCol="false" tIns="0" lIns="0" bIns="0" rIns="0">
            <a:spAutoFit/>
          </a:bodyPr>
          <a:lstStyle/>
          <a:p>
            <a:pPr algn="l" marL="647697" indent="-323848" lvl="1">
              <a:lnSpc>
                <a:spcPts val="3539"/>
              </a:lnSpc>
              <a:buFont typeface="Arial"/>
              <a:buChar char="•"/>
            </a:pPr>
            <a:r>
              <a:rPr lang="en-US" sz="2999">
                <a:solidFill>
                  <a:srgbClr val="FFFFFF"/>
                </a:solidFill>
                <a:latin typeface="DejaVu Serif"/>
                <a:ea typeface="DejaVu Serif"/>
                <a:cs typeface="DejaVu Serif"/>
                <a:sym typeface="DejaVu Serif"/>
              </a:rPr>
              <a:t>Ο Μονοκράτορας Κ.............. διαπίστωσε ότι η διακυβέρνηση της αυτοκρατορίας από τη Ρ........ ήταν δύσκολη επειδή:</a:t>
            </a:r>
          </a:p>
          <a:p>
            <a:pPr algn="l" marL="647697" indent="-323848" lvl="1">
              <a:lnSpc>
                <a:spcPts val="3539"/>
              </a:lnSpc>
              <a:buFont typeface="Arial"/>
              <a:buChar char="•"/>
            </a:pPr>
            <a:r>
              <a:rPr lang="en-US" sz="2999">
                <a:solidFill>
                  <a:srgbClr val="FFFFFF"/>
                </a:solidFill>
                <a:latin typeface="DejaVu Serif"/>
                <a:ea typeface="DejaVu Serif"/>
                <a:cs typeface="DejaVu Serif"/>
                <a:sym typeface="DejaVu Serif"/>
              </a:rPr>
              <a:t>Βρισκόταν πολύ μακριά από τις ακριτικές περιοχές του Δουν....... και της Ανατολής που δέχονταν επιθέσεις.</a:t>
            </a:r>
          </a:p>
          <a:p>
            <a:pPr algn="l" marL="647697" indent="-323848" lvl="1">
              <a:lnSpc>
                <a:spcPts val="3539"/>
              </a:lnSpc>
              <a:buFont typeface="Arial"/>
              <a:buChar char="•"/>
            </a:pPr>
            <a:r>
              <a:rPr lang="en-US" sz="2999">
                <a:solidFill>
                  <a:srgbClr val="FFFFFF"/>
                </a:solidFill>
                <a:latin typeface="DejaVu Serif"/>
                <a:ea typeface="DejaVu Serif"/>
                <a:cs typeface="DejaVu Serif"/>
                <a:sym typeface="DejaVu Serif"/>
              </a:rPr>
              <a:t>Η Ρώμη ήταν για χρόνια κέντρο λατρείας των ρωμαϊκών Θεών </a:t>
            </a:r>
          </a:p>
          <a:p>
            <a:pPr algn="l" marL="647697" indent="-323848" lvl="1">
              <a:lnSpc>
                <a:spcPts val="3539"/>
              </a:lnSpc>
              <a:buFont typeface="Arial"/>
              <a:buChar char="•"/>
            </a:pPr>
            <a:r>
              <a:rPr lang="en-US" sz="2999">
                <a:solidFill>
                  <a:srgbClr val="FFFFFF"/>
                </a:solidFill>
                <a:latin typeface="DejaVu Serif"/>
                <a:ea typeface="DejaVu Serif"/>
                <a:cs typeface="DejaVu Serif"/>
                <a:sym typeface="DejaVu Serif"/>
              </a:rPr>
              <a:t> Γίνονταν σκληρές συγκρούσεις ανάμεσα   στους τετ............ </a:t>
            </a:r>
          </a:p>
          <a:p>
            <a:pPr algn="l" marL="647697" indent="-323848" lvl="1">
              <a:lnSpc>
                <a:spcPts val="3539"/>
              </a:lnSpc>
              <a:buFont typeface="Arial"/>
              <a:buChar char="•"/>
            </a:pPr>
            <a:r>
              <a:rPr lang="en-US" sz="2999">
                <a:solidFill>
                  <a:srgbClr val="FFFFFF"/>
                </a:solidFill>
                <a:latin typeface="DejaVu Serif"/>
                <a:ea typeface="DejaVu Serif"/>
                <a:cs typeface="DejaVu Serif"/>
                <a:sym typeface="DejaVu Serif"/>
              </a:rPr>
              <a:t>Γίνονταν διωγμοί εναντίον των Χ..............</a:t>
            </a: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10" id="10"/>
          <p:cNvSpPr/>
          <p:nvPr/>
        </p:nvSpPr>
        <p:spPr>
          <a:xfrm flipH="false" flipV="false" rot="0">
            <a:off x="361022" y="2757667"/>
            <a:ext cx="8028091" cy="5722150"/>
          </a:xfrm>
          <a:custGeom>
            <a:avLst/>
            <a:gdLst/>
            <a:ahLst/>
            <a:cxnLst/>
            <a:rect r="r" b="b" t="t" l="l"/>
            <a:pathLst>
              <a:path h="5722150" w="8028091">
                <a:moveTo>
                  <a:pt x="0" y="0"/>
                </a:moveTo>
                <a:lnTo>
                  <a:pt x="8028091" y="0"/>
                </a:lnTo>
                <a:lnTo>
                  <a:pt x="8028091" y="5722150"/>
                </a:lnTo>
                <a:lnTo>
                  <a:pt x="0" y="5722150"/>
                </a:lnTo>
                <a:lnTo>
                  <a:pt x="0" y="0"/>
                </a:lnTo>
                <a:close/>
              </a:path>
            </a:pathLst>
          </a:custGeom>
          <a:blipFill>
            <a:blip r:embed="rId8"/>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TextBox 4" id="4"/>
          <p:cNvSpPr txBox="true"/>
          <p:nvPr/>
        </p:nvSpPr>
        <p:spPr>
          <a:xfrm rot="0">
            <a:off x="3900203" y="1314298"/>
            <a:ext cx="9181010" cy="1796415"/>
          </a:xfrm>
          <a:prstGeom prst="rect">
            <a:avLst/>
          </a:prstGeom>
        </p:spPr>
        <p:txBody>
          <a:bodyPr anchor="t" rtlCol="false" tIns="0" lIns="0" bIns="0" rIns="0">
            <a:spAutoFit/>
          </a:bodyPr>
          <a:lstStyle/>
          <a:p>
            <a:pPr algn="ctr">
              <a:lnSpc>
                <a:spcPts val="7080"/>
              </a:lnSpc>
            </a:pPr>
            <a:r>
              <a:rPr lang="en-US" sz="6000">
                <a:solidFill>
                  <a:srgbClr val="221F1B"/>
                </a:solidFill>
                <a:latin typeface="DejaVu Serif"/>
                <a:ea typeface="DejaVu Serif"/>
                <a:cs typeface="DejaVu Serif"/>
                <a:sym typeface="DejaVu Serif"/>
              </a:rPr>
              <a:t>Ποια μέτρα πήρε ο Κωνσταντίνος;</a:t>
            </a:r>
          </a:p>
        </p:txBody>
      </p:sp>
      <p:sp>
        <p:nvSpPr>
          <p:cNvPr name="Freeform 5" id="5"/>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6" id="6"/>
          <p:cNvSpPr txBox="true"/>
          <p:nvPr/>
        </p:nvSpPr>
        <p:spPr>
          <a:xfrm rot="0">
            <a:off x="8404043" y="3681984"/>
            <a:ext cx="8397096" cy="3809712"/>
          </a:xfrm>
          <a:prstGeom prst="rect">
            <a:avLst/>
          </a:prstGeom>
        </p:spPr>
        <p:txBody>
          <a:bodyPr anchor="t" rtlCol="false" tIns="0" lIns="0" bIns="0" rIns="0">
            <a:spAutoFit/>
          </a:bodyPr>
          <a:lstStyle/>
          <a:p>
            <a:pPr algn="l" marL="785145" indent="-392573" lvl="1">
              <a:lnSpc>
                <a:spcPts val="4291"/>
              </a:lnSpc>
              <a:buFont typeface="Arial"/>
              <a:buChar char="•"/>
            </a:pPr>
            <a:r>
              <a:rPr lang="en-US" sz="3636">
                <a:solidFill>
                  <a:srgbClr val="FFFFFF"/>
                </a:solidFill>
                <a:latin typeface="DejaVu Serif"/>
                <a:ea typeface="DejaVu Serif"/>
                <a:cs typeface="DejaVu Serif"/>
                <a:sym typeface="DejaVu Serif"/>
              </a:rPr>
              <a:t>Μετέφερε την πρ........... από τη Ρ.......... στο Β...........</a:t>
            </a:r>
          </a:p>
          <a:p>
            <a:pPr algn="l" marL="785145" indent="-392573" lvl="1">
              <a:lnSpc>
                <a:spcPts val="4291"/>
              </a:lnSpc>
              <a:buFont typeface="Arial"/>
              <a:buChar char="•"/>
            </a:pPr>
            <a:r>
              <a:rPr lang="en-US" sz="3636">
                <a:solidFill>
                  <a:srgbClr val="FFFFFF"/>
                </a:solidFill>
                <a:latin typeface="DejaVu Serif"/>
                <a:ea typeface="DejaVu Serif"/>
                <a:cs typeface="DejaVu Serif"/>
                <a:sym typeface="DejaVu Serif"/>
              </a:rPr>
              <a:t>Εφάρμοσε ότι όριζε το Δ.......... των Μ.................</a:t>
            </a:r>
          </a:p>
          <a:p>
            <a:pPr algn="l" marL="785145" indent="-392573" lvl="1">
              <a:lnSpc>
                <a:spcPts val="4291"/>
              </a:lnSpc>
              <a:buFont typeface="Arial"/>
              <a:buChar char="•"/>
            </a:pPr>
            <a:r>
              <a:rPr lang="en-US" sz="3636">
                <a:solidFill>
                  <a:srgbClr val="FFFFFF"/>
                </a:solidFill>
                <a:latin typeface="DejaVu Serif"/>
                <a:ea typeface="DejaVu Serif"/>
                <a:cs typeface="DejaVu Serif"/>
                <a:sym typeface="DejaVu Serif"/>
              </a:rPr>
              <a:t>Στήριξε τη διωκόμενη χρ............. θρ.......... και β............ κι εκείνος χριστιανός</a:t>
            </a: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10" id="10"/>
          <p:cNvSpPr/>
          <p:nvPr/>
        </p:nvSpPr>
        <p:spPr>
          <a:xfrm flipH="false" flipV="false" rot="0">
            <a:off x="1604142" y="3146975"/>
            <a:ext cx="6588554" cy="4935056"/>
          </a:xfrm>
          <a:custGeom>
            <a:avLst/>
            <a:gdLst/>
            <a:ahLst/>
            <a:cxnLst/>
            <a:rect r="r" b="b" t="t" l="l"/>
            <a:pathLst>
              <a:path h="4935056" w="6588554">
                <a:moveTo>
                  <a:pt x="0" y="0"/>
                </a:moveTo>
                <a:lnTo>
                  <a:pt x="6588555" y="0"/>
                </a:lnTo>
                <a:lnTo>
                  <a:pt x="6588555" y="4935056"/>
                </a:lnTo>
                <a:lnTo>
                  <a:pt x="0" y="4935056"/>
                </a:lnTo>
                <a:lnTo>
                  <a:pt x="0" y="0"/>
                </a:lnTo>
                <a:close/>
              </a:path>
            </a:pathLst>
          </a:custGeom>
          <a:blipFill>
            <a:blip r:embed="rId8"/>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433928" y="1666665"/>
            <a:ext cx="11420144" cy="1383284"/>
          </a:xfrm>
          <a:prstGeom prst="rect">
            <a:avLst/>
          </a:prstGeom>
        </p:spPr>
        <p:txBody>
          <a:bodyPr anchor="t" rtlCol="false" tIns="0" lIns="0" bIns="0" rIns="0">
            <a:spAutoFit/>
          </a:bodyPr>
          <a:lstStyle/>
          <a:p>
            <a:pPr algn="ctr">
              <a:lnSpc>
                <a:spcPts val="5428"/>
              </a:lnSpc>
            </a:pPr>
            <a:r>
              <a:rPr lang="en-US" sz="4600">
                <a:solidFill>
                  <a:srgbClr val="221F1B"/>
                </a:solidFill>
                <a:latin typeface="DejaVu Serif"/>
                <a:ea typeface="DejaVu Serif"/>
                <a:cs typeface="DejaVu Serif"/>
                <a:sym typeface="DejaVu Serif"/>
              </a:rPr>
              <a:t>Πώς ονομάστηκε η νέα πρωτεύουσα και γιατί ήταν σημαντική η θέση της;</a:t>
            </a:r>
          </a:p>
        </p:txBody>
      </p:sp>
      <p:sp>
        <p:nvSpPr>
          <p:cNvPr name="Freeform 6" id="6"/>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8" id="8"/>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9" id="9"/>
          <p:cNvSpPr/>
          <p:nvPr/>
        </p:nvSpPr>
        <p:spPr>
          <a:xfrm flipH="false" flipV="false" rot="0">
            <a:off x="9144000" y="3197043"/>
            <a:ext cx="7510365" cy="5539439"/>
          </a:xfrm>
          <a:custGeom>
            <a:avLst/>
            <a:gdLst/>
            <a:ahLst/>
            <a:cxnLst/>
            <a:rect r="r" b="b" t="t" l="l"/>
            <a:pathLst>
              <a:path h="5539439" w="7510365">
                <a:moveTo>
                  <a:pt x="0" y="0"/>
                </a:moveTo>
                <a:lnTo>
                  <a:pt x="7510365" y="0"/>
                </a:lnTo>
                <a:lnTo>
                  <a:pt x="7510365" y="5539439"/>
                </a:lnTo>
                <a:lnTo>
                  <a:pt x="0" y="5539439"/>
                </a:lnTo>
                <a:lnTo>
                  <a:pt x="0" y="0"/>
                </a:lnTo>
                <a:close/>
              </a:path>
            </a:pathLst>
          </a:custGeom>
          <a:blipFill>
            <a:blip r:embed="rId8"/>
            <a:stretch>
              <a:fillRect l="-413" t="0" r="-413" b="0"/>
            </a:stretch>
          </a:blipFill>
        </p:spPr>
      </p:sp>
      <p:sp>
        <p:nvSpPr>
          <p:cNvPr name="TextBox 10" id="10"/>
          <p:cNvSpPr txBox="true"/>
          <p:nvPr/>
        </p:nvSpPr>
        <p:spPr>
          <a:xfrm rot="0">
            <a:off x="2460097" y="3427775"/>
            <a:ext cx="6459745" cy="3130848"/>
          </a:xfrm>
          <a:prstGeom prst="rect">
            <a:avLst/>
          </a:prstGeom>
        </p:spPr>
        <p:txBody>
          <a:bodyPr anchor="t" rtlCol="false" tIns="0" lIns="0" bIns="0" rIns="0">
            <a:spAutoFit/>
          </a:bodyPr>
          <a:lstStyle/>
          <a:p>
            <a:pPr algn="l">
              <a:lnSpc>
                <a:spcPts val="3088"/>
              </a:lnSpc>
            </a:pPr>
            <a:r>
              <a:rPr lang="en-US" sz="2617">
                <a:solidFill>
                  <a:srgbClr val="FFFFFF"/>
                </a:solidFill>
                <a:latin typeface="DejaVu Serif"/>
                <a:ea typeface="DejaVu Serif"/>
                <a:cs typeface="DejaVu Serif"/>
                <a:sym typeface="DejaVu Serif"/>
              </a:rPr>
              <a:t>Το όνομα της νέας πρωτεύουσας ήταν “Ν...... Ρ.......” όλοι όμως την έλεγαν Κ................ και αργότερα Π......</a:t>
            </a:r>
          </a:p>
          <a:p>
            <a:pPr algn="l">
              <a:lnSpc>
                <a:spcPts val="3088"/>
              </a:lnSpc>
            </a:pPr>
            <a:r>
              <a:rPr lang="en-US" sz="2617">
                <a:solidFill>
                  <a:srgbClr val="FFFFFF"/>
                </a:solidFill>
                <a:latin typeface="DejaVu Serif"/>
                <a:ea typeface="DejaVu Serif"/>
                <a:cs typeface="DejaVu Serif"/>
                <a:sym typeface="DejaVu Serif"/>
              </a:rPr>
              <a:t> Γιατί η θέση της ήταν σημαντική;</a:t>
            </a:r>
          </a:p>
          <a:p>
            <a:pPr algn="l">
              <a:lnSpc>
                <a:spcPts val="3088"/>
              </a:lnSpc>
            </a:pPr>
            <a:r>
              <a:rPr lang="en-US" sz="2617">
                <a:solidFill>
                  <a:srgbClr val="FFFFFF"/>
                </a:solidFill>
                <a:latin typeface="DejaVu Serif"/>
                <a:ea typeface="DejaVu Serif"/>
                <a:cs typeface="DejaVu Serif"/>
                <a:sym typeface="DejaVu Serif"/>
              </a:rPr>
              <a:t>Εκεί συναντιόνταν δρόμοι που ένωναν την Ευ.............. με την Ασ....... αλλά και τον Εύξ......... Π..... με τη Μεσ............... Θ..........</a:t>
            </a:r>
          </a:p>
        </p:txBody>
      </p:sp>
      <p:sp>
        <p:nvSpPr>
          <p:cNvPr name="TextBox 11" id="11"/>
          <p:cNvSpPr txBox="true"/>
          <p:nvPr/>
        </p:nvSpPr>
        <p:spPr>
          <a:xfrm rot="0">
            <a:off x="1521691" y="3059474"/>
            <a:ext cx="1080946" cy="746125"/>
          </a:xfrm>
          <a:prstGeom prst="rect">
            <a:avLst/>
          </a:prstGeom>
        </p:spPr>
        <p:txBody>
          <a:bodyPr anchor="t" rtlCol="false" tIns="0" lIns="0" bIns="0" rIns="0">
            <a:spAutoFit/>
          </a:bodyPr>
          <a:lstStyle/>
          <a:p>
            <a:pPr algn="ctr">
              <a:lnSpc>
                <a:spcPts val="5900"/>
              </a:lnSpc>
            </a:pPr>
            <a:r>
              <a:rPr lang="en-US" sz="5000">
                <a:solidFill>
                  <a:srgbClr val="221F1B"/>
                </a:solidFill>
                <a:latin typeface="Kaushan Script"/>
                <a:ea typeface="Kaushan Script"/>
                <a:cs typeface="Kaushan Script"/>
                <a:sym typeface="Kaushan Script"/>
              </a:rPr>
              <a:t>1)</a:t>
            </a:r>
          </a:p>
        </p:txBody>
      </p:sp>
      <p:sp>
        <p:nvSpPr>
          <p:cNvPr name="TextBox 12" id="12"/>
          <p:cNvSpPr txBox="true"/>
          <p:nvPr/>
        </p:nvSpPr>
        <p:spPr>
          <a:xfrm rot="0">
            <a:off x="2407964" y="6745229"/>
            <a:ext cx="6564011" cy="1501775"/>
          </a:xfrm>
          <a:prstGeom prst="rect">
            <a:avLst/>
          </a:prstGeom>
        </p:spPr>
        <p:txBody>
          <a:bodyPr anchor="t" rtlCol="false" tIns="0" lIns="0" bIns="0" rIns="0">
            <a:spAutoFit/>
          </a:bodyPr>
          <a:lstStyle/>
          <a:p>
            <a:pPr algn="l">
              <a:lnSpc>
                <a:spcPts val="2949"/>
              </a:lnSpc>
            </a:pPr>
            <a:r>
              <a:rPr lang="en-US" sz="2499">
                <a:solidFill>
                  <a:srgbClr val="FFFFFF"/>
                </a:solidFill>
                <a:latin typeface="DejaVu Serif"/>
                <a:ea typeface="DejaVu Serif"/>
                <a:cs typeface="DejaVu Serif"/>
                <a:sym typeface="DejaVu Serif"/>
              </a:rPr>
              <a:t>Η θέση της ήταν στρ.......... και ευνόησε την άνθιση του εμ..........  Στις κοντινές ανατολικές επαρχίες κατοικούσαν ελληνόφωνοι πληθυσμοί.</a:t>
            </a:r>
          </a:p>
        </p:txBody>
      </p:sp>
      <p:sp>
        <p:nvSpPr>
          <p:cNvPr name="TextBox 13" id="13"/>
          <p:cNvSpPr txBox="true"/>
          <p:nvPr/>
        </p:nvSpPr>
        <p:spPr>
          <a:xfrm rot="0">
            <a:off x="1274885" y="7257157"/>
            <a:ext cx="1080946" cy="746125"/>
          </a:xfrm>
          <a:prstGeom prst="rect">
            <a:avLst/>
          </a:prstGeom>
        </p:spPr>
        <p:txBody>
          <a:bodyPr anchor="t" rtlCol="false" tIns="0" lIns="0" bIns="0" rIns="0">
            <a:spAutoFit/>
          </a:bodyPr>
          <a:lstStyle/>
          <a:p>
            <a:pPr algn="ctr">
              <a:lnSpc>
                <a:spcPts val="5900"/>
              </a:lnSpc>
            </a:pPr>
            <a:r>
              <a:rPr lang="en-US" sz="5000">
                <a:solidFill>
                  <a:srgbClr val="221F1B"/>
                </a:solidFill>
                <a:latin typeface="Kaushan Script"/>
                <a:ea typeface="Kaushan Script"/>
                <a:cs typeface="Kaushan Script"/>
                <a:sym typeface="Kaushan Script"/>
              </a:rPr>
              <a:t>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841509" y="1139317"/>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039457" y="1824995"/>
            <a:ext cx="10511355" cy="1527429"/>
          </a:xfrm>
          <a:prstGeom prst="rect">
            <a:avLst/>
          </a:prstGeom>
        </p:spPr>
        <p:txBody>
          <a:bodyPr anchor="t" rtlCol="false" tIns="0" lIns="0" bIns="0" rIns="0">
            <a:spAutoFit/>
          </a:bodyPr>
          <a:lstStyle/>
          <a:p>
            <a:pPr algn="ctr">
              <a:lnSpc>
                <a:spcPts val="6018"/>
              </a:lnSpc>
            </a:pPr>
            <a:r>
              <a:rPr lang="en-US" sz="5100">
                <a:solidFill>
                  <a:srgbClr val="221F1B"/>
                </a:solidFill>
                <a:latin typeface="Kaushan Script"/>
                <a:ea typeface="Kaushan Script"/>
                <a:cs typeface="Kaushan Script"/>
                <a:sym typeface="Kaushan Script"/>
              </a:rPr>
              <a:t>Πόσο χρόνο χρειάστηκε για να χτιστεί η νέα πρωτεύουσα;</a:t>
            </a:r>
          </a:p>
        </p:txBody>
      </p:sp>
      <p:sp>
        <p:nvSpPr>
          <p:cNvPr name="TextBox 6" id="6"/>
          <p:cNvSpPr txBox="true"/>
          <p:nvPr/>
        </p:nvSpPr>
        <p:spPr>
          <a:xfrm rot="0">
            <a:off x="1673435" y="3504731"/>
            <a:ext cx="7705164" cy="5589016"/>
          </a:xfrm>
          <a:prstGeom prst="rect">
            <a:avLst/>
          </a:prstGeom>
        </p:spPr>
        <p:txBody>
          <a:bodyPr anchor="t" rtlCol="false" tIns="0" lIns="0" bIns="0" rIns="0">
            <a:spAutoFit/>
          </a:bodyPr>
          <a:lstStyle/>
          <a:p>
            <a:pPr algn="l">
              <a:lnSpc>
                <a:spcPts val="3421"/>
              </a:lnSpc>
            </a:pPr>
            <a:r>
              <a:rPr lang="en-US" sz="2899">
                <a:solidFill>
                  <a:srgbClr val="FFFFFF"/>
                </a:solidFill>
                <a:latin typeface="DejaVu Serif"/>
                <a:ea typeface="DejaVu Serif"/>
                <a:cs typeface="DejaVu Serif"/>
                <a:sym typeface="DejaVu Serif"/>
              </a:rPr>
              <a:t>Η θεμ................. της έγινε από τον ίδιο τον αυτοκράτορα τον Νοέμβριο του 324μ.Χ. και τα εγκ........ της τον Μάιο του 330μ.Χ.</a:t>
            </a:r>
          </a:p>
          <a:p>
            <a:pPr algn="l">
              <a:lnSpc>
                <a:spcPts val="3421"/>
              </a:lnSpc>
            </a:pPr>
            <a:r>
              <a:rPr lang="en-US" sz="2899">
                <a:solidFill>
                  <a:srgbClr val="FFFFFF"/>
                </a:solidFill>
                <a:latin typeface="DejaVu Serif"/>
                <a:ea typeface="DejaVu Serif"/>
                <a:cs typeface="DejaVu Serif"/>
                <a:sym typeface="DejaVu Serif"/>
              </a:rPr>
              <a:t>Μέσα σε 6 χρόνια χτίζεται η νέα πρωτεύουσα.</a:t>
            </a:r>
          </a:p>
          <a:p>
            <a:pPr algn="l">
              <a:lnSpc>
                <a:spcPts val="3421"/>
              </a:lnSpc>
            </a:pPr>
            <a:r>
              <a:rPr lang="en-US" sz="2899">
                <a:solidFill>
                  <a:srgbClr val="FFFFFF"/>
                </a:solidFill>
                <a:latin typeface="DejaVu Serif"/>
                <a:ea typeface="DejaVu Serif"/>
                <a:cs typeface="DejaVu Serif"/>
                <a:sym typeface="DejaVu Serif"/>
              </a:rPr>
              <a:t>Οχ.............. από στεριά και θάλασσα και στολίστηκε με κτίσμ.......... και έργα τέχνης .</a:t>
            </a:r>
          </a:p>
          <a:p>
            <a:pPr algn="l">
              <a:lnSpc>
                <a:spcPts val="3421"/>
              </a:lnSpc>
            </a:pPr>
            <a:r>
              <a:rPr lang="en-US" sz="2899">
                <a:solidFill>
                  <a:srgbClr val="FFFFFF"/>
                </a:solidFill>
                <a:latin typeface="DejaVu Serif"/>
                <a:ea typeface="DejaVu Serif"/>
                <a:cs typeface="DejaVu Serif"/>
                <a:sym typeface="DejaVu Serif"/>
              </a:rPr>
              <a:t>Κατασκευάστηκαν λουτ......, κρ......... υδρ.............. που εξασφάλιζαν νερό για έξι μήνες σε περίπτωση πολιορκίας.</a:t>
            </a:r>
          </a:p>
          <a:p>
            <a:pPr algn="l">
              <a:lnSpc>
                <a:spcPts val="3421"/>
              </a:lnSpc>
            </a:pP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25052" y="9093747"/>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10" id="10"/>
          <p:cNvSpPr txBox="true"/>
          <p:nvPr/>
        </p:nvSpPr>
        <p:spPr>
          <a:xfrm rot="0">
            <a:off x="10237975" y="4266837"/>
            <a:ext cx="4722329" cy="672464"/>
          </a:xfrm>
          <a:prstGeom prst="rect">
            <a:avLst/>
          </a:prstGeom>
        </p:spPr>
        <p:txBody>
          <a:bodyPr anchor="t" rtlCol="false" tIns="0" lIns="0" bIns="0" rIns="0">
            <a:spAutoFit/>
          </a:bodyPr>
          <a:lstStyle/>
          <a:p>
            <a:pPr algn="ctr">
              <a:lnSpc>
                <a:spcPts val="5460"/>
              </a:lnSpc>
            </a:pPr>
            <a:r>
              <a:rPr lang="en-US" sz="3900" b="true">
                <a:solidFill>
                  <a:srgbClr val="FFFFFF"/>
                </a:solidFill>
                <a:latin typeface="DejaVu Serif Bold"/>
                <a:ea typeface="DejaVu Serif Bold"/>
                <a:cs typeface="DejaVu Serif Bold"/>
                <a:sym typeface="DejaVu Serif Bold"/>
              </a:rPr>
              <a:t>ΦΩΤΟΔΕΝΤΡΟ</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741016" y="-2596464"/>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268739" y="4385942"/>
            <a:ext cx="4573730" cy="5600486"/>
            <a:chOff x="0" y="0"/>
            <a:chExt cx="3733800" cy="4572000"/>
          </a:xfrm>
        </p:grpSpPr>
        <p:sp>
          <p:nvSpPr>
            <p:cNvPr name="Freeform 5" id="5"/>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4"/>
              <a:stretch>
                <a:fillRect l="-31653" t="0" r="-31654" b="0"/>
              </a:stretch>
            </a:blipFill>
          </p:spPr>
        </p:sp>
        <p:sp>
          <p:nvSpPr>
            <p:cNvPr name="Freeform 6" id="6"/>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grpSp>
        <p:nvGrpSpPr>
          <p:cNvPr name="Group 7" id="7"/>
          <p:cNvGrpSpPr>
            <a:grpSpLocks noChangeAspect="true"/>
          </p:cNvGrpSpPr>
          <p:nvPr/>
        </p:nvGrpSpPr>
        <p:grpSpPr>
          <a:xfrm rot="0">
            <a:off x="6708899" y="4385942"/>
            <a:ext cx="4573730" cy="5600486"/>
            <a:chOff x="0" y="0"/>
            <a:chExt cx="3733800" cy="4572000"/>
          </a:xfrm>
        </p:grpSpPr>
        <p:sp>
          <p:nvSpPr>
            <p:cNvPr name="Freeform 8" id="8"/>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6"/>
              <a:stretch>
                <a:fillRect l="-38447" t="0" r="-38447" b="0"/>
              </a:stretch>
            </a:blipFill>
          </p:spPr>
        </p:sp>
        <p:sp>
          <p:nvSpPr>
            <p:cNvPr name="Freeform 9" id="9"/>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grpSp>
        <p:nvGrpSpPr>
          <p:cNvPr name="Group 10" id="10"/>
          <p:cNvGrpSpPr>
            <a:grpSpLocks noChangeAspect="true"/>
          </p:cNvGrpSpPr>
          <p:nvPr/>
        </p:nvGrpSpPr>
        <p:grpSpPr>
          <a:xfrm rot="0">
            <a:off x="12508006" y="4023117"/>
            <a:ext cx="4637527" cy="5678605"/>
            <a:chOff x="0" y="0"/>
            <a:chExt cx="3733800" cy="4572000"/>
          </a:xfrm>
        </p:grpSpPr>
        <p:sp>
          <p:nvSpPr>
            <p:cNvPr name="Freeform 11" id="11"/>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7"/>
              <a:stretch>
                <a:fillRect l="-60911" t="0" r="-60911" b="0"/>
              </a:stretch>
            </a:blipFill>
          </p:spPr>
        </p:sp>
        <p:sp>
          <p:nvSpPr>
            <p:cNvPr name="Freeform 12" id="12"/>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sp>
        <p:nvSpPr>
          <p:cNvPr name="TextBox 13" id="13"/>
          <p:cNvSpPr txBox="true"/>
          <p:nvPr/>
        </p:nvSpPr>
        <p:spPr>
          <a:xfrm rot="0">
            <a:off x="6574945" y="1537386"/>
            <a:ext cx="11420144" cy="2606675"/>
          </a:xfrm>
          <a:prstGeom prst="rect">
            <a:avLst/>
          </a:prstGeom>
        </p:spPr>
        <p:txBody>
          <a:bodyPr anchor="t" rtlCol="false" tIns="0" lIns="0" bIns="0" rIns="0">
            <a:spAutoFit/>
          </a:bodyPr>
          <a:lstStyle/>
          <a:p>
            <a:pPr algn="ctr">
              <a:lnSpc>
                <a:spcPts val="8850"/>
              </a:lnSpc>
            </a:pPr>
            <a:r>
              <a:rPr lang="en-US" sz="7500">
                <a:solidFill>
                  <a:srgbClr val="000000"/>
                </a:solidFill>
                <a:latin typeface="Kaushan Script"/>
                <a:ea typeface="Kaushan Script"/>
                <a:cs typeface="Kaushan Script"/>
                <a:sym typeface="Kaushan Script"/>
              </a:rPr>
              <a:t>ΕΙΚΟΝΕΣ από</a:t>
            </a:r>
          </a:p>
          <a:p>
            <a:pPr algn="ctr">
              <a:lnSpc>
                <a:spcPts val="5900"/>
              </a:lnSpc>
            </a:pPr>
            <a:r>
              <a:rPr lang="en-US" sz="5000" b="true">
                <a:solidFill>
                  <a:srgbClr val="FFFFFF"/>
                </a:solidFill>
                <a:latin typeface="DejaVu Serif Bold"/>
                <a:ea typeface="DejaVu Serif Bold"/>
                <a:cs typeface="DejaVu Serif Bold"/>
                <a:sym typeface="DejaVu Serif Bold"/>
              </a:rPr>
              <a:t>Υδραγωγείο, Ιππόδρομο, Άλογα του Λύσιππου</a:t>
            </a:r>
          </a:p>
        </p:txBody>
      </p:sp>
      <p:sp>
        <p:nvSpPr>
          <p:cNvPr name="Freeform 14" id="14"/>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8"/>
            <a:stretch>
              <a:fillRect l="0" t="0" r="0" b="0"/>
            </a:stretch>
          </a:blipFill>
          <a:ln cap="sq">
            <a:noFill/>
            <a:prstDash val="solid"/>
            <a:miter/>
          </a:ln>
        </p:spPr>
      </p:sp>
      <p:sp>
        <p:nvSpPr>
          <p:cNvPr name="Freeform 15" id="15"/>
          <p:cNvSpPr/>
          <p:nvPr/>
        </p:nvSpPr>
        <p:spPr>
          <a:xfrm flipH="false" flipV="false" rot="0">
            <a:off x="255156" y="2064984"/>
            <a:ext cx="2507504" cy="1550518"/>
          </a:xfrm>
          <a:custGeom>
            <a:avLst/>
            <a:gdLst/>
            <a:ahLst/>
            <a:cxnLst/>
            <a:rect r="r" b="b" t="t" l="l"/>
            <a:pathLst>
              <a:path h="1550518" w="2507504">
                <a:moveTo>
                  <a:pt x="0" y="0"/>
                </a:moveTo>
                <a:lnTo>
                  <a:pt x="2507504" y="0"/>
                </a:lnTo>
                <a:lnTo>
                  <a:pt x="2507504" y="1550517"/>
                </a:lnTo>
                <a:lnTo>
                  <a:pt x="0" y="1550517"/>
                </a:lnTo>
                <a:lnTo>
                  <a:pt x="0" y="0"/>
                </a:lnTo>
                <a:close/>
              </a:path>
            </a:pathLst>
          </a:custGeom>
          <a:blipFill>
            <a:blip r:embed="rId9"/>
            <a:stretch>
              <a:fillRect l="0" t="0" r="0" b="0"/>
            </a:stretch>
          </a:blipFill>
          <a:ln cap="sq">
            <a:noFill/>
            <a:prstDash val="solid"/>
            <a:miter/>
          </a:ln>
        </p:spPr>
      </p:sp>
      <p:sp>
        <p:nvSpPr>
          <p:cNvPr name="Freeform 16" id="16"/>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10"/>
            <a:stretch>
              <a:fillRect l="0" t="0" r="0" b="0"/>
            </a:stretch>
          </a:blipFill>
          <a:ln cap="sq">
            <a:noFill/>
            <a:prstDash val="solid"/>
            <a:miter/>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691106" y="985571"/>
            <a:ext cx="11420144" cy="1065530"/>
          </a:xfrm>
          <a:prstGeom prst="rect">
            <a:avLst/>
          </a:prstGeom>
        </p:spPr>
        <p:txBody>
          <a:bodyPr anchor="t" rtlCol="false" tIns="0" lIns="0" bIns="0" rIns="0">
            <a:spAutoFit/>
          </a:bodyPr>
          <a:lstStyle/>
          <a:p>
            <a:pPr algn="ctr">
              <a:lnSpc>
                <a:spcPts val="8260"/>
              </a:lnSpc>
            </a:pPr>
            <a:r>
              <a:rPr lang="en-US" sz="7000">
                <a:solidFill>
                  <a:srgbClr val="221F1B"/>
                </a:solidFill>
                <a:latin typeface="DejaVu Serif"/>
                <a:ea typeface="DejaVu Serif"/>
                <a:cs typeface="DejaVu Serif"/>
                <a:sym typeface="DejaVu Serif"/>
              </a:rPr>
              <a:t>Ο Ιππόδρομος</a:t>
            </a:r>
          </a:p>
        </p:txBody>
      </p:sp>
      <p:sp>
        <p:nvSpPr>
          <p:cNvPr name="Freeform 6" id="6"/>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8" id="8"/>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9" id="9"/>
          <p:cNvSpPr/>
          <p:nvPr/>
        </p:nvSpPr>
        <p:spPr>
          <a:xfrm flipH="false" flipV="false" rot="0">
            <a:off x="10319485" y="2638436"/>
            <a:ext cx="7727438" cy="5095629"/>
          </a:xfrm>
          <a:custGeom>
            <a:avLst/>
            <a:gdLst/>
            <a:ahLst/>
            <a:cxnLst/>
            <a:rect r="r" b="b" t="t" l="l"/>
            <a:pathLst>
              <a:path h="5095629" w="7727438">
                <a:moveTo>
                  <a:pt x="0" y="0"/>
                </a:moveTo>
                <a:lnTo>
                  <a:pt x="7727438" y="0"/>
                </a:lnTo>
                <a:lnTo>
                  <a:pt x="7727438" y="5095629"/>
                </a:lnTo>
                <a:lnTo>
                  <a:pt x="0" y="5095629"/>
                </a:lnTo>
                <a:lnTo>
                  <a:pt x="0" y="0"/>
                </a:lnTo>
                <a:close/>
              </a:path>
            </a:pathLst>
          </a:custGeom>
          <a:blipFill>
            <a:blip r:embed="rId8"/>
            <a:stretch>
              <a:fillRect l="0" t="0" r="0" b="0"/>
            </a:stretch>
          </a:blipFill>
        </p:spPr>
      </p:sp>
      <p:sp>
        <p:nvSpPr>
          <p:cNvPr name="TextBox 10" id="10"/>
          <p:cNvSpPr txBox="true"/>
          <p:nvPr/>
        </p:nvSpPr>
        <p:spPr>
          <a:xfrm rot="0">
            <a:off x="1702147" y="1993952"/>
            <a:ext cx="8470074" cy="7335760"/>
          </a:xfrm>
          <a:prstGeom prst="rect">
            <a:avLst/>
          </a:prstGeom>
        </p:spPr>
        <p:txBody>
          <a:bodyPr anchor="t" rtlCol="false" tIns="0" lIns="0" bIns="0" rIns="0">
            <a:spAutoFit/>
          </a:bodyPr>
          <a:lstStyle/>
          <a:p>
            <a:pPr algn="just">
              <a:lnSpc>
                <a:spcPts val="3654"/>
              </a:lnSpc>
            </a:pPr>
            <a:r>
              <a:rPr lang="en-US" sz="2610" b="true">
                <a:solidFill>
                  <a:srgbClr val="FFFFFF"/>
                </a:solidFill>
                <a:latin typeface="DejaVu Serif Bold"/>
                <a:ea typeface="DejaVu Serif Bold"/>
                <a:cs typeface="DejaVu Serif Bold"/>
                <a:sym typeface="DejaVu Serif Bold"/>
              </a:rPr>
              <a:t>Ο Ιππόδρομος ήταν χώρος έκφρ........ και ψυχ..................</a:t>
            </a:r>
          </a:p>
          <a:p>
            <a:pPr algn="just">
              <a:lnSpc>
                <a:spcPts val="3654"/>
              </a:lnSpc>
            </a:pPr>
            <a:r>
              <a:rPr lang="en-US" sz="2610" b="true">
                <a:solidFill>
                  <a:srgbClr val="FFFFFF"/>
                </a:solidFill>
                <a:latin typeface="DejaVu Serif Bold"/>
                <a:ea typeface="DejaVu Serif Bold"/>
                <a:cs typeface="DejaVu Serif Bold"/>
                <a:sym typeface="DejaVu Serif Bold"/>
              </a:rPr>
              <a:t>Ο Ιππόδρομος της Κωνσταντινούπολης είχε μήκος μεταξύ 450 και 480 μέτρων, εξωτερικό πλάτος 117 μέτρα και εσωτερικό πλάτος περίπου 80 μέτρα. Υπολογίζεται ότι χωρούσε περίπου .................. άτομα. </a:t>
            </a:r>
          </a:p>
          <a:p>
            <a:pPr algn="just">
              <a:lnSpc>
                <a:spcPts val="3654"/>
              </a:lnSpc>
            </a:pPr>
            <a:r>
              <a:rPr lang="en-US" sz="2610" b="true">
                <a:solidFill>
                  <a:srgbClr val="FFFFFF"/>
                </a:solidFill>
                <a:latin typeface="DejaVu Serif Bold"/>
                <a:ea typeface="DejaVu Serif Bold"/>
                <a:cs typeface="DejaVu Serif Bold"/>
                <a:sym typeface="DejaVu Serif Bold"/>
              </a:rPr>
              <a:t> Εκεί γίνονταν οι ιππ....... σε συγκεκριμένες ημερομηνίες που τις παρακολουθούσε συχνά και ο αυτ.......... Στη διάρκεια των ιπποδρομιών οι θεατές επευφ................ τον αυτοκράτορα και του εξέφραζαν τα αιτ.............. ή τα παρ.............. τους.</a:t>
            </a:r>
          </a:p>
          <a:p>
            <a:pPr algn="just">
              <a:lnSpc>
                <a:spcPts val="3654"/>
              </a:lnSpc>
            </a:pPr>
          </a:p>
          <a:p>
            <a:pPr algn="ctr">
              <a:lnSpc>
                <a:spcPts val="3654"/>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3595698" y="1488556"/>
            <a:ext cx="11096603" cy="7309887"/>
          </a:xfrm>
          <a:custGeom>
            <a:avLst/>
            <a:gdLst/>
            <a:ahLst/>
            <a:cxnLst/>
            <a:rect r="r" b="b" t="t" l="l"/>
            <a:pathLst>
              <a:path h="7309887" w="11096603">
                <a:moveTo>
                  <a:pt x="0" y="0"/>
                </a:moveTo>
                <a:lnTo>
                  <a:pt x="11096604" y="0"/>
                </a:lnTo>
                <a:lnTo>
                  <a:pt x="11096604" y="7309888"/>
                </a:lnTo>
                <a:lnTo>
                  <a:pt x="0" y="7309888"/>
                </a:lnTo>
                <a:lnTo>
                  <a:pt x="0" y="0"/>
                </a:lnTo>
                <a:close/>
              </a:path>
            </a:pathLst>
          </a:custGeom>
          <a:blipFill>
            <a:blip r:embed="rId3"/>
            <a:stretch>
              <a:fillRect l="0" t="0" r="0" b="0"/>
            </a:stretch>
          </a:blipFill>
        </p:spPr>
      </p:sp>
      <p:sp>
        <p:nvSpPr>
          <p:cNvPr name="TextBox 4" id="4"/>
          <p:cNvSpPr txBox="true"/>
          <p:nvPr/>
        </p:nvSpPr>
        <p:spPr>
          <a:xfrm rot="0">
            <a:off x="4315427" y="1729656"/>
            <a:ext cx="9444546" cy="1511302"/>
          </a:xfrm>
          <a:prstGeom prst="rect">
            <a:avLst/>
          </a:prstGeom>
        </p:spPr>
        <p:txBody>
          <a:bodyPr anchor="t" rtlCol="false" tIns="0" lIns="0" bIns="0" rIns="0">
            <a:spAutoFit/>
          </a:bodyPr>
          <a:lstStyle/>
          <a:p>
            <a:pPr algn="ctr">
              <a:lnSpc>
                <a:spcPts val="11800"/>
              </a:lnSpc>
            </a:pPr>
            <a:r>
              <a:rPr lang="en-US" sz="10000">
                <a:solidFill>
                  <a:srgbClr val="221F1B"/>
                </a:solidFill>
                <a:latin typeface="Kaushan Script"/>
                <a:ea typeface="Kaushan Script"/>
                <a:cs typeface="Kaushan Script"/>
                <a:sym typeface="Kaushan Script"/>
              </a:rPr>
              <a:t>ΟΙ ΔΉΜΟΙ</a:t>
            </a:r>
          </a:p>
        </p:txBody>
      </p:sp>
      <p:sp>
        <p:nvSpPr>
          <p:cNvPr name="Freeform 5" id="5"/>
          <p:cNvSpPr/>
          <p:nvPr/>
        </p:nvSpPr>
        <p:spPr>
          <a:xfrm flipH="false" flipV="false" rot="0">
            <a:off x="12289958" y="1488556"/>
            <a:ext cx="3152630" cy="1907341"/>
          </a:xfrm>
          <a:custGeom>
            <a:avLst/>
            <a:gdLst/>
            <a:ahLst/>
            <a:cxnLst/>
            <a:rect r="r" b="b" t="t" l="l"/>
            <a:pathLst>
              <a:path h="1907341" w="3152630">
                <a:moveTo>
                  <a:pt x="0" y="0"/>
                </a:moveTo>
                <a:lnTo>
                  <a:pt x="3152630" y="0"/>
                </a:lnTo>
                <a:lnTo>
                  <a:pt x="3152630" y="1907341"/>
                </a:lnTo>
                <a:lnTo>
                  <a:pt x="0" y="1907341"/>
                </a:lnTo>
                <a:lnTo>
                  <a:pt x="0" y="0"/>
                </a:lnTo>
                <a:close/>
              </a:path>
            </a:pathLst>
          </a:custGeom>
          <a:blipFill>
            <a:blip r:embed="rId4"/>
            <a:stretch>
              <a:fillRect l="0" t="0" r="0" b="0"/>
            </a:stretch>
          </a:blipFill>
          <a:ln cap="sq">
            <a:noFill/>
            <a:prstDash val="solid"/>
            <a:miter/>
          </a:ln>
        </p:spPr>
      </p:sp>
      <p:sp>
        <p:nvSpPr>
          <p:cNvPr name="Freeform 6" id="6"/>
          <p:cNvSpPr/>
          <p:nvPr/>
        </p:nvSpPr>
        <p:spPr>
          <a:xfrm flipH="false" flipV="false" rot="0">
            <a:off x="1903231" y="848304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6"/>
            <a:stretch>
              <a:fillRect l="0" t="0" r="0" b="0"/>
            </a:stretch>
          </a:blipFill>
        </p:spPr>
      </p:sp>
      <p:sp>
        <p:nvSpPr>
          <p:cNvPr name="Freeform 8" id="8"/>
          <p:cNvSpPr/>
          <p:nvPr/>
        </p:nvSpPr>
        <p:spPr>
          <a:xfrm flipH="false" flipV="false" rot="0">
            <a:off x="15035945" y="7794979"/>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9" id="9"/>
          <p:cNvSpPr txBox="true"/>
          <p:nvPr/>
        </p:nvSpPr>
        <p:spPr>
          <a:xfrm rot="0">
            <a:off x="4481837" y="3252989"/>
            <a:ext cx="9111728" cy="4331334"/>
          </a:xfrm>
          <a:prstGeom prst="rect">
            <a:avLst/>
          </a:prstGeom>
        </p:spPr>
        <p:txBody>
          <a:bodyPr anchor="t" rtlCol="false" tIns="0" lIns="0" bIns="0" rIns="0">
            <a:spAutoFit/>
          </a:bodyPr>
          <a:lstStyle/>
          <a:p>
            <a:pPr algn="just">
              <a:lnSpc>
                <a:spcPts val="4340"/>
              </a:lnSpc>
            </a:pPr>
            <a:r>
              <a:rPr lang="en-US" sz="3100">
                <a:solidFill>
                  <a:srgbClr val="FFFFFF"/>
                </a:solidFill>
                <a:latin typeface="DejaVu Serif"/>
                <a:ea typeface="DejaVu Serif"/>
                <a:cs typeface="DejaVu Serif"/>
                <a:sym typeface="DejaVu Serif"/>
              </a:rPr>
              <a:t>Οι Δήμοι ήταν αθλ.......... σωμ............. στα οποία είχαν ανατεθεί η οργ........ των ιππ............ Από τα χρώματα των στολών τους και των λαβ............. τους οι Δήμοι ονομάζονταν Πρ........., Βεν......... δηλ. Γαλάζιοι, Λ......... και Κόκ............. Το πάθος τους όμως για τη νίκη της ομάδας τους συχνά τους έφερνε σε φιλ...............</a:t>
            </a:r>
          </a:p>
        </p:txBody>
      </p:sp>
      <p:sp>
        <p:nvSpPr>
          <p:cNvPr name="Freeform 10" id="10"/>
          <p:cNvSpPr/>
          <p:nvPr/>
        </p:nvSpPr>
        <p:spPr>
          <a:xfrm flipH="false" flipV="false" rot="0">
            <a:off x="240257" y="848304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11" id="11"/>
          <p:cNvSpPr/>
          <p:nvPr/>
        </p:nvSpPr>
        <p:spPr>
          <a:xfrm flipH="false" flipV="false" rot="0">
            <a:off x="531952" y="7437714"/>
            <a:ext cx="2507504" cy="1550518"/>
          </a:xfrm>
          <a:custGeom>
            <a:avLst/>
            <a:gdLst/>
            <a:ahLst/>
            <a:cxnLst/>
            <a:rect r="r" b="b" t="t" l="l"/>
            <a:pathLst>
              <a:path h="1550518" w="2507504">
                <a:moveTo>
                  <a:pt x="0" y="0"/>
                </a:moveTo>
                <a:lnTo>
                  <a:pt x="2507505" y="0"/>
                </a:lnTo>
                <a:lnTo>
                  <a:pt x="2507505" y="1550518"/>
                </a:lnTo>
                <a:lnTo>
                  <a:pt x="0" y="1550518"/>
                </a:lnTo>
                <a:lnTo>
                  <a:pt x="0" y="0"/>
                </a:lnTo>
                <a:close/>
              </a:path>
            </a:pathLst>
          </a:custGeom>
          <a:blipFill>
            <a:blip r:embed="rId5"/>
            <a:stretch>
              <a:fillRect l="0" t="0" r="0" b="0"/>
            </a:stretch>
          </a:blipFill>
          <a:ln cap="sq">
            <a:noFill/>
            <a:prstDash val="solid"/>
            <a:miter/>
          </a:ln>
        </p:spPr>
      </p:sp>
      <p:sp>
        <p:nvSpPr>
          <p:cNvPr name="Freeform 12" id="12"/>
          <p:cNvSpPr/>
          <p:nvPr/>
        </p:nvSpPr>
        <p:spPr>
          <a:xfrm flipH="false" flipV="false" rot="0">
            <a:off x="4175077" y="8065047"/>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DAG3iNuRqaQ</dc:identifier>
  <dcterms:modified xsi:type="dcterms:W3CDTF">2011-08-01T06:04:30Z</dcterms:modified>
  <cp:revision>1</cp:revision>
  <dc:title>2o SPACED LEARNING Κεφ. 6</dc:title>
</cp:coreProperties>
</file>