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34" roundtripDataSignature="AMtx7mjx824N2t5PxQ1r2jVsHWWHI5ct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12" Type="http://schemas.openxmlformats.org/officeDocument/2006/relationships/slide" Target="slides/slide7.xml"/><Relationship Id="rId34" Type="http://customschemas.google.com/relationships/presentationmetadata" Target="meta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28bcd077ae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28bcd077a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0ae918d7c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0ae918d7c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0ae918d7c4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0ae918d7c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7"/>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7"/>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3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3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3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3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3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5"/>
          <p:cNvSpPr/>
          <p:nvPr>
            <p:ph idx="2" type="pic"/>
          </p:nvPr>
        </p:nvSpPr>
        <p:spPr>
          <a:xfrm>
            <a:off x="1792288" y="612775"/>
            <a:ext cx="5486400" cy="4114800"/>
          </a:xfrm>
          <a:prstGeom prst="rect">
            <a:avLst/>
          </a:prstGeom>
          <a:noFill/>
          <a:ln>
            <a:noFill/>
          </a:ln>
        </p:spPr>
      </p:sp>
      <p:sp>
        <p:nvSpPr>
          <p:cNvPr id="64" name="Google Shape;64;p3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6"/>
          <p:cNvSpPr txBox="1"/>
          <p:nvPr>
            <p:ph idx="1" type="body"/>
          </p:nvPr>
        </p:nvSpPr>
        <p:spPr>
          <a:xfrm rot="5400000">
            <a:off x="2309018" y="-251619"/>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7"/>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7"/>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l-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 name="Shape 5"/>
        <p:cNvGrpSpPr/>
        <p:nvPr/>
      </p:nvGrpSpPr>
      <p:grpSpPr>
        <a:xfrm>
          <a:off x="0" y="0"/>
          <a:ext cx="0" cy="0"/>
          <a:chOff x="0" y="0"/>
          <a:chExt cx="0" cy="0"/>
        </a:xfrm>
      </p:grpSpPr>
      <p:sp>
        <p:nvSpPr>
          <p:cNvPr id="6" name="Google Shape;6;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l-G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www.youtube.com/watch?v=FJ3N_2r6R-o&amp;ab_channel=BritishPath%C3%A9" TargetMode="Externa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www.youtube.com/watch?v=hkt9iagqkk8&amp;ab_channel=BritishPath%C3%A9" TargetMode="Externa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www.google.com/search?q=%CE%B7+%CE%BA%CE%BB%CE%AD%CF%86%CF%84%CF%81%CE%B1+%CF%84%CF%89%CE%BD+%CE%B2%CE%B9%CE%B2%CE%BB%CE%AF%CF%89%CE%BD+%CE%B7+%CE%BA%CE%B1%CF%85%CF%83%CE%B7+%CF%84%CF%89%CE%BD+%CE%B2%CE%B9%CE%B2%CE%BB%CE%AF%CF%89%CE%BD+&amp;sca_esv=eab902f88a49963b&amp;biw=1536&amp;bih=703&amp;tbm=vid&amp;sxsrf=ADLYWIJff3XLVzl2mewJR3EMKuAyOI-G_g%3A1728840362863&amp;ei=qgIMZ4quNOeGxc8PmamIyAk&amp;ved=0ahUKEwiKq86d8IuJAxVnQ_EDHZkUApkQ4dUDCA0&amp;uact=5&amp;oq=%CE%B7+%CE%BA%CE%BB%CE%AD%CF%86%CF%84%CF%81%CE%B1+%CF%84%CF%89%CE%BD+%CE%B2%CE%B9%CE%B2%CE%BB%CE%AF%CF%89%CE%BD+%CE%B7+%CE%BA%CE%B1%CF%85%CF%83%CE%B7+%CF%84%CF%89%CE%BD+%CE%B2%CE%B9%CE%B2%CE%BB%CE%AF%CF%89%CE%BD+&amp;gs_lp=Eg1nd3Mtd2l6LXZpZGVvIkzOtyDOus67zq3Phs-Ez4HOsSDPhM-Jzr0gzrLOuc6yzrvOr8-Jzr0gzrcgzrrOsc-Fz4POtyDPhM-Jzr0gzrLOuc6yzrvOr8-Jzr0gMgUQIRigATIFECEYoAFInnpQmQxYoHZwA3gAkAEAmAHXAaAB5x6qAQYwLjI0LjG4AQPIAQD4AQGYAhygAoYgwgIKEAAYgAQYQxiKBcICBRAAGIAEwgIGEAAYFhgewgIIEAAYgAQYogTCAgcQIRigARgKwgIFECEYnwXCAgQQIRgVwgIIEAAYogQYiQWYAwCIBgGSBwYzLjI0LjGgB-mDAQ&amp;sclient=gws-wiz-video#fpstate=ive&amp;vld=cid:2c49baa6,vid:pod6C6g81qc,st:0" TargetMode="Externa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youtu.be/TXv2fX8LZUc?si=q4AQvmyQcpzLSWHQ" TargetMode="Externa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685800" y="152400"/>
            <a:ext cx="7772400" cy="147002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600"/>
              <a:buFont typeface="Calibri"/>
              <a:buNone/>
            </a:pPr>
            <a:r>
              <a:rPr lang="el-GR" sz="3600"/>
              <a:t>Ανάμεσα σε δυο πολέμους</a:t>
            </a:r>
            <a:br>
              <a:rPr lang="el-GR" sz="3600"/>
            </a:br>
            <a:r>
              <a:rPr i="1" lang="el-GR" sz="2400"/>
              <a:t>από τον Α’ στον Β’ Παγκόσμιο Πόλεμο</a:t>
            </a:r>
            <a:endParaRPr i="1" sz="3600"/>
          </a:p>
        </p:txBody>
      </p:sp>
      <p:pic>
        <p:nvPicPr>
          <p:cNvPr id="85" name="Google Shape;85;p1"/>
          <p:cNvPicPr preferRelativeResize="0"/>
          <p:nvPr/>
        </p:nvPicPr>
        <p:blipFill rotWithShape="1">
          <a:blip r:embed="rId3">
            <a:alphaModFix/>
          </a:blip>
          <a:srcRect b="0" l="0" r="0" t="0"/>
          <a:stretch/>
        </p:blipFill>
        <p:spPr>
          <a:xfrm>
            <a:off x="1295400" y="1524000"/>
            <a:ext cx="6629400" cy="470014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g28bcd077ae2_0_0"/>
          <p:cNvSpPr txBox="1"/>
          <p:nvPr/>
        </p:nvSpPr>
        <p:spPr>
          <a:xfrm>
            <a:off x="538350" y="128100"/>
            <a:ext cx="8067300" cy="709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ΜΠΕΡΤΟΛΤ ΜΠΡΕΧΤ</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Όταν αυτοί που είναι ψηλά μιλάνε για ειρήνη</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ο απλός λαός ξέρει</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πως έρχεται ο πόλεμος.</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Όταν αυτοί που είναι ψηλά</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καταριούνται τον πόλεμο</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Οι διαταγές για επιστράτευση</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έχουν υπογραφεί.</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Στον τοίχο,</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με κιμωλία γραμμένο :</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"Θέλουνε πόλεμο".</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Αυτός που το  'χε  γράψει</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έπεσε κιόλας. </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Αυτοί που βρίσκονται ψηλά λένε :</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"Να ο δρόμος για τη δόξα". </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Αυτοί που είναι χαμηλά λένε :</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"Να ο δρόμος για το  μνήμα". </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Ο πόλεμος που έρχεται δεν είναι ο πρώτος.</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Πριν απ' αυτόν γίνανε</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κι άλλοι πόλεμοι.</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Όταν τελείωσε ο τελευταίος</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υπήρχαν νικητές και νικημένοι</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Στους νικημένους ο φτωχός λαός πέθαινε από την πείνα.</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Στους νικητές</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ο φτωχός λαός πέθαινε το ίδιο.</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l-GR">
                <a:latin typeface="Calibri"/>
                <a:ea typeface="Calibri"/>
                <a:cs typeface="Calibri"/>
                <a:sym typeface="Calibri"/>
              </a:rPr>
              <a:t>* Γερμανικό εγχειρίδιο πολέμου * ( απόσπασμα)</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
          <p:cNvSpPr/>
          <p:nvPr/>
        </p:nvSpPr>
        <p:spPr>
          <a:xfrm>
            <a:off x="1371600" y="5362575"/>
            <a:ext cx="777240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l-GR" sz="1800" u="none" cap="none" strike="noStrike">
                <a:solidFill>
                  <a:schemeClr val="dk1"/>
                </a:solidFill>
                <a:latin typeface="Calibri"/>
                <a:ea typeface="Calibri"/>
                <a:cs typeface="Calibri"/>
                <a:sym typeface="Calibri"/>
              </a:rPr>
              <a:t>A young child sits among luggage while waiting to depart the Deggendorf displaced persons camp. Deggendorf, Germany, 1945-46.</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chemeClr val="dk1"/>
                </a:solidFill>
                <a:latin typeface="Calibri"/>
                <a:ea typeface="Calibri"/>
                <a:cs typeface="Calibri"/>
                <a:sym typeface="Calibri"/>
              </a:rPr>
              <a:t>US Holocaust Memorial Museum, courtesy of Marion House</a:t>
            </a:r>
            <a:endParaRPr/>
          </a:p>
        </p:txBody>
      </p:sp>
      <p:pic>
        <p:nvPicPr>
          <p:cNvPr id="96" name="Google Shape;96;p2"/>
          <p:cNvPicPr preferRelativeResize="0"/>
          <p:nvPr/>
        </p:nvPicPr>
        <p:blipFill rotWithShape="1">
          <a:blip r:embed="rId3">
            <a:alphaModFix/>
          </a:blip>
          <a:srcRect b="0" l="0" r="0" t="0"/>
          <a:stretch/>
        </p:blipFill>
        <p:spPr>
          <a:xfrm>
            <a:off x="1295400" y="352425"/>
            <a:ext cx="6626225" cy="470058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3"/>
          <p:cNvSpPr txBox="1"/>
          <p:nvPr/>
        </p:nvSpPr>
        <p:spPr>
          <a:xfrm>
            <a:off x="609600" y="457200"/>
            <a:ext cx="7848600" cy="19395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l-GR" sz="2000">
                <a:solidFill>
                  <a:schemeClr val="dk1"/>
                </a:solidFill>
                <a:latin typeface="Calibri"/>
                <a:ea typeface="Calibri"/>
                <a:cs typeface="Calibri"/>
                <a:sym typeface="Calibri"/>
              </a:rPr>
              <a:t>Ο Β’ Παγκόσμιος Πόλεμος άπλωσε τα δίχτυα του στην Ελλάδα την 28η Οκτωβρίου του 1940. Όμως </a:t>
            </a:r>
            <a:r>
              <a:rPr lang="el-GR" sz="2000">
                <a:solidFill>
                  <a:schemeClr val="dk1"/>
                </a:solidFill>
                <a:latin typeface="Calibri"/>
                <a:ea typeface="Calibri"/>
                <a:cs typeface="Calibri"/>
                <a:sym typeface="Calibri"/>
              </a:rPr>
              <a:t>για τον υπόλοιπο κόσμο</a:t>
            </a:r>
            <a:r>
              <a:rPr lang="el-GR" sz="2000">
                <a:solidFill>
                  <a:schemeClr val="dk1"/>
                </a:solidFill>
                <a:latin typeface="Calibri"/>
                <a:ea typeface="Calibri"/>
                <a:cs typeface="Calibri"/>
                <a:sym typeface="Calibri"/>
              </a:rPr>
              <a:t>  είχε ξεκινήσει το 1939 αν και τα τύμπανα του πολέμου ηχούσαν πολύ καιρό πριν κι απ’ αυτό. Κάποιοι μάλιστα λένε πως το τέλος του  ο Α’ Παγκόσμιου Πολέμου ήταν εκείνο που έφερε και τον επόμενο.</a:t>
            </a:r>
            <a:endParaRPr/>
          </a:p>
          <a:p>
            <a:pPr indent="0" lvl="0" marL="0" marR="0" rtl="0" algn="just">
              <a:spcBef>
                <a:spcPts val="0"/>
              </a:spcBef>
              <a:spcAft>
                <a:spcPts val="0"/>
              </a:spcAft>
              <a:buNone/>
            </a:pPr>
            <a:r>
              <a:t/>
            </a:r>
            <a:endParaRPr sz="2000">
              <a:solidFill>
                <a:schemeClr val="dk1"/>
              </a:solidFill>
              <a:latin typeface="Calibri"/>
              <a:ea typeface="Calibri"/>
              <a:cs typeface="Calibri"/>
              <a:sym typeface="Calibri"/>
            </a:endParaRPr>
          </a:p>
        </p:txBody>
      </p:sp>
      <p:pic>
        <p:nvPicPr>
          <p:cNvPr id="102" name="Google Shape;102;p3"/>
          <p:cNvPicPr preferRelativeResize="0"/>
          <p:nvPr/>
        </p:nvPicPr>
        <p:blipFill rotWithShape="1">
          <a:blip r:embed="rId3">
            <a:alphaModFix/>
          </a:blip>
          <a:srcRect b="0" l="0" r="0" t="0"/>
          <a:stretch/>
        </p:blipFill>
        <p:spPr>
          <a:xfrm>
            <a:off x="1981200" y="2310700"/>
            <a:ext cx="5429250" cy="2514600"/>
          </a:xfrm>
          <a:prstGeom prst="rect">
            <a:avLst/>
          </a:prstGeom>
          <a:noFill/>
          <a:ln>
            <a:noFill/>
          </a:ln>
        </p:spPr>
      </p:pic>
      <p:sp>
        <p:nvSpPr>
          <p:cNvPr id="103" name="Google Shape;103;p3"/>
          <p:cNvSpPr/>
          <p:nvPr/>
        </p:nvSpPr>
        <p:spPr>
          <a:xfrm>
            <a:off x="2409825" y="5151255"/>
            <a:ext cx="4572000" cy="8310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i="1" lang="el-GR" sz="1600">
                <a:solidFill>
                  <a:schemeClr val="dk1"/>
                </a:solidFill>
                <a:latin typeface="Calibri"/>
                <a:ea typeface="Calibri"/>
                <a:cs typeface="Calibri"/>
                <a:sym typeface="Calibri"/>
              </a:rPr>
              <a:t>Χώρες που συμμετείχαν στον Α΄ Παγκόσμιο Πόλεμο (κόκκινο: Κεντρικές Δυνάμεις, μπλε: Αντάντ και σύμμαχοί της)</a:t>
            </a:r>
            <a:endParaRPr i="1" sz="16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4"/>
          <p:cNvSpPr txBox="1"/>
          <p:nvPr/>
        </p:nvSpPr>
        <p:spPr>
          <a:xfrm>
            <a:off x="685800" y="273784"/>
            <a:ext cx="7924800" cy="62493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l-GR" sz="2000">
                <a:solidFill>
                  <a:schemeClr val="dk1"/>
                </a:solidFill>
                <a:latin typeface="Calibri"/>
                <a:ea typeface="Calibri"/>
                <a:cs typeface="Calibri"/>
                <a:sym typeface="Calibri"/>
              </a:rPr>
              <a:t>Βλέπετε μετά από κάθε πόλεμο υπογράφονται συνθήκες και οι νικήτριες </a:t>
            </a:r>
            <a:r>
              <a:rPr lang="el-GR" sz="2000">
                <a:solidFill>
                  <a:schemeClr val="dk1"/>
                </a:solidFill>
                <a:latin typeface="Calibri"/>
                <a:ea typeface="Calibri"/>
                <a:cs typeface="Calibri"/>
                <a:sym typeface="Calibri"/>
              </a:rPr>
              <a:t>χώρες</a:t>
            </a:r>
            <a:r>
              <a:rPr lang="el-GR" sz="2000">
                <a:solidFill>
                  <a:schemeClr val="dk1"/>
                </a:solidFill>
                <a:latin typeface="Calibri"/>
                <a:ea typeface="Calibri"/>
                <a:cs typeface="Calibri"/>
                <a:sym typeface="Calibri"/>
              </a:rPr>
              <a:t> επιβάλλουν ποινές στις χαμένες. Μετά το τέλος το Μεγάλου Πολέμου, όπως αποκαλούσαν τον Α’ Παγκόσμιο Πόλεμο, οι νικήτριες </a:t>
            </a:r>
            <a:r>
              <a:rPr lang="el-GR" sz="2000">
                <a:solidFill>
                  <a:schemeClr val="dk1"/>
                </a:solidFill>
                <a:latin typeface="Calibri"/>
                <a:ea typeface="Calibri"/>
                <a:cs typeface="Calibri"/>
                <a:sym typeface="Calibri"/>
              </a:rPr>
              <a:t>δυνάμεις</a:t>
            </a:r>
            <a:r>
              <a:rPr lang="el-GR" sz="2000">
                <a:solidFill>
                  <a:schemeClr val="dk1"/>
                </a:solidFill>
                <a:latin typeface="Calibri"/>
                <a:ea typeface="Calibri"/>
                <a:cs typeface="Calibri"/>
                <a:sym typeface="Calibri"/>
              </a:rPr>
              <a:t> είχαν επιβάλει σκληρούς όρους στις ηττημένες. </a:t>
            </a:r>
            <a:endParaRPr/>
          </a:p>
          <a:p>
            <a:pPr indent="0" lvl="0" marL="0" marR="0" rtl="0" algn="just">
              <a:spcBef>
                <a:spcPts val="0"/>
              </a:spcBef>
              <a:spcAft>
                <a:spcPts val="0"/>
              </a:spcAft>
              <a:buNone/>
            </a:pPr>
            <a:r>
              <a:rPr lang="el-GR" sz="2000">
                <a:solidFill>
                  <a:schemeClr val="dk1"/>
                </a:solidFill>
                <a:latin typeface="Calibri"/>
                <a:ea typeface="Calibri"/>
                <a:cs typeface="Calibri"/>
                <a:sym typeface="Calibri"/>
              </a:rPr>
              <a:t>Στη Γερμανία ειδικά, επειδή θεωρήθηκε η κύρια υπεύθυνη για τον πόλεμο, επιβλήθηκαν ακόμη σκληρότεροι όροι.</a:t>
            </a:r>
            <a:endParaRPr/>
          </a:p>
          <a:p>
            <a:pPr indent="-215900" lvl="0" marL="342900" marR="0" rtl="0" algn="just">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342900" lvl="0" marL="342900" marR="0" rtl="0" algn="just">
              <a:spcBef>
                <a:spcPts val="0"/>
              </a:spcBef>
              <a:spcAft>
                <a:spcPts val="0"/>
              </a:spcAft>
              <a:buClr>
                <a:schemeClr val="dk1"/>
              </a:buClr>
              <a:buSzPts val="2000"/>
              <a:buFont typeface="Arial"/>
              <a:buChar char="•"/>
            </a:pPr>
            <a:r>
              <a:rPr lang="el-GR" sz="2000">
                <a:solidFill>
                  <a:schemeClr val="dk1"/>
                </a:solidFill>
                <a:latin typeface="Calibri"/>
                <a:ea typeface="Calibri"/>
                <a:cs typeface="Calibri"/>
                <a:sym typeface="Calibri"/>
              </a:rPr>
              <a:t>Η Συνθήκη των Βερσαλλιών ανάγκασε τη Γερμανία να παραχωρήσει εδάφη στο Βέλγιο, στην Τσεχοσλοβακία, και στην Πολωνία. Η Αλσατία και η Λωρραίνη επεστράφησαν στη Γαλλία.</a:t>
            </a:r>
            <a:endParaRPr/>
          </a:p>
          <a:p>
            <a:pPr indent="-342900" lvl="0" marL="342900" marR="0" rtl="0" algn="just">
              <a:spcBef>
                <a:spcPts val="0"/>
              </a:spcBef>
              <a:spcAft>
                <a:spcPts val="0"/>
              </a:spcAft>
              <a:buClr>
                <a:schemeClr val="dk1"/>
              </a:buClr>
              <a:buSzPts val="2000"/>
              <a:buFont typeface="Arial"/>
              <a:buChar char="•"/>
            </a:pPr>
            <a:r>
              <a:rPr lang="el-GR" sz="2000">
                <a:solidFill>
                  <a:schemeClr val="dk1"/>
                </a:solidFill>
                <a:latin typeface="Calibri"/>
                <a:ea typeface="Calibri"/>
                <a:cs typeface="Calibri"/>
                <a:sym typeface="Calibri"/>
              </a:rPr>
              <a:t>Η συνθήκη όριζε την αποστρατικοποίηση* και κατοχή της Ρηνανίας και ειδικό καθεστώς για το Σάαρλαντ υπό γαλλικό έλεγχο. </a:t>
            </a:r>
            <a:endParaRPr/>
          </a:p>
          <a:p>
            <a:pPr indent="-342900" lvl="0" marL="342900" marR="0" rtl="0" algn="just">
              <a:spcBef>
                <a:spcPts val="0"/>
              </a:spcBef>
              <a:spcAft>
                <a:spcPts val="0"/>
              </a:spcAft>
              <a:buClr>
                <a:schemeClr val="dk1"/>
              </a:buClr>
              <a:buSzPts val="2000"/>
              <a:buFont typeface="Arial"/>
              <a:buChar char="•"/>
            </a:pPr>
            <a:r>
              <a:rPr lang="el-GR" sz="2000">
                <a:solidFill>
                  <a:schemeClr val="dk1"/>
                </a:solidFill>
                <a:latin typeface="Calibri"/>
                <a:ea typeface="Calibri"/>
                <a:cs typeface="Calibri"/>
                <a:sym typeface="Calibri"/>
              </a:rPr>
              <a:t>Ίσως το πιο ταπεινωτικό σημείο της συνθήκης για την ηττημένη Γερμανία ήταν το άρθρο 231, γνωστό ως «Άρθρο της Πολεμικής Ενοχής», το οποίο ανάγκαζε τη Γερμανία να αναλάβει την αποκλειστική ευθύνη για την έναρξη του Α’ Παγκοσμίου Πολέμου. Αυτό σήμαινε ότι ήταν υποχρεωμένη να πληρώσει υπέρογκες αποζημιώσεις, πράγμα που αδυνατούσε να κάνει.</a:t>
            </a:r>
            <a:endParaRPr sz="20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2000">
              <a:solidFill>
                <a:schemeClr val="dk1"/>
              </a:solidFill>
              <a:latin typeface="Calibri"/>
              <a:ea typeface="Calibri"/>
              <a:cs typeface="Calibri"/>
              <a:sym typeface="Calibri"/>
            </a:endParaRPr>
          </a:p>
          <a:p>
            <a:pPr indent="0" lvl="0" marL="0" marR="0" rtl="0" algn="just">
              <a:spcBef>
                <a:spcPts val="0"/>
              </a:spcBef>
              <a:spcAft>
                <a:spcPts val="0"/>
              </a:spcAft>
              <a:buNone/>
            </a:pPr>
            <a:r>
              <a:rPr lang="el-GR" sz="2000">
                <a:solidFill>
                  <a:schemeClr val="dk1"/>
                </a:solidFill>
                <a:latin typeface="Calibri"/>
                <a:ea typeface="Calibri"/>
                <a:cs typeface="Calibri"/>
                <a:sym typeface="Calibri"/>
              </a:rPr>
              <a:t>*</a:t>
            </a:r>
            <a:r>
              <a:rPr i="1" lang="el-GR" sz="1800">
                <a:solidFill>
                  <a:schemeClr val="dk1"/>
                </a:solidFill>
                <a:latin typeface="Calibri"/>
                <a:ea typeface="Calibri"/>
                <a:cs typeface="Calibri"/>
                <a:sym typeface="Calibri"/>
              </a:rPr>
              <a:t>δεν είχε δικαίωμα να έχει στρατό ούτε για να υπερασπίζεται τα εδάφη της.</a:t>
            </a:r>
            <a:endParaRPr i="1" sz="18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5"/>
          <p:cNvPicPr preferRelativeResize="0"/>
          <p:nvPr/>
        </p:nvPicPr>
        <p:blipFill rotWithShape="1">
          <a:blip r:embed="rId3">
            <a:alphaModFix/>
          </a:blip>
          <a:srcRect b="0" l="0" r="0" t="0"/>
          <a:stretch/>
        </p:blipFill>
        <p:spPr>
          <a:xfrm>
            <a:off x="1524000" y="1425575"/>
            <a:ext cx="6096000" cy="400526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6"/>
          <p:cNvSpPr txBox="1"/>
          <p:nvPr/>
        </p:nvSpPr>
        <p:spPr>
          <a:xfrm>
            <a:off x="609600" y="381000"/>
            <a:ext cx="7924800" cy="3170099"/>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chemeClr val="dk1"/>
              </a:buClr>
              <a:buSzPts val="2000"/>
              <a:buFont typeface="Arial"/>
              <a:buChar char="•"/>
            </a:pPr>
            <a:r>
              <a:rPr lang="el-GR" sz="2000">
                <a:solidFill>
                  <a:schemeClr val="dk1"/>
                </a:solidFill>
                <a:latin typeface="Calibri"/>
                <a:ea typeface="Calibri"/>
                <a:cs typeface="Calibri"/>
                <a:sym typeface="Calibri"/>
              </a:rPr>
              <a:t>Ο γερμανικός στρατός θα περιοριζόταν σε 100.000 άνδρες ενώ απαγορευόταν η επιστράτευση. Η συνθήκη περιόριζε το Ναυτικό σε σκάφη κάτω των 10.000 τόνων και απαγορευόταν η απόκτηση ή η διατήρηση υποβρύχιου στόλου. Επιπρόσθετα, απαγορευόταν στη Γερμανία να διαθέτει εναέριες δυνάμεις. </a:t>
            </a:r>
            <a:endParaRPr sz="2000">
              <a:solidFill>
                <a:schemeClr val="dk1"/>
              </a:solidFill>
              <a:latin typeface="Calibri"/>
              <a:ea typeface="Calibri"/>
              <a:cs typeface="Calibri"/>
              <a:sym typeface="Calibri"/>
            </a:endParaRPr>
          </a:p>
          <a:p>
            <a:pPr indent="-215900" lvl="0" marL="342900" marR="0" rtl="0" algn="just">
              <a:spcBef>
                <a:spcPts val="0"/>
              </a:spcBef>
              <a:spcAft>
                <a:spcPts val="0"/>
              </a:spcAft>
              <a:buClr>
                <a:schemeClr val="dk1"/>
              </a:buClr>
              <a:buSzPts val="2000"/>
              <a:buFont typeface="Arial"/>
              <a:buNone/>
            </a:pPr>
            <a:r>
              <a:t/>
            </a:r>
            <a:endParaRPr sz="2000">
              <a:solidFill>
                <a:schemeClr val="dk1"/>
              </a:solidFill>
              <a:latin typeface="Calibri"/>
              <a:ea typeface="Calibri"/>
              <a:cs typeface="Calibri"/>
              <a:sym typeface="Calibri"/>
            </a:endParaRPr>
          </a:p>
          <a:p>
            <a:pPr indent="0" lvl="0" marL="0" marR="0" rtl="0" algn="just">
              <a:spcBef>
                <a:spcPts val="0"/>
              </a:spcBef>
              <a:spcAft>
                <a:spcPts val="0"/>
              </a:spcAft>
              <a:buNone/>
            </a:pPr>
            <a:r>
              <a:rPr lang="el-GR" sz="2000">
                <a:solidFill>
                  <a:schemeClr val="dk1"/>
                </a:solidFill>
                <a:latin typeface="Calibri"/>
                <a:ea typeface="Calibri"/>
                <a:cs typeface="Calibri"/>
                <a:sym typeface="Calibri"/>
              </a:rPr>
              <a:t>Για τους πληθυσμούς των ηττημένων δυνάμεων -Γερμανία, Αυστρία, Ουγγαρία και Βουλγαρία- οι αντίστοιχες συνθήκες ειρήνης έμοιαζαν με άδικη τιμωρία. Ένα μεγάλο μέρος των  πολιτών  της Γερμανίας ήταν άνεργοι, φτωχοί και υπέφεραν από το κρύο και την πείνα.</a:t>
            </a:r>
            <a:endParaRPr sz="20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pic>
        <p:nvPicPr>
          <p:cNvPr id="123" name="Google Shape;123;p7"/>
          <p:cNvPicPr preferRelativeResize="0"/>
          <p:nvPr/>
        </p:nvPicPr>
        <p:blipFill rotWithShape="1">
          <a:blip r:embed="rId3">
            <a:alphaModFix/>
          </a:blip>
          <a:srcRect b="0" l="0" r="0" t="0"/>
          <a:stretch/>
        </p:blipFill>
        <p:spPr>
          <a:xfrm>
            <a:off x="1438275" y="1681163"/>
            <a:ext cx="6267450" cy="34956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8"/>
          <p:cNvPicPr preferRelativeResize="0"/>
          <p:nvPr/>
        </p:nvPicPr>
        <p:blipFill rotWithShape="1">
          <a:blip r:embed="rId3">
            <a:alphaModFix/>
          </a:blip>
          <a:srcRect b="0" l="0" r="0" t="0"/>
          <a:stretch/>
        </p:blipFill>
        <p:spPr>
          <a:xfrm>
            <a:off x="1752600" y="381000"/>
            <a:ext cx="5191349" cy="5105400"/>
          </a:xfrm>
          <a:prstGeom prst="rect">
            <a:avLst/>
          </a:prstGeom>
          <a:noFill/>
          <a:ln>
            <a:noFill/>
          </a:ln>
        </p:spPr>
      </p:pic>
      <p:sp>
        <p:nvSpPr>
          <p:cNvPr id="129" name="Google Shape;129;p8"/>
          <p:cNvSpPr/>
          <p:nvPr/>
        </p:nvSpPr>
        <p:spPr>
          <a:xfrm>
            <a:off x="533400" y="4800600"/>
            <a:ext cx="8305800" cy="175432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l-GR" sz="1800">
                <a:solidFill>
                  <a:schemeClr val="dk1"/>
                </a:solidFill>
                <a:latin typeface="Calibri"/>
                <a:ea typeface="Calibri"/>
                <a:cs typeface="Calibri"/>
                <a:sym typeface="Calibri"/>
              </a:rPr>
              <a:t>Η Κέτε Κόλβιτς, η σημαντικότερη Γερμανίδα εικαστικός του Μεσοπολέμου, γλύπτρια, χαράκτρια και ζωγράφος, πίστευε ότι η τέχνη έχει το καθήκον να παρουσιάζει τις κοινωνικές συνθήκες της εποχής.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rPr lang="el-GR" sz="1800">
                <a:solidFill>
                  <a:schemeClr val="dk1"/>
                </a:solidFill>
                <a:latin typeface="Calibri"/>
                <a:ea typeface="Calibri"/>
                <a:cs typeface="Calibri"/>
                <a:sym typeface="Calibri"/>
              </a:rPr>
              <a:t>Το ξυλόγλυπτο της εικόνας, φιλοτεχνημένο το 1920, έχει τίτλο «Πείνα» και αντικατοπτρίζει την απελπιστική κατάσταση που επικρατούσε στη Γερμανία μετά το τέλος του πολέμου.</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9"/>
          <p:cNvPicPr preferRelativeResize="0"/>
          <p:nvPr/>
        </p:nvPicPr>
        <p:blipFill rotWithShape="1">
          <a:blip r:embed="rId3">
            <a:alphaModFix/>
          </a:blip>
          <a:srcRect b="0" l="0" r="0" t="0"/>
          <a:stretch/>
        </p:blipFill>
        <p:spPr>
          <a:xfrm>
            <a:off x="1889125" y="2084388"/>
            <a:ext cx="5364163" cy="26892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0"/>
          <p:cNvSpPr txBox="1"/>
          <p:nvPr/>
        </p:nvSpPr>
        <p:spPr>
          <a:xfrm>
            <a:off x="609600" y="381000"/>
            <a:ext cx="8077200" cy="25551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l-GR" sz="2000">
                <a:solidFill>
                  <a:schemeClr val="dk1"/>
                </a:solidFill>
                <a:latin typeface="Calibri"/>
                <a:ea typeface="Calibri"/>
                <a:cs typeface="Calibri"/>
                <a:sym typeface="Calibri"/>
              </a:rPr>
              <a:t>Η εποχή ανάμεσα στους δύο πολέμους ονομάστηκε μεσοπόλεμος και ήταν μια </a:t>
            </a:r>
            <a:r>
              <a:rPr lang="el-GR" sz="2000">
                <a:solidFill>
                  <a:schemeClr val="dk1"/>
                </a:solidFill>
                <a:latin typeface="Calibri"/>
                <a:ea typeface="Calibri"/>
                <a:cs typeface="Calibri"/>
                <a:sym typeface="Calibri"/>
              </a:rPr>
              <a:t>εποχή</a:t>
            </a:r>
            <a:r>
              <a:rPr lang="el-GR" sz="2000">
                <a:solidFill>
                  <a:schemeClr val="dk1"/>
                </a:solidFill>
                <a:latin typeface="Calibri"/>
                <a:ea typeface="Calibri"/>
                <a:cs typeface="Calibri"/>
                <a:sym typeface="Calibri"/>
              </a:rPr>
              <a:t> γεμάτη ταραχές, αλλαγές και ανασφάλεια.</a:t>
            </a:r>
            <a:endParaRPr/>
          </a:p>
          <a:p>
            <a:pPr indent="0" lvl="0" marL="0" marR="0" rtl="0" algn="just">
              <a:spcBef>
                <a:spcPts val="0"/>
              </a:spcBef>
              <a:spcAft>
                <a:spcPts val="0"/>
              </a:spcAft>
              <a:buNone/>
            </a:pPr>
            <a:r>
              <a:rPr lang="el-GR" sz="2000">
                <a:solidFill>
                  <a:schemeClr val="dk1"/>
                </a:solidFill>
                <a:latin typeface="Calibri"/>
                <a:ea typeface="Calibri"/>
                <a:cs typeface="Calibri"/>
                <a:sym typeface="Calibri"/>
              </a:rPr>
              <a:t>Φανταστείτε τώρα πως ενώ ζείτε με τόσες δυσκολίες στην εποχη του Μεσοπολέμου στη Γερμανία, εμφανίζεται στη πολιτική σκηνή της χώρας ένας άνθρωπος που μιλάει με πάθος για την πατρίδα σας και υπόσχεται πως με τη στήριξή σας θα κάνει ξανά τη Γερμανία μεγάλη και δυνατή, θα της δώσει πίσω όσα έχασε και θα διεκδικήσει ένα καλύτερο μέλλον.</a:t>
            </a:r>
            <a:endParaRPr/>
          </a:p>
          <a:p>
            <a:pPr indent="0" lvl="0" marL="0" marR="0" rtl="0" algn="just">
              <a:spcBef>
                <a:spcPts val="0"/>
              </a:spcBef>
              <a:spcAft>
                <a:spcPts val="0"/>
              </a:spcAft>
              <a:buNone/>
            </a:pPr>
            <a:r>
              <a:rPr lang="el-GR" sz="2000">
                <a:solidFill>
                  <a:schemeClr val="dk1"/>
                </a:solidFill>
                <a:latin typeface="Calibri"/>
                <a:ea typeface="Calibri"/>
                <a:cs typeface="Calibri"/>
                <a:sym typeface="Calibri"/>
              </a:rPr>
              <a:t>Τι θα σκεφτόσαστε; Τι θα κάνατε;</a:t>
            </a:r>
            <a:endParaRPr sz="2000">
              <a:solidFill>
                <a:schemeClr val="dk1"/>
              </a:solidFill>
              <a:latin typeface="Calibri"/>
              <a:ea typeface="Calibri"/>
              <a:cs typeface="Calibri"/>
              <a:sym typeface="Calibri"/>
            </a:endParaRPr>
          </a:p>
        </p:txBody>
      </p:sp>
      <p:pic>
        <p:nvPicPr>
          <p:cNvPr id="140" name="Google Shape;140;p10">
            <a:hlinkClick r:id="rId3"/>
          </p:cNvPr>
          <p:cNvPicPr preferRelativeResize="0"/>
          <p:nvPr/>
        </p:nvPicPr>
        <p:blipFill rotWithShape="1">
          <a:blip r:embed="rId4">
            <a:alphaModFix/>
          </a:blip>
          <a:srcRect b="0" l="0" r="0" t="0"/>
          <a:stretch/>
        </p:blipFill>
        <p:spPr>
          <a:xfrm>
            <a:off x="2828464" y="2935545"/>
            <a:ext cx="3258472" cy="325847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11">
            <a:hlinkClick r:id="rId3"/>
          </p:cNvPr>
          <p:cNvPicPr preferRelativeResize="0"/>
          <p:nvPr/>
        </p:nvPicPr>
        <p:blipFill rotWithShape="1">
          <a:blip r:embed="rId4">
            <a:alphaModFix/>
          </a:blip>
          <a:srcRect b="0" l="0" r="0" t="0"/>
          <a:stretch/>
        </p:blipFill>
        <p:spPr>
          <a:xfrm>
            <a:off x="1000125" y="747713"/>
            <a:ext cx="7143750" cy="5362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pic>
        <p:nvPicPr>
          <p:cNvPr id="150" name="Google Shape;150;p12"/>
          <p:cNvPicPr preferRelativeResize="0"/>
          <p:nvPr/>
        </p:nvPicPr>
        <p:blipFill rotWithShape="1">
          <a:blip r:embed="rId3">
            <a:alphaModFix/>
          </a:blip>
          <a:srcRect b="0" l="0" r="0" t="0"/>
          <a:stretch/>
        </p:blipFill>
        <p:spPr>
          <a:xfrm>
            <a:off x="2971800" y="838200"/>
            <a:ext cx="3024188" cy="4216995"/>
          </a:xfrm>
          <a:prstGeom prst="rect">
            <a:avLst/>
          </a:prstGeom>
          <a:noFill/>
          <a:ln>
            <a:noFill/>
          </a:ln>
        </p:spPr>
      </p:pic>
      <p:sp>
        <p:nvSpPr>
          <p:cNvPr id="151" name="Google Shape;151;p12"/>
          <p:cNvSpPr/>
          <p:nvPr/>
        </p:nvSpPr>
        <p:spPr>
          <a:xfrm>
            <a:off x="2457392" y="5334000"/>
            <a:ext cx="42863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l-GR" sz="1800">
                <a:solidFill>
                  <a:schemeClr val="dk1"/>
                </a:solidFill>
                <a:latin typeface="Calibri"/>
                <a:ea typeface="Calibri"/>
                <a:cs typeface="Calibri"/>
                <a:sym typeface="Calibri"/>
              </a:rPr>
              <a:t>«Ο δημαγωγός» (1928), του Γκέοργκ Γκρος</a:t>
            </a: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3"/>
          <p:cNvSpPr txBox="1"/>
          <p:nvPr/>
        </p:nvSpPr>
        <p:spPr>
          <a:xfrm>
            <a:off x="590550" y="609600"/>
            <a:ext cx="7772400" cy="563231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l-GR" sz="2000">
                <a:solidFill>
                  <a:schemeClr val="dk1"/>
                </a:solidFill>
                <a:latin typeface="Calibri"/>
                <a:ea typeface="Calibri"/>
                <a:cs typeface="Calibri"/>
                <a:sym typeface="Calibri"/>
              </a:rPr>
              <a:t>Ο Αδόλφος Χίτλερ έγινε πολύ λαοφιλής. Πολλοί Γερμανοί τον πίστεψαν και τον ακολούθησαν. Οι Ολυμπιακοί Αγώνες του 1936 στο Βερολίνο έγιναν με τόση μεγαλοπρέπεια που έπεισαν ακόμη και τους πιο δύσπιστους πως θα τα κατάφερνε να δώσει στη χώρα την παλιά της αίγλη και δύναμη. </a:t>
            </a:r>
            <a:endParaRPr/>
          </a:p>
          <a:p>
            <a:pPr indent="0" lvl="0" marL="0" marR="0" rtl="0" algn="just">
              <a:spcBef>
                <a:spcPts val="0"/>
              </a:spcBef>
              <a:spcAft>
                <a:spcPts val="0"/>
              </a:spcAft>
              <a:buNone/>
            </a:pPr>
            <a:r>
              <a:rPr lang="el-GR" sz="2000">
                <a:solidFill>
                  <a:schemeClr val="dk1"/>
                </a:solidFill>
                <a:latin typeface="Calibri"/>
                <a:ea typeface="Calibri"/>
                <a:cs typeface="Calibri"/>
                <a:sym typeface="Calibri"/>
              </a:rPr>
              <a:t>Τον Αύγουστο του 1936, επί δύο εβδομάδες η ναζιστική δικτατορία του Αδόλφου Χίτλερ κάλυψε το ρατσιστικό, της πρόσωπο για να διοργανώσει τους Θερινούς Ολυμπιακούς Αγώνες.  Εκμεταλλεύτηκε τους Αγώνες για να θαμπώσει τους ξένους φιλάθλους και δημοσιογράφους προβάλλοντας την εικόνα μιας ειρηνικής και ανεκτικής Γερμανίας.</a:t>
            </a:r>
            <a:endParaRPr/>
          </a:p>
          <a:p>
            <a:pPr indent="0" lvl="0" marL="0" marR="0" rtl="0" algn="just">
              <a:spcBef>
                <a:spcPts val="0"/>
              </a:spcBef>
              <a:spcAft>
                <a:spcPts val="0"/>
              </a:spcAft>
              <a:buNone/>
            </a:pPr>
            <a:r>
              <a:rPr lang="el-GR" sz="2000">
                <a:solidFill>
                  <a:schemeClr val="dk1"/>
                </a:solidFill>
                <a:latin typeface="Calibri"/>
                <a:ea typeface="Calibri"/>
                <a:cs typeface="Calibri"/>
                <a:sym typeface="Calibri"/>
              </a:rPr>
              <a:t>Ως συμβολική χειρονομία για να καθησυχάσουν τη διεθνή κοινότητα, οι γερμανικές αρχές επέτρεψαν στην εβραϊκής καταγωγής αθλήτρια της ξιφασκίας Helene Mayer να εκπροσωπήσει τη Γερμανία στους Ολυμπιακούς Αγώνες του Βερολίνου. Κέρδισε το ασημένιο μετάλλιο στην ατομική ξιφασκία γυναικών και, όπως όλοι όσοι κέρδισαν μετάλλιο για τη Γερμανία, χαιρέτησε ναζιστικά στο βάθρο. Μετά τους Ολυμπιακούς Αγώνες, η Mayer επέστρεψε στις Ηνωμένες Πολιτείες. Κανένας άλλος Εβραίος αθλητής δεν αγωνίστηκε για τη Γερμανία.</a:t>
            </a:r>
            <a:endParaRPr sz="20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14"/>
          <p:cNvPicPr preferRelativeResize="0"/>
          <p:nvPr/>
        </p:nvPicPr>
        <p:blipFill rotWithShape="1">
          <a:blip r:embed="rId3">
            <a:alphaModFix/>
          </a:blip>
          <a:srcRect b="0" l="0" r="0" t="0"/>
          <a:stretch/>
        </p:blipFill>
        <p:spPr>
          <a:xfrm>
            <a:off x="2095500" y="952500"/>
            <a:ext cx="4953000" cy="4953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15"/>
          <p:cNvSpPr/>
          <p:nvPr/>
        </p:nvSpPr>
        <p:spPr>
          <a:xfrm>
            <a:off x="533400" y="766733"/>
            <a:ext cx="7924800" cy="347787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l-GR" sz="2000">
                <a:solidFill>
                  <a:srgbClr val="000000"/>
                </a:solidFill>
                <a:latin typeface="Calibri"/>
                <a:ea typeface="Calibri"/>
                <a:cs typeface="Calibri"/>
                <a:sym typeface="Calibri"/>
              </a:rPr>
              <a:t>Λίγοι ήταν εκείνοι που καταλάβαιναν πως οι προθέσεις του ήταν άλλες από αυτές που υποστήριζε με πάθος στους λόγους του. Στην πραγματικότητα ήδη οργάνωνε μυστικά την εκστρατεία του ενάντια στους Εβραίους τους οποίους κατηγορούσε για όλα τα δεινά των Γερμανών και έβαζε σε εφαρμογή το σχέδιό του να εξολοθρεύσει όσους θεωρούσε αδύναμους ή διαφορετικούς, όσους εναντιώνονταν σ</a:t>
            </a:r>
            <a:r>
              <a:rPr lang="el-GR" sz="2000">
                <a:latin typeface="Calibri"/>
                <a:ea typeface="Calibri"/>
                <a:cs typeface="Calibri"/>
                <a:sym typeface="Calibri"/>
              </a:rPr>
              <a:t>’ αυτό.</a:t>
            </a:r>
            <a:endParaRPr sz="2000">
              <a:latin typeface="Calibri"/>
              <a:ea typeface="Calibri"/>
              <a:cs typeface="Calibri"/>
              <a:sym typeface="Calibri"/>
            </a:endParaRPr>
          </a:p>
          <a:p>
            <a:pPr indent="0" lvl="0" marL="0" marR="0" rtl="0" algn="just">
              <a:spcBef>
                <a:spcPts val="0"/>
              </a:spcBef>
              <a:spcAft>
                <a:spcPts val="0"/>
              </a:spcAft>
              <a:buNone/>
            </a:pPr>
            <a:r>
              <a:rPr lang="el-GR" sz="2000">
                <a:solidFill>
                  <a:srgbClr val="000000"/>
                </a:solidFill>
                <a:latin typeface="Calibri"/>
                <a:ea typeface="Calibri"/>
                <a:cs typeface="Calibri"/>
                <a:sym typeface="Calibri"/>
              </a:rPr>
              <a:t>Για τον Χίτλερ και τους Ναζιστές οι Γερμανοί ήταν η Αρία Φυλή, η μόνη δυνατή και άξια να επιβιώσει. Εκτός από τους Εβραίους στο στόχαστρο του μπήκαν οι Τσιγγάνοι, οι </a:t>
            </a:r>
            <a:r>
              <a:rPr lang="el-GR" sz="2000">
                <a:latin typeface="Calibri"/>
                <a:ea typeface="Calibri"/>
                <a:cs typeface="Calibri"/>
                <a:sym typeface="Calibri"/>
              </a:rPr>
              <a:t>άνθρωποι που ανήκαν στη μαύρη φυλή</a:t>
            </a:r>
            <a:r>
              <a:rPr lang="el-GR" sz="2000">
                <a:solidFill>
                  <a:srgbClr val="000000"/>
                </a:solidFill>
                <a:latin typeface="Calibri"/>
                <a:ea typeface="Calibri"/>
                <a:cs typeface="Calibri"/>
                <a:sym typeface="Calibri"/>
              </a:rPr>
              <a:t>, οι άνθρωποι με αναπηρίες, οι πολιτικοί του αντίπαλοι κι ένα σωρό άλλοι.</a:t>
            </a:r>
            <a:endParaRPr sz="2000">
              <a:solidFill>
                <a:srgbClr val="000000"/>
              </a:solidFill>
              <a:latin typeface="Calibri"/>
              <a:ea typeface="Calibri"/>
              <a:cs typeface="Calibri"/>
              <a:sym typeface="Calibri"/>
            </a:endParaRPr>
          </a:p>
        </p:txBody>
      </p:sp>
      <p:pic>
        <p:nvPicPr>
          <p:cNvPr id="167" name="Google Shape;167;p15"/>
          <p:cNvPicPr preferRelativeResize="0"/>
          <p:nvPr/>
        </p:nvPicPr>
        <p:blipFill rotWithShape="1">
          <a:blip r:embed="rId3">
            <a:alphaModFix/>
          </a:blip>
          <a:srcRect b="0" l="0" r="0" t="0"/>
          <a:stretch/>
        </p:blipFill>
        <p:spPr>
          <a:xfrm>
            <a:off x="3276600" y="4244608"/>
            <a:ext cx="2647950" cy="22383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6"/>
          <p:cNvSpPr/>
          <p:nvPr/>
        </p:nvSpPr>
        <p:spPr>
          <a:xfrm>
            <a:off x="3962400" y="762000"/>
            <a:ext cx="4724399" cy="440120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l-GR" sz="2000">
                <a:solidFill>
                  <a:srgbClr val="000000"/>
                </a:solidFill>
                <a:latin typeface="Calibri"/>
                <a:ea typeface="Calibri"/>
                <a:cs typeface="Calibri"/>
                <a:sym typeface="Calibri"/>
              </a:rPr>
              <a:t>Η Γερμανία έντεχνα προώθησε τους Ολυμπιακούς με χρωματιστές αφίσες και δημοσιεύματα σε περιοδικά. Στις αθλητικές εικόνες γινόταν παραλληλισμός της ναζιστικής Γερμανίας με την αρχαία Ελλάδα. </a:t>
            </a:r>
            <a:endParaRPr sz="2000">
              <a:solidFill>
                <a:srgbClr val="000000"/>
              </a:solidFill>
              <a:latin typeface="Calibri"/>
              <a:ea typeface="Calibri"/>
              <a:cs typeface="Calibri"/>
              <a:sym typeface="Calibri"/>
            </a:endParaRPr>
          </a:p>
          <a:p>
            <a:pPr indent="0" lvl="0" marL="0" marR="0" rtl="0" algn="just">
              <a:spcBef>
                <a:spcPts val="0"/>
              </a:spcBef>
              <a:spcAft>
                <a:spcPts val="0"/>
              </a:spcAft>
              <a:buNone/>
            </a:pPr>
            <a:r>
              <a:rPr lang="el-GR" sz="2000">
                <a:solidFill>
                  <a:srgbClr val="000000"/>
                </a:solidFill>
                <a:latin typeface="Calibri"/>
                <a:ea typeface="Calibri"/>
                <a:cs typeface="Calibri"/>
                <a:sym typeface="Calibri"/>
              </a:rPr>
              <a:t>Αυτές οι απεικονίσεις αντιπροσώπευαν το ναζιστικό φυλετικό μύθο ότι ο ανώτερος γερμανικός πολιτισμός αποτελούσε νόμιμο κληρονόμο της  της κλασικής αρχαιότητας. </a:t>
            </a:r>
            <a:endParaRPr sz="2000">
              <a:solidFill>
                <a:srgbClr val="000000"/>
              </a:solidFill>
              <a:latin typeface="Calibri"/>
              <a:ea typeface="Calibri"/>
              <a:cs typeface="Calibri"/>
              <a:sym typeface="Calibri"/>
            </a:endParaRPr>
          </a:p>
          <a:p>
            <a:pPr indent="0" lvl="0" marL="0" marR="0" rtl="0" algn="just">
              <a:spcBef>
                <a:spcPts val="0"/>
              </a:spcBef>
              <a:spcAft>
                <a:spcPts val="0"/>
              </a:spcAft>
              <a:buNone/>
            </a:pPr>
            <a:r>
              <a:rPr lang="el-GR" sz="2000">
                <a:solidFill>
                  <a:srgbClr val="000000"/>
                </a:solidFill>
                <a:latin typeface="Calibri"/>
                <a:ea typeface="Calibri"/>
                <a:cs typeface="Calibri"/>
                <a:sym typeface="Calibri"/>
              </a:rPr>
              <a:t>Αυτή η θεώρηση της κλασικής αρχαιότητας έδινε έμφαση στους ιδανικούς «άριους» φυλετικούς τύπους: ηρωικοί, ξανθοί με γαλανά μάτια και λεπτά χαρακτηριστικά.</a:t>
            </a:r>
            <a:endParaRPr/>
          </a:p>
        </p:txBody>
      </p:sp>
      <p:pic>
        <p:nvPicPr>
          <p:cNvPr id="173" name="Google Shape;173;p16"/>
          <p:cNvPicPr preferRelativeResize="0"/>
          <p:nvPr/>
        </p:nvPicPr>
        <p:blipFill rotWithShape="1">
          <a:blip r:embed="rId3">
            <a:alphaModFix/>
          </a:blip>
          <a:srcRect b="0" l="0" r="0" t="0"/>
          <a:stretch/>
        </p:blipFill>
        <p:spPr>
          <a:xfrm>
            <a:off x="304800" y="457200"/>
            <a:ext cx="3514725" cy="5238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17"/>
          <p:cNvPicPr preferRelativeResize="0"/>
          <p:nvPr/>
        </p:nvPicPr>
        <p:blipFill rotWithShape="1">
          <a:blip r:embed="rId3">
            <a:alphaModFix/>
          </a:blip>
          <a:srcRect b="0" l="0" r="0" t="0"/>
          <a:stretch/>
        </p:blipFill>
        <p:spPr>
          <a:xfrm>
            <a:off x="484073" y="457200"/>
            <a:ext cx="4263797" cy="3124200"/>
          </a:xfrm>
          <a:prstGeom prst="rect">
            <a:avLst/>
          </a:prstGeom>
          <a:noFill/>
          <a:ln>
            <a:noFill/>
          </a:ln>
        </p:spPr>
      </p:pic>
      <p:sp>
        <p:nvSpPr>
          <p:cNvPr id="179" name="Google Shape;179;p17"/>
          <p:cNvSpPr/>
          <p:nvPr/>
        </p:nvSpPr>
        <p:spPr>
          <a:xfrm>
            <a:off x="5200650" y="457200"/>
            <a:ext cx="3505200" cy="255454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l-GR" sz="1600">
                <a:solidFill>
                  <a:schemeClr val="dk1"/>
                </a:solidFill>
                <a:latin typeface="Calibri"/>
                <a:ea typeface="Calibri"/>
                <a:cs typeface="Calibri"/>
                <a:sym typeface="Calibri"/>
              </a:rPr>
              <a:t>Ο τελευταίος από τους 3.000 λαμπαδηδρόμους που μετέφεραν την ολυμπιακή δάδα από την Ελλάδα ανάβει την Ολυμπιακή Φλόγα στο Βερολίνο για την έναρξη των 11ων Θερινών Ολυμπιακών Αγώνων. Βερολίνο, Γερμανία, Αύγουστος 1936.</a:t>
            </a:r>
            <a:endParaRPr/>
          </a:p>
          <a:p>
            <a:pPr indent="0" lvl="0" marL="0" marR="0" rtl="0" algn="just">
              <a:spcBef>
                <a:spcPts val="0"/>
              </a:spcBef>
              <a:spcAft>
                <a:spcPts val="0"/>
              </a:spcAft>
              <a:buNone/>
            </a:pPr>
            <a:r>
              <a:t/>
            </a:r>
            <a:endParaRPr sz="1600">
              <a:solidFill>
                <a:schemeClr val="dk1"/>
              </a:solidFill>
              <a:latin typeface="Calibri"/>
              <a:ea typeface="Calibri"/>
              <a:cs typeface="Calibri"/>
              <a:sym typeface="Calibri"/>
            </a:endParaRPr>
          </a:p>
          <a:p>
            <a:pPr indent="0" lvl="0" marL="0" marR="0" rtl="0" algn="just">
              <a:spcBef>
                <a:spcPts val="0"/>
              </a:spcBef>
              <a:spcAft>
                <a:spcPts val="0"/>
              </a:spcAft>
              <a:buNone/>
            </a:pPr>
            <a:r>
              <a:rPr lang="el-GR" sz="1600">
                <a:solidFill>
                  <a:schemeClr val="dk1"/>
                </a:solidFill>
                <a:latin typeface="Calibri"/>
                <a:ea typeface="Calibri"/>
                <a:cs typeface="Calibri"/>
                <a:sym typeface="Calibri"/>
              </a:rPr>
              <a:t>National Archives and Records Administration, College Park, MD</a:t>
            </a:r>
            <a:endParaRPr/>
          </a:p>
        </p:txBody>
      </p:sp>
      <p:pic>
        <p:nvPicPr>
          <p:cNvPr id="180" name="Google Shape;180;p17"/>
          <p:cNvPicPr preferRelativeResize="0"/>
          <p:nvPr/>
        </p:nvPicPr>
        <p:blipFill rotWithShape="1">
          <a:blip r:embed="rId4">
            <a:alphaModFix/>
          </a:blip>
          <a:srcRect b="0" l="0" r="0" t="0"/>
          <a:stretch/>
        </p:blipFill>
        <p:spPr>
          <a:xfrm>
            <a:off x="5867400" y="3200400"/>
            <a:ext cx="2514600" cy="3358852"/>
          </a:xfrm>
          <a:prstGeom prst="rect">
            <a:avLst/>
          </a:prstGeom>
          <a:noFill/>
          <a:ln>
            <a:noFill/>
          </a:ln>
        </p:spPr>
      </p:pic>
      <p:sp>
        <p:nvSpPr>
          <p:cNvPr id="181" name="Google Shape;181;p17"/>
          <p:cNvSpPr/>
          <p:nvPr/>
        </p:nvSpPr>
        <p:spPr>
          <a:xfrm>
            <a:off x="609600" y="3886200"/>
            <a:ext cx="4038600" cy="187743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l-GR" sz="1600">
                <a:solidFill>
                  <a:schemeClr val="dk1"/>
                </a:solidFill>
                <a:latin typeface="Calibri"/>
                <a:ea typeface="Calibri"/>
                <a:cs typeface="Calibri"/>
                <a:sym typeface="Calibri"/>
              </a:rPr>
              <a:t>Ο Αδόλφος Χίτλερ χαιρετά την Ολυμπιακή σημαία κατά την έναρξη των Ολυμπιακών Αγώνων στο Βερολίνο. Γερμανία, 1η Αυγούστου 1936.</a:t>
            </a:r>
            <a:endParaRPr/>
          </a:p>
          <a:p>
            <a:pPr indent="-101600" lvl="0" marL="0" marR="0" rtl="0" algn="just">
              <a:spcBef>
                <a:spcPts val="0"/>
              </a:spcBef>
              <a:spcAft>
                <a:spcPts val="0"/>
              </a:spcAft>
              <a:buClr>
                <a:schemeClr val="dk1"/>
              </a:buClr>
              <a:buSzPts val="1600"/>
              <a:buFont typeface="Arial"/>
              <a:buChar char="•"/>
            </a:pPr>
            <a:r>
              <a:rPr i="1" lang="el-GR" sz="1600">
                <a:solidFill>
                  <a:schemeClr val="dk1"/>
                </a:solidFill>
                <a:latin typeface="Calibri"/>
                <a:ea typeface="Calibri"/>
                <a:cs typeface="Calibri"/>
                <a:sym typeface="Calibri"/>
              </a:rPr>
              <a:t>US Holocaust Memorial Museum</a:t>
            </a:r>
            <a:endParaRPr/>
          </a:p>
          <a:p>
            <a:pPr indent="0" lvl="0" marL="0" marR="0" rtl="0" algn="just">
              <a:spcBef>
                <a:spcPts val="0"/>
              </a:spcBef>
              <a:spcAft>
                <a:spcPts val="0"/>
              </a:spcAft>
              <a:buNone/>
            </a:pPr>
            <a:br>
              <a:rPr lang="el-GR"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18"/>
          <p:cNvPicPr preferRelativeResize="0"/>
          <p:nvPr/>
        </p:nvPicPr>
        <p:blipFill rotWithShape="1">
          <a:blip r:embed="rId3">
            <a:alphaModFix/>
          </a:blip>
          <a:srcRect b="0" l="0" r="0" t="0"/>
          <a:stretch/>
        </p:blipFill>
        <p:spPr>
          <a:xfrm>
            <a:off x="685800" y="533400"/>
            <a:ext cx="7620000" cy="5295900"/>
          </a:xfrm>
          <a:prstGeom prst="rect">
            <a:avLst/>
          </a:prstGeom>
          <a:noFill/>
          <a:ln>
            <a:noFill/>
          </a:ln>
        </p:spPr>
      </p:pic>
      <p:sp>
        <p:nvSpPr>
          <p:cNvPr id="187" name="Google Shape;187;p18"/>
          <p:cNvSpPr/>
          <p:nvPr/>
        </p:nvSpPr>
        <p:spPr>
          <a:xfrm>
            <a:off x="714374" y="6096000"/>
            <a:ext cx="751522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l-GR" sz="1800">
                <a:solidFill>
                  <a:schemeClr val="dk1"/>
                </a:solidFill>
                <a:latin typeface="Calibri"/>
                <a:ea typeface="Calibri"/>
                <a:cs typeface="Calibri"/>
                <a:sym typeface="Calibri"/>
              </a:rPr>
              <a:t>Γερμανός άνδρας εξευτελίζεται δημόσια επειδή έχει συνάψει σχέσεις με </a:t>
            </a:r>
            <a:r>
              <a:rPr lang="el-GR" sz="1800">
                <a:solidFill>
                  <a:schemeClr val="dk1"/>
                </a:solidFill>
                <a:latin typeface="Calibri"/>
                <a:ea typeface="Calibri"/>
                <a:cs typeface="Calibri"/>
                <a:sym typeface="Calibri"/>
              </a:rPr>
              <a:t>γυναίκα</a:t>
            </a:r>
            <a:r>
              <a:rPr lang="el-GR" sz="1800">
                <a:solidFill>
                  <a:schemeClr val="dk1"/>
                </a:solidFill>
                <a:latin typeface="Calibri"/>
                <a:ea typeface="Calibri"/>
                <a:cs typeface="Calibri"/>
                <a:sym typeface="Calibri"/>
              </a:rPr>
              <a:t> Εβραία.</a:t>
            </a:r>
            <a:endParaRPr sz="18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g30ae918d7c4_0_0">
            <a:hlinkClick r:id="rId3"/>
          </p:cNvPr>
          <p:cNvPicPr preferRelativeResize="0"/>
          <p:nvPr/>
        </p:nvPicPr>
        <p:blipFill>
          <a:blip r:embed="rId4">
            <a:alphaModFix/>
          </a:blip>
          <a:stretch>
            <a:fillRect/>
          </a:stretch>
        </p:blipFill>
        <p:spPr>
          <a:xfrm>
            <a:off x="152400" y="152400"/>
            <a:ext cx="8839198" cy="4919302"/>
          </a:xfrm>
          <a:prstGeom prst="rect">
            <a:avLst/>
          </a:prstGeom>
          <a:noFill/>
          <a:ln>
            <a:noFill/>
          </a:ln>
        </p:spPr>
      </p:pic>
      <p:sp>
        <p:nvSpPr>
          <p:cNvPr id="193" name="Google Shape;193;g30ae918d7c4_0_0"/>
          <p:cNvSpPr txBox="1"/>
          <p:nvPr/>
        </p:nvSpPr>
        <p:spPr>
          <a:xfrm>
            <a:off x="285075" y="5222850"/>
            <a:ext cx="8310300" cy="11160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lang="el-GR" sz="1900">
                <a:solidFill>
                  <a:schemeClr val="dk1"/>
                </a:solidFill>
                <a:latin typeface="Calibri"/>
                <a:ea typeface="Calibri"/>
                <a:cs typeface="Calibri"/>
                <a:sym typeface="Calibri"/>
              </a:rPr>
              <a:t>Τον Μάιο του 1933 παραπάνω εκατοντάδες χιλιάδες  βιβλία παρ</a:t>
            </a:r>
            <a:r>
              <a:rPr lang="el-GR" sz="1900">
                <a:solidFill>
                  <a:schemeClr val="dk1"/>
                </a:solidFill>
                <a:latin typeface="Calibri"/>
                <a:ea typeface="Calibri"/>
                <a:cs typeface="Calibri"/>
                <a:sym typeface="Calibri"/>
              </a:rPr>
              <a:t>αδόθηκαν στην πυρά στις μεγάλες πλατείες της Γερμανίας. Οι πανεπιστημιακές Βιβλιοθήκες άδειασαν και πολλοί πολίτες πετούσαν μόνοι τους τα βιβλία τους στις φλόγες. </a:t>
            </a:r>
            <a:endParaRPr sz="19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g30ae918d7c4_0_5">
            <a:hlinkClick r:id="rId3"/>
          </p:cNvPr>
          <p:cNvPicPr preferRelativeResize="0"/>
          <p:nvPr/>
        </p:nvPicPr>
        <p:blipFill>
          <a:blip r:embed="rId4">
            <a:alphaModFix/>
          </a:blip>
          <a:stretch>
            <a:fillRect/>
          </a:stretch>
        </p:blipFill>
        <p:spPr>
          <a:xfrm>
            <a:off x="152400" y="152400"/>
            <a:ext cx="8839200" cy="5292016"/>
          </a:xfrm>
          <a:prstGeom prst="rect">
            <a:avLst/>
          </a:prstGeom>
          <a:noFill/>
          <a:ln>
            <a:noFill/>
          </a:ln>
        </p:spPr>
      </p:pic>
      <p:sp>
        <p:nvSpPr>
          <p:cNvPr id="199" name="Google Shape;199;g30ae918d7c4_0_5"/>
          <p:cNvSpPr txBox="1"/>
          <p:nvPr/>
        </p:nvSpPr>
        <p:spPr>
          <a:xfrm>
            <a:off x="782625" y="6043100"/>
            <a:ext cx="5903400" cy="61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
        <p:nvSpPr>
          <p:cNvPr id="200" name="Google Shape;200;g30ae918d7c4_0_5"/>
          <p:cNvSpPr txBox="1"/>
          <p:nvPr/>
        </p:nvSpPr>
        <p:spPr>
          <a:xfrm>
            <a:off x="513675" y="5827950"/>
            <a:ext cx="7718700" cy="632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l-GR" sz="2200">
                <a:solidFill>
                  <a:schemeClr val="dk1"/>
                </a:solidFill>
                <a:latin typeface="Calibri"/>
                <a:ea typeface="Calibri"/>
                <a:cs typeface="Calibri"/>
                <a:sym typeface="Calibri"/>
              </a:rPr>
              <a:t>Η Νύχτα των Κρυστάλλων, Νοέμβριος 1939</a:t>
            </a:r>
            <a:endParaRPr sz="22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id="205" name="Google Shape;205;p19"/>
          <p:cNvPicPr preferRelativeResize="0"/>
          <p:nvPr/>
        </p:nvPicPr>
        <p:blipFill rotWithShape="1">
          <a:blip r:embed="rId3">
            <a:alphaModFix/>
          </a:blip>
          <a:srcRect b="0" l="0" r="0" t="0"/>
          <a:stretch/>
        </p:blipFill>
        <p:spPr>
          <a:xfrm>
            <a:off x="733425" y="609600"/>
            <a:ext cx="7620000" cy="5295900"/>
          </a:xfrm>
          <a:prstGeom prst="rect">
            <a:avLst/>
          </a:prstGeom>
          <a:noFill/>
          <a:ln>
            <a:noFill/>
          </a:ln>
        </p:spPr>
      </p:pic>
      <p:sp>
        <p:nvSpPr>
          <p:cNvPr id="206" name="Google Shape;206;p19"/>
          <p:cNvSpPr/>
          <p:nvPr/>
        </p:nvSpPr>
        <p:spPr>
          <a:xfrm>
            <a:off x="752475" y="5866715"/>
            <a:ext cx="774382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l-GR" sz="1800">
                <a:solidFill>
                  <a:schemeClr val="dk1"/>
                </a:solidFill>
                <a:latin typeface="Calibri"/>
                <a:ea typeface="Calibri"/>
                <a:cs typeface="Calibri"/>
                <a:sym typeface="Calibri"/>
              </a:rPr>
              <a:t>Μια μεγάλη ουρά Εβραίων πολιτών περιμένει έξω από μια ταξιδιωτική εταιρεία, με την ελπίδα να φύγει από τη Γερμανία. Βερολίνο, Ιανουάριος 1939</a:t>
            </a:r>
            <a:endParaRPr sz="18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0"/>
          <p:cNvSpPr txBox="1"/>
          <p:nvPr/>
        </p:nvSpPr>
        <p:spPr>
          <a:xfrm>
            <a:off x="457200" y="304800"/>
            <a:ext cx="8001000" cy="16317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l-GR" sz="2000">
                <a:solidFill>
                  <a:schemeClr val="dk1"/>
                </a:solidFill>
                <a:latin typeface="Calibri"/>
                <a:ea typeface="Calibri"/>
                <a:cs typeface="Calibri"/>
                <a:sym typeface="Calibri"/>
              </a:rPr>
              <a:t>Όσοι Γερμανοί προσπάθησαν να σταματήσουν τον Χίτλερ φυλακίστηκαν ή θανατώθηκαν. Η </a:t>
            </a:r>
            <a:r>
              <a:rPr lang="el-GR" sz="2000">
                <a:solidFill>
                  <a:schemeClr val="dk1"/>
                </a:solidFill>
                <a:latin typeface="Calibri"/>
                <a:ea typeface="Calibri"/>
                <a:cs typeface="Calibri"/>
                <a:sym typeface="Calibri"/>
              </a:rPr>
              <a:t>Σόφι</a:t>
            </a:r>
            <a:r>
              <a:rPr lang="el-GR" sz="2000">
                <a:solidFill>
                  <a:schemeClr val="dk1"/>
                </a:solidFill>
                <a:latin typeface="Calibri"/>
                <a:ea typeface="Calibri"/>
                <a:cs typeface="Calibri"/>
                <a:sym typeface="Calibri"/>
              </a:rPr>
              <a:t> και ο Χανς Σολ ήταν από αυτούς που αντιστάθηκαν. Με την οργάνωσή τους το «Λευκό Ρόδο», στην οποία ανήκαν κυρίως φοιτητές και μαθητές,  τύπωναν και μοίραζαν φυλλάδια για να αφυπνίσουν τον Γερμανικό λαό. </a:t>
            </a:r>
            <a:endParaRPr sz="2000">
              <a:solidFill>
                <a:schemeClr val="dk1"/>
              </a:solidFill>
              <a:latin typeface="Calibri"/>
              <a:ea typeface="Calibri"/>
              <a:cs typeface="Calibri"/>
              <a:sym typeface="Calibri"/>
            </a:endParaRPr>
          </a:p>
        </p:txBody>
      </p:sp>
      <p:pic>
        <p:nvPicPr>
          <p:cNvPr id="212" name="Google Shape;212;p20"/>
          <p:cNvPicPr preferRelativeResize="0"/>
          <p:nvPr/>
        </p:nvPicPr>
        <p:blipFill rotWithShape="1">
          <a:blip r:embed="rId3">
            <a:alphaModFix/>
          </a:blip>
          <a:srcRect b="0" l="0" r="0" t="0"/>
          <a:stretch/>
        </p:blipFill>
        <p:spPr>
          <a:xfrm>
            <a:off x="1004887" y="2286000"/>
            <a:ext cx="6905625" cy="3857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pic>
        <p:nvPicPr>
          <p:cNvPr id="217" name="Google Shape;217;p21"/>
          <p:cNvPicPr preferRelativeResize="0"/>
          <p:nvPr/>
        </p:nvPicPr>
        <p:blipFill rotWithShape="1">
          <a:blip r:embed="rId3">
            <a:alphaModFix/>
          </a:blip>
          <a:srcRect b="0" l="0" r="0" t="0"/>
          <a:stretch/>
        </p:blipFill>
        <p:spPr>
          <a:xfrm>
            <a:off x="762000" y="352425"/>
            <a:ext cx="7620000" cy="61531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mt="41000"/>
          </a:blip>
          <a:stretch>
            <a:fillRect/>
          </a:stretch>
        </a:blipFill>
      </p:bgPr>
    </p:bg>
    <p:spTree>
      <p:nvGrpSpPr>
        <p:cNvPr id="221" name="Shape 221"/>
        <p:cNvGrpSpPr/>
        <p:nvPr/>
      </p:nvGrpSpPr>
      <p:grpSpPr>
        <a:xfrm>
          <a:off x="0" y="0"/>
          <a:ext cx="0" cy="0"/>
          <a:chOff x="0" y="0"/>
          <a:chExt cx="0" cy="0"/>
        </a:xfrm>
      </p:grpSpPr>
      <p:sp>
        <p:nvSpPr>
          <p:cNvPr id="222" name="Google Shape;222;p22"/>
          <p:cNvSpPr/>
          <p:nvPr/>
        </p:nvSpPr>
        <p:spPr>
          <a:xfrm>
            <a:off x="457200" y="762000"/>
            <a:ext cx="5486400" cy="147732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l-GR" sz="1800">
                <a:solidFill>
                  <a:srgbClr val="222222"/>
                </a:solidFill>
                <a:latin typeface="Arial"/>
                <a:ea typeface="Arial"/>
                <a:cs typeface="Arial"/>
                <a:sym typeface="Arial"/>
              </a:rPr>
              <a:t>"Ποιος από εμάς μπορεί να φανταστεί την ντροπή που θα πέσει επάνω μας και επάνω στα παιδιά μας όταν θα βγουν στο φως τα τρομερά εγκλήματα που ξεπερνούν την ανθρώπινη φαντασία;"</a:t>
            </a:r>
            <a:endParaRPr sz="1800">
              <a:solidFill>
                <a:schemeClr val="dk1"/>
              </a:solidFill>
              <a:latin typeface="Calibri"/>
              <a:ea typeface="Calibri"/>
              <a:cs typeface="Calibri"/>
              <a:sym typeface="Calibri"/>
            </a:endParaRPr>
          </a:p>
        </p:txBody>
      </p:sp>
      <p:sp>
        <p:nvSpPr>
          <p:cNvPr id="223" name="Google Shape;223;p22"/>
          <p:cNvSpPr/>
          <p:nvPr/>
        </p:nvSpPr>
        <p:spPr>
          <a:xfrm>
            <a:off x="3886200" y="4114800"/>
            <a:ext cx="4572000" cy="175432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l-GR" sz="1800">
                <a:solidFill>
                  <a:srgbClr val="222222"/>
                </a:solidFill>
                <a:latin typeface="Arial"/>
                <a:ea typeface="Arial"/>
                <a:cs typeface="Arial"/>
                <a:sym typeface="Arial"/>
              </a:rPr>
              <a:t>"Μετά την κατάκτηση της Πολωνίας, 300.000 Εβραίοι δολοφονήθηκαν σ αυτή τη χώρα με τον πιο κτηνώδη τρόπο. Οι Γερμανοί κοιμούνται τον ηλίθιο ύπνο τους και ενθαρρύνουν τους φασίστες εγκληματίες."  </a:t>
            </a:r>
            <a:endParaRPr sz="18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23"/>
          <p:cNvPicPr preferRelativeResize="0"/>
          <p:nvPr/>
        </p:nvPicPr>
        <p:blipFill rotWithShape="1">
          <a:blip r:embed="rId3">
            <a:alphaModFix/>
          </a:blip>
          <a:srcRect b="0" l="0" r="0" t="0"/>
          <a:stretch/>
        </p:blipFill>
        <p:spPr>
          <a:xfrm>
            <a:off x="638175" y="457200"/>
            <a:ext cx="4333315" cy="6180392"/>
          </a:xfrm>
          <a:prstGeom prst="rect">
            <a:avLst/>
          </a:prstGeom>
          <a:noFill/>
          <a:ln>
            <a:noFill/>
          </a:ln>
        </p:spPr>
      </p:pic>
      <p:sp>
        <p:nvSpPr>
          <p:cNvPr id="229" name="Google Shape;229;p23"/>
          <p:cNvSpPr/>
          <p:nvPr/>
        </p:nvSpPr>
        <p:spPr>
          <a:xfrm>
            <a:off x="5090832" y="5257800"/>
            <a:ext cx="4053168" cy="1200329"/>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i="1" lang="el-GR" sz="1800">
                <a:solidFill>
                  <a:srgbClr val="222222"/>
                </a:solidFill>
                <a:latin typeface="Arial"/>
                <a:ea typeface="Arial"/>
                <a:cs typeface="Arial"/>
                <a:sym typeface="Arial"/>
              </a:rPr>
              <a:t>Μνημείο προς τιμήν των μελών του Λευκού Ρόδου μπροστά από το Πανεπιστήμιο του Μονάχου</a:t>
            </a:r>
            <a:endParaRPr sz="1800">
              <a:solidFill>
                <a:srgbClr val="222222"/>
              </a:solidFill>
              <a:latin typeface="Arial"/>
              <a:ea typeface="Arial"/>
              <a:cs typeface="Arial"/>
              <a:sym typeface="Arial"/>
            </a:endParaRPr>
          </a:p>
          <a:p>
            <a:pPr indent="0" lvl="0" marL="0" marR="0" rtl="0" algn="l">
              <a:spcBef>
                <a:spcPts val="0"/>
              </a:spcBef>
              <a:spcAft>
                <a:spcPts val="0"/>
              </a:spcAft>
              <a:buNone/>
            </a:pPr>
            <a:r>
              <a:t/>
            </a:r>
            <a:endParaRPr b="0" i="0" sz="1800">
              <a:solidFill>
                <a:srgbClr val="222222"/>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4"/>
          <p:cNvSpPr txBox="1"/>
          <p:nvPr/>
        </p:nvSpPr>
        <p:spPr>
          <a:xfrm>
            <a:off x="685800" y="685800"/>
            <a:ext cx="7391400" cy="255454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l-GR" sz="2000">
                <a:solidFill>
                  <a:schemeClr val="dk1"/>
                </a:solidFill>
                <a:latin typeface="Calibri"/>
                <a:ea typeface="Calibri"/>
                <a:cs typeface="Calibri"/>
                <a:sym typeface="Calibri"/>
              </a:rPr>
              <a:t>Η Σόφι και ο Χανς Σολ αποκεφαλίστηκαν μετά από μια δίκη παρωδία το 1943. Ό Β’ Παγκόσμιος Πόλεμος είχε ήδη ξεκινήσει από το 1939 με την εισβολή του Χίτλερ στην Πολωνία. Η χώρα είχε μπει στον Πόλεμο από το 1940, ο ελληνοϊταλικός πόλεμος είχε τελειώσει και η Ελλάδα  βρισκόταν πια υπό Γερμανική Κατοχή.</a:t>
            </a:r>
            <a:endParaRPr/>
          </a:p>
          <a:p>
            <a:pPr indent="0" lvl="0" marL="0" marR="0" rtl="0" algn="just">
              <a:spcBef>
                <a:spcPts val="0"/>
              </a:spcBef>
              <a:spcAft>
                <a:spcPts val="0"/>
              </a:spcAft>
              <a:buNone/>
            </a:pPr>
            <a:r>
              <a:rPr lang="el-GR" sz="2000">
                <a:solidFill>
                  <a:schemeClr val="dk1"/>
                </a:solidFill>
                <a:latin typeface="Calibri"/>
                <a:ea typeface="Calibri"/>
                <a:cs typeface="Calibri"/>
                <a:sym typeface="Calibri"/>
              </a:rPr>
              <a:t>Τα φριχτά εγκλήματα του Αδόλφου Χίτλερ και των Ναζί συνεχίζονταν στα στρατόπεδα συγκέντρωσης και τα στρατόπεδα θανάτου. Ολόκληρος  ο κόσμος ζούσε τη φρίκη του Β’ Παγκόσμιου Πολέμου. </a:t>
            </a:r>
            <a:endParaRPr sz="2000">
              <a:solidFill>
                <a:schemeClr val="dk1"/>
              </a:solidFill>
              <a:latin typeface="Calibri"/>
              <a:ea typeface="Calibri"/>
              <a:cs typeface="Calibri"/>
              <a:sym typeface="Calibri"/>
            </a:endParaRPr>
          </a:p>
        </p:txBody>
      </p:sp>
      <p:pic>
        <p:nvPicPr>
          <p:cNvPr id="235" name="Google Shape;235;p24"/>
          <p:cNvPicPr preferRelativeResize="0"/>
          <p:nvPr/>
        </p:nvPicPr>
        <p:blipFill rotWithShape="1">
          <a:blip r:embed="rId3">
            <a:alphaModFix/>
          </a:blip>
          <a:srcRect b="0" l="0" r="0" t="0"/>
          <a:stretch/>
        </p:blipFill>
        <p:spPr>
          <a:xfrm>
            <a:off x="2362200" y="3505200"/>
            <a:ext cx="4457700" cy="297970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5"/>
          <p:cNvSpPr txBox="1"/>
          <p:nvPr/>
        </p:nvSpPr>
        <p:spPr>
          <a:xfrm>
            <a:off x="923925" y="4191000"/>
            <a:ext cx="6324600"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l-GR" sz="1800">
                <a:solidFill>
                  <a:schemeClr val="dk1"/>
                </a:solidFill>
                <a:latin typeface="Calibri"/>
                <a:ea typeface="Calibri"/>
                <a:cs typeface="Calibri"/>
                <a:sym typeface="Calibri"/>
              </a:rPr>
              <a:t>Πηγές</a:t>
            </a:r>
            <a:endParaRPr/>
          </a:p>
          <a:p>
            <a:pPr indent="0" lvl="0" marL="0" marR="0" rtl="0" algn="l">
              <a:spcBef>
                <a:spcPts val="0"/>
              </a:spcBef>
              <a:spcAft>
                <a:spcPts val="0"/>
              </a:spcAft>
              <a:buNone/>
            </a:pPr>
            <a:r>
              <a:rPr lang="el-GR" sz="1800">
                <a:solidFill>
                  <a:schemeClr val="dk1"/>
                </a:solidFill>
                <a:latin typeface="Calibri"/>
                <a:ea typeface="Calibri"/>
                <a:cs typeface="Calibri"/>
                <a:sym typeface="Calibri"/>
              </a:rPr>
              <a:t>Wikipedia</a:t>
            </a:r>
            <a:endParaRPr/>
          </a:p>
          <a:p>
            <a:pPr indent="0" lvl="0" marL="0" marR="0" rtl="0" algn="l">
              <a:spcBef>
                <a:spcPts val="0"/>
              </a:spcBef>
              <a:spcAft>
                <a:spcPts val="0"/>
              </a:spcAft>
              <a:buNone/>
            </a:pPr>
            <a:r>
              <a:rPr lang="el-GR" sz="1800">
                <a:solidFill>
                  <a:schemeClr val="dk1"/>
                </a:solidFill>
                <a:latin typeface="Calibri"/>
                <a:ea typeface="Calibri"/>
                <a:cs typeface="Calibri"/>
                <a:sym typeface="Calibri"/>
              </a:rPr>
              <a:t>US Holocaust Memorial Museum</a:t>
            </a:r>
            <a:endParaRPr/>
          </a:p>
          <a:p>
            <a:pPr indent="0" lvl="0" marL="0" marR="0" rtl="0" algn="l">
              <a:spcBef>
                <a:spcPts val="0"/>
              </a:spcBef>
              <a:spcAft>
                <a:spcPts val="0"/>
              </a:spcAft>
              <a:buNone/>
            </a:pPr>
            <a:r>
              <a:rPr lang="el-GR" sz="1800">
                <a:solidFill>
                  <a:schemeClr val="dk1"/>
                </a:solidFill>
                <a:latin typeface="Calibri"/>
                <a:ea typeface="Calibri"/>
                <a:cs typeface="Calibri"/>
                <a:sym typeface="Calibri"/>
              </a:rPr>
              <a:t>Η Μηχανή του χρόνου</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chemeClr val="dk1"/>
                </a:solidFill>
                <a:latin typeface="Calibri"/>
                <a:ea typeface="Calibri"/>
                <a:cs typeface="Calibri"/>
                <a:sym typeface="Calibri"/>
              </a:rPr>
              <a:t>Nostimonimar</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l-GR" sz="1800">
                <a:solidFill>
                  <a:schemeClr val="dk1"/>
                </a:solidFill>
                <a:latin typeface="Calibri"/>
                <a:ea typeface="Calibri"/>
                <a:cs typeface="Calibri"/>
                <a:sym typeface="Calibri"/>
              </a:rPr>
              <a:t>Economy365</a:t>
            </a:r>
            <a:endParaRPr/>
          </a:p>
          <a:p>
            <a:pPr indent="0" lvl="0" marL="0" marR="0" rtl="0" algn="l">
              <a:spcBef>
                <a:spcPts val="0"/>
              </a:spcBef>
              <a:spcAft>
                <a:spcPts val="0"/>
              </a:spcAft>
              <a:buNone/>
            </a:pPr>
            <a:r>
              <a:rPr lang="el-GR" sz="1800">
                <a:solidFill>
                  <a:schemeClr val="dk1"/>
                </a:solidFill>
                <a:latin typeface="Calibri"/>
                <a:ea typeface="Calibri"/>
                <a:cs typeface="Calibri"/>
                <a:sym typeface="Calibri"/>
              </a:rPr>
              <a:t>Thelocalde</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ELEFTHERIA KALOUDI</dc:creator>
</cp:coreProperties>
</file>