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45B638-F0B5-45B4-88B0-F2FC743D699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3B967C6B-4EE5-47CB-8900-BEB63CCEA2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9DF2B52-965E-4DBC-A6C5-901105F58A1B}"/>
              </a:ext>
            </a:extLst>
          </p:cNvPr>
          <p:cNvSpPr>
            <a:spLocks noGrp="1"/>
          </p:cNvSpPr>
          <p:nvPr>
            <p:ph type="dt" sz="half" idx="10"/>
          </p:nvPr>
        </p:nvSpPr>
        <p:spPr/>
        <p:txBody>
          <a:bodyPr/>
          <a:lstStyle/>
          <a:p>
            <a:fld id="{2C1207FD-C5D5-4BC9-848A-1304C943759A}" type="datetimeFigureOut">
              <a:rPr lang="el-GR" smtClean="0"/>
              <a:t>5/12/2021</a:t>
            </a:fld>
            <a:endParaRPr lang="el-GR"/>
          </a:p>
        </p:txBody>
      </p:sp>
      <p:sp>
        <p:nvSpPr>
          <p:cNvPr id="5" name="Θέση υποσέλιδου 4">
            <a:extLst>
              <a:ext uri="{FF2B5EF4-FFF2-40B4-BE49-F238E27FC236}">
                <a16:creationId xmlns:a16="http://schemas.microsoft.com/office/drawing/2014/main" id="{C6E3B205-3642-4C6A-B2A4-9EB28EED4C1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63F5EA0-12E7-42A7-B6D2-841FBA3C61E7}"/>
              </a:ext>
            </a:extLst>
          </p:cNvPr>
          <p:cNvSpPr>
            <a:spLocks noGrp="1"/>
          </p:cNvSpPr>
          <p:nvPr>
            <p:ph type="sldNum" sz="quarter" idx="12"/>
          </p:nvPr>
        </p:nvSpPr>
        <p:spPr/>
        <p:txBody>
          <a:bodyPr/>
          <a:lstStyle/>
          <a:p>
            <a:fld id="{D96EFD59-77E4-4F27-B9BA-1A318937E55D}" type="slidenum">
              <a:rPr lang="el-GR" smtClean="0"/>
              <a:t>‹#›</a:t>
            </a:fld>
            <a:endParaRPr lang="el-GR"/>
          </a:p>
        </p:txBody>
      </p:sp>
    </p:spTree>
    <p:extLst>
      <p:ext uri="{BB962C8B-B14F-4D97-AF65-F5344CB8AC3E}">
        <p14:creationId xmlns:p14="http://schemas.microsoft.com/office/powerpoint/2010/main" val="251696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A4F213-86CD-4EB5-B6C3-D955839C802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39C4DC0-477D-44BC-81D0-EE2CD323C6D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71ACB8D-183C-4EE5-91CB-3D466A6D9353}"/>
              </a:ext>
            </a:extLst>
          </p:cNvPr>
          <p:cNvSpPr>
            <a:spLocks noGrp="1"/>
          </p:cNvSpPr>
          <p:nvPr>
            <p:ph type="dt" sz="half" idx="10"/>
          </p:nvPr>
        </p:nvSpPr>
        <p:spPr/>
        <p:txBody>
          <a:bodyPr/>
          <a:lstStyle/>
          <a:p>
            <a:fld id="{2C1207FD-C5D5-4BC9-848A-1304C943759A}" type="datetimeFigureOut">
              <a:rPr lang="el-GR" smtClean="0"/>
              <a:t>5/12/2021</a:t>
            </a:fld>
            <a:endParaRPr lang="el-GR"/>
          </a:p>
        </p:txBody>
      </p:sp>
      <p:sp>
        <p:nvSpPr>
          <p:cNvPr id="5" name="Θέση υποσέλιδου 4">
            <a:extLst>
              <a:ext uri="{FF2B5EF4-FFF2-40B4-BE49-F238E27FC236}">
                <a16:creationId xmlns:a16="http://schemas.microsoft.com/office/drawing/2014/main" id="{8DF9B693-78BA-430B-9393-81E77C36BBB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CAE5D42-B144-4C6E-9886-F1B8BD181E3D}"/>
              </a:ext>
            </a:extLst>
          </p:cNvPr>
          <p:cNvSpPr>
            <a:spLocks noGrp="1"/>
          </p:cNvSpPr>
          <p:nvPr>
            <p:ph type="sldNum" sz="quarter" idx="12"/>
          </p:nvPr>
        </p:nvSpPr>
        <p:spPr/>
        <p:txBody>
          <a:bodyPr/>
          <a:lstStyle/>
          <a:p>
            <a:fld id="{D96EFD59-77E4-4F27-B9BA-1A318937E55D}" type="slidenum">
              <a:rPr lang="el-GR" smtClean="0"/>
              <a:t>‹#›</a:t>
            </a:fld>
            <a:endParaRPr lang="el-GR"/>
          </a:p>
        </p:txBody>
      </p:sp>
    </p:spTree>
    <p:extLst>
      <p:ext uri="{BB962C8B-B14F-4D97-AF65-F5344CB8AC3E}">
        <p14:creationId xmlns:p14="http://schemas.microsoft.com/office/powerpoint/2010/main" val="3793484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466A8DB-85FF-4C6B-8AB2-B40F546152B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EFA6BE1-2B40-4B4E-8E45-9B7E4C8F317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939CCC8-705E-40C4-9A06-9C91BE6CF4A5}"/>
              </a:ext>
            </a:extLst>
          </p:cNvPr>
          <p:cNvSpPr>
            <a:spLocks noGrp="1"/>
          </p:cNvSpPr>
          <p:nvPr>
            <p:ph type="dt" sz="half" idx="10"/>
          </p:nvPr>
        </p:nvSpPr>
        <p:spPr/>
        <p:txBody>
          <a:bodyPr/>
          <a:lstStyle/>
          <a:p>
            <a:fld id="{2C1207FD-C5D5-4BC9-848A-1304C943759A}" type="datetimeFigureOut">
              <a:rPr lang="el-GR" smtClean="0"/>
              <a:t>5/12/2021</a:t>
            </a:fld>
            <a:endParaRPr lang="el-GR"/>
          </a:p>
        </p:txBody>
      </p:sp>
      <p:sp>
        <p:nvSpPr>
          <p:cNvPr id="5" name="Θέση υποσέλιδου 4">
            <a:extLst>
              <a:ext uri="{FF2B5EF4-FFF2-40B4-BE49-F238E27FC236}">
                <a16:creationId xmlns:a16="http://schemas.microsoft.com/office/drawing/2014/main" id="{D7E34DFA-95C7-47B5-B20F-3140801EF11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1828876-AA69-4236-8EA2-68C29D21D84A}"/>
              </a:ext>
            </a:extLst>
          </p:cNvPr>
          <p:cNvSpPr>
            <a:spLocks noGrp="1"/>
          </p:cNvSpPr>
          <p:nvPr>
            <p:ph type="sldNum" sz="quarter" idx="12"/>
          </p:nvPr>
        </p:nvSpPr>
        <p:spPr/>
        <p:txBody>
          <a:bodyPr/>
          <a:lstStyle/>
          <a:p>
            <a:fld id="{D96EFD59-77E4-4F27-B9BA-1A318937E55D}" type="slidenum">
              <a:rPr lang="el-GR" smtClean="0"/>
              <a:t>‹#›</a:t>
            </a:fld>
            <a:endParaRPr lang="el-GR"/>
          </a:p>
        </p:txBody>
      </p:sp>
    </p:spTree>
    <p:extLst>
      <p:ext uri="{BB962C8B-B14F-4D97-AF65-F5344CB8AC3E}">
        <p14:creationId xmlns:p14="http://schemas.microsoft.com/office/powerpoint/2010/main" val="308615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AD3180-47C3-4473-A740-380EDC452F8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9CF6F1D-797D-4F7F-B832-57DECA2C26E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2B3D046-F4EC-438B-AD14-FA5DD43E19E3}"/>
              </a:ext>
            </a:extLst>
          </p:cNvPr>
          <p:cNvSpPr>
            <a:spLocks noGrp="1"/>
          </p:cNvSpPr>
          <p:nvPr>
            <p:ph type="dt" sz="half" idx="10"/>
          </p:nvPr>
        </p:nvSpPr>
        <p:spPr/>
        <p:txBody>
          <a:bodyPr/>
          <a:lstStyle/>
          <a:p>
            <a:fld id="{2C1207FD-C5D5-4BC9-848A-1304C943759A}" type="datetimeFigureOut">
              <a:rPr lang="el-GR" smtClean="0"/>
              <a:t>5/12/2021</a:t>
            </a:fld>
            <a:endParaRPr lang="el-GR"/>
          </a:p>
        </p:txBody>
      </p:sp>
      <p:sp>
        <p:nvSpPr>
          <p:cNvPr id="5" name="Θέση υποσέλιδου 4">
            <a:extLst>
              <a:ext uri="{FF2B5EF4-FFF2-40B4-BE49-F238E27FC236}">
                <a16:creationId xmlns:a16="http://schemas.microsoft.com/office/drawing/2014/main" id="{9725D50B-D79B-48B1-8888-1F2A3C70E9C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83FA6A0-33DF-4ECA-BE94-75FEB34D1BFF}"/>
              </a:ext>
            </a:extLst>
          </p:cNvPr>
          <p:cNvSpPr>
            <a:spLocks noGrp="1"/>
          </p:cNvSpPr>
          <p:nvPr>
            <p:ph type="sldNum" sz="quarter" idx="12"/>
          </p:nvPr>
        </p:nvSpPr>
        <p:spPr/>
        <p:txBody>
          <a:bodyPr/>
          <a:lstStyle/>
          <a:p>
            <a:fld id="{D96EFD59-77E4-4F27-B9BA-1A318937E55D}" type="slidenum">
              <a:rPr lang="el-GR" smtClean="0"/>
              <a:t>‹#›</a:t>
            </a:fld>
            <a:endParaRPr lang="el-GR"/>
          </a:p>
        </p:txBody>
      </p:sp>
    </p:spTree>
    <p:extLst>
      <p:ext uri="{BB962C8B-B14F-4D97-AF65-F5344CB8AC3E}">
        <p14:creationId xmlns:p14="http://schemas.microsoft.com/office/powerpoint/2010/main" val="281342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C97E11-EBAE-4F91-8626-1CCF937E167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D1DB8B9-9EEC-4D50-AC12-E0DF75597F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C8038BA-C1A6-47AB-9176-1F3DFE25B5A1}"/>
              </a:ext>
            </a:extLst>
          </p:cNvPr>
          <p:cNvSpPr>
            <a:spLocks noGrp="1"/>
          </p:cNvSpPr>
          <p:nvPr>
            <p:ph type="dt" sz="half" idx="10"/>
          </p:nvPr>
        </p:nvSpPr>
        <p:spPr/>
        <p:txBody>
          <a:bodyPr/>
          <a:lstStyle/>
          <a:p>
            <a:fld id="{2C1207FD-C5D5-4BC9-848A-1304C943759A}" type="datetimeFigureOut">
              <a:rPr lang="el-GR" smtClean="0"/>
              <a:t>5/12/2021</a:t>
            </a:fld>
            <a:endParaRPr lang="el-GR"/>
          </a:p>
        </p:txBody>
      </p:sp>
      <p:sp>
        <p:nvSpPr>
          <p:cNvPr id="5" name="Θέση υποσέλιδου 4">
            <a:extLst>
              <a:ext uri="{FF2B5EF4-FFF2-40B4-BE49-F238E27FC236}">
                <a16:creationId xmlns:a16="http://schemas.microsoft.com/office/drawing/2014/main" id="{CDBD0909-B36A-4CDE-82C7-B844DB7F6A7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9674BD2-A94B-4D3D-8EB4-C00B44B93A1D}"/>
              </a:ext>
            </a:extLst>
          </p:cNvPr>
          <p:cNvSpPr>
            <a:spLocks noGrp="1"/>
          </p:cNvSpPr>
          <p:nvPr>
            <p:ph type="sldNum" sz="quarter" idx="12"/>
          </p:nvPr>
        </p:nvSpPr>
        <p:spPr/>
        <p:txBody>
          <a:bodyPr/>
          <a:lstStyle/>
          <a:p>
            <a:fld id="{D96EFD59-77E4-4F27-B9BA-1A318937E55D}" type="slidenum">
              <a:rPr lang="el-GR" smtClean="0"/>
              <a:t>‹#›</a:t>
            </a:fld>
            <a:endParaRPr lang="el-GR"/>
          </a:p>
        </p:txBody>
      </p:sp>
    </p:spTree>
    <p:extLst>
      <p:ext uri="{BB962C8B-B14F-4D97-AF65-F5344CB8AC3E}">
        <p14:creationId xmlns:p14="http://schemas.microsoft.com/office/powerpoint/2010/main" val="168776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5300E5-7D5D-4397-9469-4EB86C48841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4D769A7-0B36-4534-A939-BB7B1634AAF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0898D5D-0FC9-4B08-B376-1AE7588F4CE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D5D321E-A9B4-4D15-A881-A29E068C1777}"/>
              </a:ext>
            </a:extLst>
          </p:cNvPr>
          <p:cNvSpPr>
            <a:spLocks noGrp="1"/>
          </p:cNvSpPr>
          <p:nvPr>
            <p:ph type="dt" sz="half" idx="10"/>
          </p:nvPr>
        </p:nvSpPr>
        <p:spPr/>
        <p:txBody>
          <a:bodyPr/>
          <a:lstStyle/>
          <a:p>
            <a:fld id="{2C1207FD-C5D5-4BC9-848A-1304C943759A}" type="datetimeFigureOut">
              <a:rPr lang="el-GR" smtClean="0"/>
              <a:t>5/12/2021</a:t>
            </a:fld>
            <a:endParaRPr lang="el-GR"/>
          </a:p>
        </p:txBody>
      </p:sp>
      <p:sp>
        <p:nvSpPr>
          <p:cNvPr id="6" name="Θέση υποσέλιδου 5">
            <a:extLst>
              <a:ext uri="{FF2B5EF4-FFF2-40B4-BE49-F238E27FC236}">
                <a16:creationId xmlns:a16="http://schemas.microsoft.com/office/drawing/2014/main" id="{8EF08FE2-7AD7-4B8D-955A-EE3FE067B95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EE1A446-A3AE-48A6-830E-6948152A6521}"/>
              </a:ext>
            </a:extLst>
          </p:cNvPr>
          <p:cNvSpPr>
            <a:spLocks noGrp="1"/>
          </p:cNvSpPr>
          <p:nvPr>
            <p:ph type="sldNum" sz="quarter" idx="12"/>
          </p:nvPr>
        </p:nvSpPr>
        <p:spPr/>
        <p:txBody>
          <a:bodyPr/>
          <a:lstStyle/>
          <a:p>
            <a:fld id="{D96EFD59-77E4-4F27-B9BA-1A318937E55D}" type="slidenum">
              <a:rPr lang="el-GR" smtClean="0"/>
              <a:t>‹#›</a:t>
            </a:fld>
            <a:endParaRPr lang="el-GR"/>
          </a:p>
        </p:txBody>
      </p:sp>
    </p:spTree>
    <p:extLst>
      <p:ext uri="{BB962C8B-B14F-4D97-AF65-F5344CB8AC3E}">
        <p14:creationId xmlns:p14="http://schemas.microsoft.com/office/powerpoint/2010/main" val="20238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101BA6-1BC6-46F8-A177-6BF2F4536FE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0ACBF63-C4CF-4B97-9F5B-E7739C8A8C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A82AA49-5C53-4AF7-B7F0-E9F034E4FB61}"/>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52FB1D9A-30C3-47F6-B597-4E0AA0DC76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2F039EA-137A-4151-AF1E-04AD33A96A8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61767BC-7028-4AE2-81BF-67EAAD5CF1B8}"/>
              </a:ext>
            </a:extLst>
          </p:cNvPr>
          <p:cNvSpPr>
            <a:spLocks noGrp="1"/>
          </p:cNvSpPr>
          <p:nvPr>
            <p:ph type="dt" sz="half" idx="10"/>
          </p:nvPr>
        </p:nvSpPr>
        <p:spPr/>
        <p:txBody>
          <a:bodyPr/>
          <a:lstStyle/>
          <a:p>
            <a:fld id="{2C1207FD-C5D5-4BC9-848A-1304C943759A}" type="datetimeFigureOut">
              <a:rPr lang="el-GR" smtClean="0"/>
              <a:t>5/12/2021</a:t>
            </a:fld>
            <a:endParaRPr lang="el-GR"/>
          </a:p>
        </p:txBody>
      </p:sp>
      <p:sp>
        <p:nvSpPr>
          <p:cNvPr id="8" name="Θέση υποσέλιδου 7">
            <a:extLst>
              <a:ext uri="{FF2B5EF4-FFF2-40B4-BE49-F238E27FC236}">
                <a16:creationId xmlns:a16="http://schemas.microsoft.com/office/drawing/2014/main" id="{2400E212-508F-40CC-B0D8-442DAC07A566}"/>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7AA1F68F-466E-4E6A-9249-7678C88F168F}"/>
              </a:ext>
            </a:extLst>
          </p:cNvPr>
          <p:cNvSpPr>
            <a:spLocks noGrp="1"/>
          </p:cNvSpPr>
          <p:nvPr>
            <p:ph type="sldNum" sz="quarter" idx="12"/>
          </p:nvPr>
        </p:nvSpPr>
        <p:spPr/>
        <p:txBody>
          <a:bodyPr/>
          <a:lstStyle/>
          <a:p>
            <a:fld id="{D96EFD59-77E4-4F27-B9BA-1A318937E55D}" type="slidenum">
              <a:rPr lang="el-GR" smtClean="0"/>
              <a:t>‹#›</a:t>
            </a:fld>
            <a:endParaRPr lang="el-GR"/>
          </a:p>
        </p:txBody>
      </p:sp>
    </p:spTree>
    <p:extLst>
      <p:ext uri="{BB962C8B-B14F-4D97-AF65-F5344CB8AC3E}">
        <p14:creationId xmlns:p14="http://schemas.microsoft.com/office/powerpoint/2010/main" val="210556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D25888-C704-4A93-BA98-B25C29389B7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D04D667-C67E-4A30-8A30-E02C40C426A4}"/>
              </a:ext>
            </a:extLst>
          </p:cNvPr>
          <p:cNvSpPr>
            <a:spLocks noGrp="1"/>
          </p:cNvSpPr>
          <p:nvPr>
            <p:ph type="dt" sz="half" idx="10"/>
          </p:nvPr>
        </p:nvSpPr>
        <p:spPr/>
        <p:txBody>
          <a:bodyPr/>
          <a:lstStyle/>
          <a:p>
            <a:fld id="{2C1207FD-C5D5-4BC9-848A-1304C943759A}" type="datetimeFigureOut">
              <a:rPr lang="el-GR" smtClean="0"/>
              <a:t>5/12/2021</a:t>
            </a:fld>
            <a:endParaRPr lang="el-GR"/>
          </a:p>
        </p:txBody>
      </p:sp>
      <p:sp>
        <p:nvSpPr>
          <p:cNvPr id="4" name="Θέση υποσέλιδου 3">
            <a:extLst>
              <a:ext uri="{FF2B5EF4-FFF2-40B4-BE49-F238E27FC236}">
                <a16:creationId xmlns:a16="http://schemas.microsoft.com/office/drawing/2014/main" id="{65124A7F-6BBB-43EA-891B-A9EE46ABB12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C7EE071-CF62-41FB-B32F-B06558E018E2}"/>
              </a:ext>
            </a:extLst>
          </p:cNvPr>
          <p:cNvSpPr>
            <a:spLocks noGrp="1"/>
          </p:cNvSpPr>
          <p:nvPr>
            <p:ph type="sldNum" sz="quarter" idx="12"/>
          </p:nvPr>
        </p:nvSpPr>
        <p:spPr/>
        <p:txBody>
          <a:bodyPr/>
          <a:lstStyle/>
          <a:p>
            <a:fld id="{D96EFD59-77E4-4F27-B9BA-1A318937E55D}" type="slidenum">
              <a:rPr lang="el-GR" smtClean="0"/>
              <a:t>‹#›</a:t>
            </a:fld>
            <a:endParaRPr lang="el-GR"/>
          </a:p>
        </p:txBody>
      </p:sp>
    </p:spTree>
    <p:extLst>
      <p:ext uri="{BB962C8B-B14F-4D97-AF65-F5344CB8AC3E}">
        <p14:creationId xmlns:p14="http://schemas.microsoft.com/office/powerpoint/2010/main" val="1590357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8329BEB-4957-4E8F-BD0B-AA053FD747E9}"/>
              </a:ext>
            </a:extLst>
          </p:cNvPr>
          <p:cNvSpPr>
            <a:spLocks noGrp="1"/>
          </p:cNvSpPr>
          <p:nvPr>
            <p:ph type="dt" sz="half" idx="10"/>
          </p:nvPr>
        </p:nvSpPr>
        <p:spPr/>
        <p:txBody>
          <a:bodyPr/>
          <a:lstStyle/>
          <a:p>
            <a:fld id="{2C1207FD-C5D5-4BC9-848A-1304C943759A}" type="datetimeFigureOut">
              <a:rPr lang="el-GR" smtClean="0"/>
              <a:t>5/12/2021</a:t>
            </a:fld>
            <a:endParaRPr lang="el-GR"/>
          </a:p>
        </p:txBody>
      </p:sp>
      <p:sp>
        <p:nvSpPr>
          <p:cNvPr id="3" name="Θέση υποσέλιδου 2">
            <a:extLst>
              <a:ext uri="{FF2B5EF4-FFF2-40B4-BE49-F238E27FC236}">
                <a16:creationId xmlns:a16="http://schemas.microsoft.com/office/drawing/2014/main" id="{C139618D-F2D7-4821-A0DE-966196B4C900}"/>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526CF38-F65F-42F6-AA5B-03F0B900428A}"/>
              </a:ext>
            </a:extLst>
          </p:cNvPr>
          <p:cNvSpPr>
            <a:spLocks noGrp="1"/>
          </p:cNvSpPr>
          <p:nvPr>
            <p:ph type="sldNum" sz="quarter" idx="12"/>
          </p:nvPr>
        </p:nvSpPr>
        <p:spPr/>
        <p:txBody>
          <a:bodyPr/>
          <a:lstStyle/>
          <a:p>
            <a:fld id="{D96EFD59-77E4-4F27-B9BA-1A318937E55D}" type="slidenum">
              <a:rPr lang="el-GR" smtClean="0"/>
              <a:t>‹#›</a:t>
            </a:fld>
            <a:endParaRPr lang="el-GR"/>
          </a:p>
        </p:txBody>
      </p:sp>
    </p:spTree>
    <p:extLst>
      <p:ext uri="{BB962C8B-B14F-4D97-AF65-F5344CB8AC3E}">
        <p14:creationId xmlns:p14="http://schemas.microsoft.com/office/powerpoint/2010/main" val="23290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D540D5-91D2-4859-8296-6392FF0F61A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D09342D-208C-496E-AC0E-91D285ED4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C2D7E0EE-286E-4B66-8A79-0F2273FF5A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0D4030E-1A51-4804-A8F6-4369379AE22D}"/>
              </a:ext>
            </a:extLst>
          </p:cNvPr>
          <p:cNvSpPr>
            <a:spLocks noGrp="1"/>
          </p:cNvSpPr>
          <p:nvPr>
            <p:ph type="dt" sz="half" idx="10"/>
          </p:nvPr>
        </p:nvSpPr>
        <p:spPr/>
        <p:txBody>
          <a:bodyPr/>
          <a:lstStyle/>
          <a:p>
            <a:fld id="{2C1207FD-C5D5-4BC9-848A-1304C943759A}" type="datetimeFigureOut">
              <a:rPr lang="el-GR" smtClean="0"/>
              <a:t>5/12/2021</a:t>
            </a:fld>
            <a:endParaRPr lang="el-GR"/>
          </a:p>
        </p:txBody>
      </p:sp>
      <p:sp>
        <p:nvSpPr>
          <p:cNvPr id="6" name="Θέση υποσέλιδου 5">
            <a:extLst>
              <a:ext uri="{FF2B5EF4-FFF2-40B4-BE49-F238E27FC236}">
                <a16:creationId xmlns:a16="http://schemas.microsoft.com/office/drawing/2014/main" id="{9729BE1F-C572-4A1E-9FF9-0AE1A4A3A8A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E06535D-3633-4028-9682-E7016E28FDD9}"/>
              </a:ext>
            </a:extLst>
          </p:cNvPr>
          <p:cNvSpPr>
            <a:spLocks noGrp="1"/>
          </p:cNvSpPr>
          <p:nvPr>
            <p:ph type="sldNum" sz="quarter" idx="12"/>
          </p:nvPr>
        </p:nvSpPr>
        <p:spPr/>
        <p:txBody>
          <a:bodyPr/>
          <a:lstStyle/>
          <a:p>
            <a:fld id="{D96EFD59-77E4-4F27-B9BA-1A318937E55D}" type="slidenum">
              <a:rPr lang="el-GR" smtClean="0"/>
              <a:t>‹#›</a:t>
            </a:fld>
            <a:endParaRPr lang="el-GR"/>
          </a:p>
        </p:txBody>
      </p:sp>
    </p:spTree>
    <p:extLst>
      <p:ext uri="{BB962C8B-B14F-4D97-AF65-F5344CB8AC3E}">
        <p14:creationId xmlns:p14="http://schemas.microsoft.com/office/powerpoint/2010/main" val="320635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2BD51A-CCC6-4428-A8D1-AFC8697B264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4426A47-188B-402D-891D-CF59B0578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616C6B7-502C-41C0-AB25-11CEAEFDC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8480521-0EB1-4D96-ABB6-22B37396BAB7}"/>
              </a:ext>
            </a:extLst>
          </p:cNvPr>
          <p:cNvSpPr>
            <a:spLocks noGrp="1"/>
          </p:cNvSpPr>
          <p:nvPr>
            <p:ph type="dt" sz="half" idx="10"/>
          </p:nvPr>
        </p:nvSpPr>
        <p:spPr/>
        <p:txBody>
          <a:bodyPr/>
          <a:lstStyle/>
          <a:p>
            <a:fld id="{2C1207FD-C5D5-4BC9-848A-1304C943759A}" type="datetimeFigureOut">
              <a:rPr lang="el-GR" smtClean="0"/>
              <a:t>5/12/2021</a:t>
            </a:fld>
            <a:endParaRPr lang="el-GR"/>
          </a:p>
        </p:txBody>
      </p:sp>
      <p:sp>
        <p:nvSpPr>
          <p:cNvPr id="6" name="Θέση υποσέλιδου 5">
            <a:extLst>
              <a:ext uri="{FF2B5EF4-FFF2-40B4-BE49-F238E27FC236}">
                <a16:creationId xmlns:a16="http://schemas.microsoft.com/office/drawing/2014/main" id="{1E297C74-20D4-4EC8-85AB-4AD8FA37F22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688A9DD-764A-41C1-AA84-B488836C7E16}"/>
              </a:ext>
            </a:extLst>
          </p:cNvPr>
          <p:cNvSpPr>
            <a:spLocks noGrp="1"/>
          </p:cNvSpPr>
          <p:nvPr>
            <p:ph type="sldNum" sz="quarter" idx="12"/>
          </p:nvPr>
        </p:nvSpPr>
        <p:spPr/>
        <p:txBody>
          <a:bodyPr/>
          <a:lstStyle/>
          <a:p>
            <a:fld id="{D96EFD59-77E4-4F27-B9BA-1A318937E55D}" type="slidenum">
              <a:rPr lang="el-GR" smtClean="0"/>
              <a:t>‹#›</a:t>
            </a:fld>
            <a:endParaRPr lang="el-GR"/>
          </a:p>
        </p:txBody>
      </p:sp>
    </p:spTree>
    <p:extLst>
      <p:ext uri="{BB962C8B-B14F-4D97-AF65-F5344CB8AC3E}">
        <p14:creationId xmlns:p14="http://schemas.microsoft.com/office/powerpoint/2010/main" val="1818401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3088ADB-D051-4591-8CDE-020D65A237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7519318-967F-4C77-BCD3-441B3DBA07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4E968AA-91C9-49D8-A2A3-870B2B0D17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207FD-C5D5-4BC9-848A-1304C943759A}" type="datetimeFigureOut">
              <a:rPr lang="el-GR" smtClean="0"/>
              <a:t>5/12/2021</a:t>
            </a:fld>
            <a:endParaRPr lang="el-GR"/>
          </a:p>
        </p:txBody>
      </p:sp>
      <p:sp>
        <p:nvSpPr>
          <p:cNvPr id="5" name="Θέση υποσέλιδου 4">
            <a:extLst>
              <a:ext uri="{FF2B5EF4-FFF2-40B4-BE49-F238E27FC236}">
                <a16:creationId xmlns:a16="http://schemas.microsoft.com/office/drawing/2014/main" id="{8ACE5094-2F29-408D-B830-FCCF1ADC3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DF35449-8288-414A-9F06-ABC42F4036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EFD59-77E4-4F27-B9BA-1A318937E55D}" type="slidenum">
              <a:rPr lang="el-GR" smtClean="0"/>
              <a:t>‹#›</a:t>
            </a:fld>
            <a:endParaRPr lang="el-GR"/>
          </a:p>
        </p:txBody>
      </p:sp>
    </p:spTree>
    <p:extLst>
      <p:ext uri="{BB962C8B-B14F-4D97-AF65-F5344CB8AC3E}">
        <p14:creationId xmlns:p14="http://schemas.microsoft.com/office/powerpoint/2010/main" val="666358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E97351-3E13-4657-A770-0CB34A7086EE}"/>
              </a:ext>
            </a:extLst>
          </p:cNvPr>
          <p:cNvSpPr>
            <a:spLocks noGrp="1"/>
          </p:cNvSpPr>
          <p:nvPr>
            <p:ph type="ctrTitle"/>
          </p:nvPr>
        </p:nvSpPr>
        <p:spPr>
          <a:xfrm>
            <a:off x="7464614" y="1783959"/>
            <a:ext cx="4087306" cy="2889114"/>
          </a:xfrm>
        </p:spPr>
        <p:txBody>
          <a:bodyPr anchor="b">
            <a:normAutofit/>
          </a:bodyPr>
          <a:lstStyle/>
          <a:p>
            <a:pPr algn="l"/>
            <a:r>
              <a:rPr lang="el-GR" sz="5400" dirty="0"/>
              <a:t>ΚΡΗΤΗ </a:t>
            </a:r>
            <a:br>
              <a:rPr lang="el-GR" sz="5400" dirty="0"/>
            </a:br>
            <a:r>
              <a:rPr lang="el-GR" sz="5400" dirty="0"/>
              <a:t>1821-2021</a:t>
            </a:r>
          </a:p>
        </p:txBody>
      </p:sp>
      <p:sp>
        <p:nvSpPr>
          <p:cNvPr id="3" name="Υπότιτλος 2">
            <a:extLst>
              <a:ext uri="{FF2B5EF4-FFF2-40B4-BE49-F238E27FC236}">
                <a16:creationId xmlns:a16="http://schemas.microsoft.com/office/drawing/2014/main" id="{23FDAB2B-E036-42B4-A7AD-B5FC9D9FBDB0}"/>
              </a:ext>
            </a:extLst>
          </p:cNvPr>
          <p:cNvSpPr>
            <a:spLocks noGrp="1"/>
          </p:cNvSpPr>
          <p:nvPr>
            <p:ph type="subTitle" idx="1"/>
          </p:nvPr>
        </p:nvSpPr>
        <p:spPr>
          <a:xfrm>
            <a:off x="7464612" y="4750893"/>
            <a:ext cx="4087305" cy="1147863"/>
          </a:xfrm>
        </p:spPr>
        <p:txBody>
          <a:bodyPr anchor="t">
            <a:normAutofit/>
          </a:bodyPr>
          <a:lstStyle/>
          <a:p>
            <a:pPr algn="l"/>
            <a:r>
              <a:rPr lang="el-GR" sz="2000"/>
              <a:t>Αφιέρωμα στα 200 χρόνια από την ελληνική επανάσταση</a:t>
            </a:r>
          </a:p>
          <a:p>
            <a:pPr algn="l"/>
            <a:endParaRPr lang="el-GR" sz="2000"/>
          </a:p>
        </p:txBody>
      </p:sp>
      <p:sp>
        <p:nvSpPr>
          <p:cNvPr id="18"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Εικόνα 4" descr="Εικόνα που περιέχει χάρτης&#10;&#10;Περιγραφή που δημιουργήθηκε αυτόματα">
            <a:extLst>
              <a:ext uri="{FF2B5EF4-FFF2-40B4-BE49-F238E27FC236}">
                <a16:creationId xmlns:a16="http://schemas.microsoft.com/office/drawing/2014/main" id="{C080F898-36B1-4F4D-9E88-54B9FC5615EB}"/>
              </a:ext>
            </a:extLst>
          </p:cNvPr>
          <p:cNvPicPr>
            <a:picLocks noChangeAspect="1"/>
          </p:cNvPicPr>
          <p:nvPr/>
        </p:nvPicPr>
        <p:blipFill rotWithShape="1">
          <a:blip r:embed="rId2">
            <a:extLst>
              <a:ext uri="{28A0092B-C50C-407E-A947-70E740481C1C}">
                <a14:useLocalDpi xmlns:a14="http://schemas.microsoft.com/office/drawing/2010/main" val="0"/>
              </a:ext>
            </a:extLst>
          </a:blip>
          <a:srcRect l="8671" r="14719"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265004822"/>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54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FFDBD868-FB4C-48FE-9A69-3A43C99D164C}"/>
              </a:ext>
            </a:extLst>
          </p:cNvPr>
          <p:cNvSpPr>
            <a:spLocks noGrp="1"/>
          </p:cNvSpPr>
          <p:nvPr>
            <p:ph type="title"/>
          </p:nvPr>
        </p:nvSpPr>
        <p:spPr>
          <a:xfrm>
            <a:off x="524256" y="491260"/>
            <a:ext cx="6594189" cy="1625210"/>
          </a:xfrm>
        </p:spPr>
        <p:txBody>
          <a:bodyPr>
            <a:normAutofit/>
          </a:bodyPr>
          <a:lstStyle/>
          <a:p>
            <a:r>
              <a:rPr lang="el-GR">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Α΄  ΠΕΡΙΟΔΟΣ (1821 – 1824)</a:t>
            </a:r>
            <a:br>
              <a:rPr lang="el-GR">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l-GR">
              <a:solidFill>
                <a:srgbClr val="FFFFFF"/>
              </a:solidFill>
            </a:endParaRPr>
          </a:p>
        </p:txBody>
      </p:sp>
      <p:pic>
        <p:nvPicPr>
          <p:cNvPr id="7" name="Εικόνα 6" descr="Εικόνα που περιέχει δέντρο, υπαίθριος&#10;&#10;Περιγραφή που δημιουργήθηκε αυτόματα">
            <a:extLst>
              <a:ext uri="{FF2B5EF4-FFF2-40B4-BE49-F238E27FC236}">
                <a16:creationId xmlns:a16="http://schemas.microsoft.com/office/drawing/2014/main" id="{0A37D2FC-C900-45BA-A6CC-1DAD9A97764F}"/>
              </a:ext>
            </a:extLst>
          </p:cNvPr>
          <p:cNvPicPr>
            <a:picLocks noChangeAspect="1"/>
          </p:cNvPicPr>
          <p:nvPr/>
        </p:nvPicPr>
        <p:blipFill rotWithShape="1">
          <a:blip r:embed="rId2">
            <a:extLst>
              <a:ext uri="{28A0092B-C50C-407E-A947-70E740481C1C}">
                <a14:useLocalDpi xmlns:a14="http://schemas.microsoft.com/office/drawing/2010/main" val="0"/>
              </a:ext>
            </a:extLst>
          </a:blip>
          <a:srcRect l="19732" r="18249" b="-3"/>
          <a:stretch/>
        </p:blipFill>
        <p:spPr>
          <a:xfrm>
            <a:off x="327546" y="2454903"/>
            <a:ext cx="3442801" cy="4080254"/>
          </a:xfrm>
          <a:prstGeom prst="rect">
            <a:avLst/>
          </a:prstGeom>
        </p:spPr>
      </p:pic>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F1D2B29E-EA4C-4236-A51E-97AE3694F18B}"/>
              </a:ext>
            </a:extLst>
          </p:cNvPr>
          <p:cNvPicPr>
            <a:picLocks noChangeAspect="1"/>
          </p:cNvPicPr>
          <p:nvPr/>
        </p:nvPicPr>
        <p:blipFill rotWithShape="1">
          <a:blip r:embed="rId3">
            <a:extLst>
              <a:ext uri="{28A0092B-C50C-407E-A947-70E740481C1C}">
                <a14:useLocalDpi xmlns:a14="http://schemas.microsoft.com/office/drawing/2010/main" val="0"/>
              </a:ext>
            </a:extLst>
          </a:blip>
          <a:srcRect t="2222" b="13124"/>
          <a:stretch/>
        </p:blipFill>
        <p:spPr>
          <a:xfrm>
            <a:off x="3942260" y="2454901"/>
            <a:ext cx="3442803" cy="4080255"/>
          </a:xfrm>
          <a:prstGeom prst="rect">
            <a:avLst/>
          </a:prstGeom>
        </p:spPr>
      </p:pic>
      <p:sp>
        <p:nvSpPr>
          <p:cNvPr id="45" name="Rectangle 4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B237BAF0-BDC4-4885-93EE-7BF521A90454}"/>
              </a:ext>
            </a:extLst>
          </p:cNvPr>
          <p:cNvSpPr>
            <a:spLocks noGrp="1"/>
          </p:cNvSpPr>
          <p:nvPr>
            <p:ph idx="1"/>
          </p:nvPr>
        </p:nvSpPr>
        <p:spPr>
          <a:xfrm>
            <a:off x="7957973" y="763523"/>
            <a:ext cx="3511296" cy="5330952"/>
          </a:xfrm>
        </p:spPr>
        <p:txBody>
          <a:bodyPr anchor="ctr">
            <a:normAutofit/>
          </a:bodyPr>
          <a:lstStyle/>
          <a:p>
            <a:r>
              <a:rPr lang="el-GR" sz="2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Η Κρήτη βρίσκονταν σε συντονισμό με τις επαναστατικές δυνάμεις της ηπειρωτικής Ελλάδας. Ήδη από τη δεύτερη δεκαετία του 19</a:t>
            </a:r>
            <a:r>
              <a:rPr lang="el-GR" sz="2000" baseline="30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ου</a:t>
            </a:r>
            <a:r>
              <a:rPr lang="el-GR" sz="2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αι. πολλοί Κρητικοί προετοίμαζαν το έδαφος της επανάστασης στο νησί. Κάποιοι από αυτούς ήταν: Ο Μεχλισεδέκ κατά κόσμος Μιχαήλ Τσουδερός ηγούμενος της μονής Πρέβελη, ο μητροπολίτης Γεράσιμος Παρδάλης, ο Δασκαλογιάννης (Ιωάννης Βλάχος)  με την επανάσταση του 1770 κ. ά.</a:t>
            </a:r>
          </a:p>
          <a:p>
            <a:pPr marL="0" indent="0">
              <a:buNone/>
            </a:pPr>
            <a:endParaRPr lang="el-GR" sz="20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sz="2000">
              <a:solidFill>
                <a:srgbClr val="FFFFFF"/>
              </a:solidFill>
            </a:endParaRPr>
          </a:p>
        </p:txBody>
      </p:sp>
    </p:spTree>
    <p:extLst>
      <p:ext uri="{BB962C8B-B14F-4D97-AF65-F5344CB8AC3E}">
        <p14:creationId xmlns:p14="http://schemas.microsoft.com/office/powerpoint/2010/main" val="39697496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509830-3A22-40AF-AFDE-66466EF9E436}"/>
              </a:ext>
            </a:extLst>
          </p:cNvPr>
          <p:cNvSpPr>
            <a:spLocks noGrp="1"/>
          </p:cNvSpPr>
          <p:nvPr>
            <p:ph type="title"/>
          </p:nvPr>
        </p:nvSpPr>
        <p:spPr>
          <a:xfrm>
            <a:off x="6638578" y="559008"/>
            <a:ext cx="5006336" cy="1325563"/>
          </a:xfrm>
        </p:spPr>
        <p:txBody>
          <a:bodyPr>
            <a:normAutofit/>
          </a:bodyPr>
          <a:lstStyle/>
          <a:p>
            <a:r>
              <a:rPr lang="el-GR" sz="4000" dirty="0"/>
              <a:t>Ο μεγάλος «</a:t>
            </a:r>
            <a:r>
              <a:rPr lang="el-GR" sz="4000" dirty="0" err="1"/>
              <a:t>αρπεντές</a:t>
            </a:r>
            <a:r>
              <a:rPr lang="el-GR" sz="4000" dirty="0"/>
              <a:t>»</a:t>
            </a:r>
          </a:p>
        </p:txBody>
      </p:sp>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Εικόνα 4" descr="Εικόνα που περιέχει κείμενο, παλιός, ομάδα, βίντατζ&#10;&#10;Περιγραφή που δημιουργήθηκε αυτόματα">
            <a:extLst>
              <a:ext uri="{FF2B5EF4-FFF2-40B4-BE49-F238E27FC236}">
                <a16:creationId xmlns:a16="http://schemas.microsoft.com/office/drawing/2014/main" id="{7919F8E0-8CCD-42B9-A8F8-7AA9A9365017}"/>
              </a:ext>
            </a:extLst>
          </p:cNvPr>
          <p:cNvPicPr>
            <a:picLocks noChangeAspect="1"/>
          </p:cNvPicPr>
          <p:nvPr/>
        </p:nvPicPr>
        <p:blipFill rotWithShape="1">
          <a:blip r:embed="rId2">
            <a:extLst>
              <a:ext uri="{28A0092B-C50C-407E-A947-70E740481C1C}">
                <a14:useLocalDpi xmlns:a14="http://schemas.microsoft.com/office/drawing/2010/main" val="0"/>
              </a:ext>
            </a:extLst>
          </a:blip>
          <a:srcRect t="12886" b="4578"/>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Θέση περιεχομένου 2">
            <a:extLst>
              <a:ext uri="{FF2B5EF4-FFF2-40B4-BE49-F238E27FC236}">
                <a16:creationId xmlns:a16="http://schemas.microsoft.com/office/drawing/2014/main" id="{3EFAFEDD-F8C2-402E-AFD9-E0893D689790}"/>
              </a:ext>
            </a:extLst>
          </p:cNvPr>
          <p:cNvSpPr>
            <a:spLocks noGrp="1"/>
          </p:cNvSpPr>
          <p:nvPr>
            <p:ph idx="1"/>
          </p:nvPr>
        </p:nvSpPr>
        <p:spPr>
          <a:xfrm>
            <a:off x="6638578" y="1707614"/>
            <a:ext cx="5004073" cy="4346052"/>
          </a:xfrm>
        </p:spPr>
        <p:txBody>
          <a:bodyPr anchor="t">
            <a:normAutofit lnSpcReduction="10000"/>
          </a:bodyPr>
          <a:lstStyle/>
          <a:p>
            <a:r>
              <a:rPr lang="el-GR" sz="1700" dirty="0">
                <a:effectLst/>
                <a:latin typeface="Calibri" panose="020F0502020204030204" pitchFamily="34" charset="0"/>
                <a:ea typeface="Calibri" panose="020F0502020204030204" pitchFamily="34" charset="0"/>
                <a:cs typeface="Times New Roman" panose="02020603050405020304" pitchFamily="18" charset="0"/>
              </a:rPr>
              <a:t>Τα κηρύγματα των φιλικών οδήγησαν στην επίσημη απόφαση για την εξέγερση στις 15 Απριλίου στο μοναστήρι της </a:t>
            </a:r>
            <a:r>
              <a:rPr lang="el-GR" sz="1700" dirty="0" err="1">
                <a:effectLst/>
                <a:latin typeface="Calibri" panose="020F0502020204030204" pitchFamily="34" charset="0"/>
                <a:ea typeface="Calibri" panose="020F0502020204030204" pitchFamily="34" charset="0"/>
                <a:cs typeface="Times New Roman" panose="02020603050405020304" pitchFamily="18" charset="0"/>
              </a:rPr>
              <a:t>Θυμιανής</a:t>
            </a:r>
            <a:r>
              <a:rPr lang="el-GR" sz="1700" dirty="0">
                <a:effectLst/>
                <a:latin typeface="Calibri" panose="020F0502020204030204" pitchFamily="34" charset="0"/>
                <a:ea typeface="Calibri" panose="020F0502020204030204" pitchFamily="34" charset="0"/>
                <a:cs typeface="Times New Roman" panose="02020603050405020304" pitchFamily="18" charset="0"/>
              </a:rPr>
              <a:t> στα Χανιά όπου περίπου 1.500 οπλαρχηγοί και πρόκριτοι ύψωσαν τη σημαία της επανάστασης. Μετά από συνεχείς νίκες των επαναστατών οι Τούρκοι απάντησαν με σφαγές αμάχων, λεηλασίες σπιτιών, μαγαζιών και εκκλησιών στα Χανιά. Οι σφαγές επεκτάθηκαν στο Ρέθυμνο και στις 23-24 Ιουνίου στο Μεγάλο Κάστρο. Η σφαγή του Μεγάλου Κάστρου είναι γνωστή ως «ο μεγάλος </a:t>
            </a:r>
            <a:r>
              <a:rPr lang="el-GR" sz="1700" dirty="0" err="1">
                <a:effectLst/>
                <a:latin typeface="Calibri" panose="020F0502020204030204" pitchFamily="34" charset="0"/>
                <a:ea typeface="Calibri" panose="020F0502020204030204" pitchFamily="34" charset="0"/>
                <a:cs typeface="Times New Roman" panose="02020603050405020304" pitchFamily="18" charset="0"/>
              </a:rPr>
              <a:t>αρπεντές</a:t>
            </a:r>
            <a:r>
              <a:rPr lang="el-GR" sz="1700" dirty="0">
                <a:effectLst/>
                <a:latin typeface="Calibri" panose="020F0502020204030204" pitchFamily="34" charset="0"/>
                <a:ea typeface="Calibri" panose="020F0502020204030204" pitchFamily="34" charset="0"/>
                <a:cs typeface="Times New Roman" panose="02020603050405020304" pitchFamily="18" charset="0"/>
              </a:rPr>
              <a:t>» όπου θανατώθηκαν 700 Κρητικοί. </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Ακολούθησαν κι άλλες σφαγές όπως αυτή στη Σητεία (300 νεκροί) και στα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Σφακιά</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Πολλά γυναικόπαιδα σφαγιάστηκαν και άλλα αιχμαλωτίστηκαν. Οι Τούρκοι γνώριζαν πολύ καλά ότι παρά τις νίκες τους η επανάσταση δεν είχε κατασταλεί.</a:t>
            </a:r>
          </a:p>
          <a:p>
            <a:endParaRPr lang="el-GR" sz="1700" dirty="0"/>
          </a:p>
        </p:txBody>
      </p:sp>
    </p:spTree>
    <p:extLst>
      <p:ext uri="{BB962C8B-B14F-4D97-AF65-F5344CB8AC3E}">
        <p14:creationId xmlns:p14="http://schemas.microsoft.com/office/powerpoint/2010/main" val="22934601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6" descr="Εικόνα που περιέχει βράχος, κορμός&#10;&#10;Περιγραφή που δημιουργήθηκε αυτόματα">
            <a:extLst>
              <a:ext uri="{FF2B5EF4-FFF2-40B4-BE49-F238E27FC236}">
                <a16:creationId xmlns:a16="http://schemas.microsoft.com/office/drawing/2014/main" id="{0560CA3F-9E86-45C1-90DB-43A7EB55D641}"/>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5556" r="17432"/>
          <a:stretch/>
        </p:blipFill>
        <p:spPr>
          <a:xfrm>
            <a:off x="20" y="10"/>
            <a:ext cx="8450297" cy="6857990"/>
          </a:xfrm>
          <a:prstGeom prst="rect">
            <a:avLst/>
          </a:prstGeom>
        </p:spPr>
      </p:pic>
      <p:sp>
        <p:nvSpPr>
          <p:cNvPr id="2" name="Τίτλος 1">
            <a:extLst>
              <a:ext uri="{FF2B5EF4-FFF2-40B4-BE49-F238E27FC236}">
                <a16:creationId xmlns:a16="http://schemas.microsoft.com/office/drawing/2014/main" id="{6B08F48B-BA81-436D-8CAA-63D3A98D2B03}"/>
              </a:ext>
            </a:extLst>
          </p:cNvPr>
          <p:cNvSpPr>
            <a:spLocks noGrp="1"/>
          </p:cNvSpPr>
          <p:nvPr>
            <p:ph type="title"/>
          </p:nvPr>
        </p:nvSpPr>
        <p:spPr>
          <a:xfrm>
            <a:off x="838201" y="365125"/>
            <a:ext cx="5251316" cy="1627636"/>
          </a:xfrm>
        </p:spPr>
        <p:txBody>
          <a:bodyPr>
            <a:normAutofit/>
          </a:bodyPr>
          <a:lstStyle/>
          <a:p>
            <a:r>
              <a:rPr lang="el-GR">
                <a:solidFill>
                  <a:srgbClr val="FFFFFF"/>
                </a:solidFill>
              </a:rPr>
              <a:t>Το ολοκαύτωμα της Μιλάτου</a:t>
            </a:r>
          </a:p>
        </p:txBody>
      </p:sp>
      <p:sp>
        <p:nvSpPr>
          <p:cNvPr id="3" name="Θέση περιεχομένου 2">
            <a:extLst>
              <a:ext uri="{FF2B5EF4-FFF2-40B4-BE49-F238E27FC236}">
                <a16:creationId xmlns:a16="http://schemas.microsoft.com/office/drawing/2014/main" id="{AA0318ED-84DB-4387-8EF3-082BA1173EFC}"/>
              </a:ext>
            </a:extLst>
          </p:cNvPr>
          <p:cNvSpPr>
            <a:spLocks noGrp="1"/>
          </p:cNvSpPr>
          <p:nvPr>
            <p:ph idx="1"/>
          </p:nvPr>
        </p:nvSpPr>
        <p:spPr>
          <a:xfrm>
            <a:off x="1029318" y="1698576"/>
            <a:ext cx="4619621" cy="4510199"/>
          </a:xfrm>
        </p:spPr>
        <p:txBody>
          <a:bodyPr>
            <a:normAutofit lnSpcReduction="10000"/>
          </a:bodyPr>
          <a:lstStyle/>
          <a:p>
            <a:r>
              <a:rPr lang="el-GR"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Ο Δημήτριος Υψηλάντης όρισε τον Μιχαήλ Κομνηνό </a:t>
            </a:r>
            <a:r>
              <a:rPr lang="el-GR" sz="20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Αφεντούλη</a:t>
            </a:r>
            <a:r>
              <a:rPr lang="el-GR"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γενικό αρχηγό της επανάστασης στην Κρήτη. Η επανάσταση μπήκε σε μεγάλο κίνδυνο όταν ο σουλτάνος ζήτησε τη βοήθεια του του Αιγύπτιου Μεχμέτ Αλή ο οποίος έφτασε στην Κρήτη το Μάιο του 1822. Το Φεβρουάριο του 1823 στο χωριό </a:t>
            </a:r>
            <a:r>
              <a:rPr lang="el-GR" sz="20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Μίλατος</a:t>
            </a:r>
            <a:r>
              <a:rPr lang="el-GR"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2.000 άμαχοι που είχαν καταφύγει σε μια σπηλιά εξοντώθηκαν.</a:t>
            </a:r>
          </a:p>
          <a:p>
            <a:r>
              <a:rPr lang="el-G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Ο </a:t>
            </a:r>
            <a:r>
              <a:rPr lang="el-GR"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Αφεντούλης</a:t>
            </a:r>
            <a:r>
              <a:rPr lang="el-G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έρχεται σε ρήξη με τοπικούς άρχοντες και απολύεται από τη θέση του γενικού αρχηγού. Αναλαμβάνει ο Εμμανουήλ Τομπάζης.</a:t>
            </a:r>
          </a:p>
          <a:p>
            <a:r>
              <a:rPr lang="el-G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Η υποταγή της Κρήτης είχε συντελεστεί ενώ ο αγώνας συνεχίστηκε στα βουνά με αντάρτικα σώματα.</a:t>
            </a:r>
          </a:p>
          <a:p>
            <a:endParaRPr lang="el-GR" sz="2000" dirty="0">
              <a:solidFill>
                <a:srgbClr val="FFFFFF"/>
              </a:solidFill>
            </a:endParaRPr>
          </a:p>
        </p:txBody>
      </p:sp>
      <p:pic>
        <p:nvPicPr>
          <p:cNvPr id="5" name="Εικόνα 4" descr="Εικόνα που περιέχει κείμενο, υπαίθριος, υπογραφή&#10;&#10;Περιγραφή που δημιουργήθηκε αυτόματα">
            <a:extLst>
              <a:ext uri="{FF2B5EF4-FFF2-40B4-BE49-F238E27FC236}">
                <a16:creationId xmlns:a16="http://schemas.microsoft.com/office/drawing/2014/main" id="{DE81471F-66DA-4223-B16E-24404046F883}"/>
              </a:ext>
            </a:extLst>
          </p:cNvPr>
          <p:cNvPicPr>
            <a:picLocks noChangeAspect="1"/>
          </p:cNvPicPr>
          <p:nvPr/>
        </p:nvPicPr>
        <p:blipFill rotWithShape="1">
          <a:blip r:embed="rId3">
            <a:extLst>
              <a:ext uri="{28A0092B-C50C-407E-A947-70E740481C1C}">
                <a14:useLocalDpi xmlns:a14="http://schemas.microsoft.com/office/drawing/2010/main" val="0"/>
              </a:ext>
            </a:extLst>
          </a:blip>
          <a:srcRect l="17720" r="17722" b="1"/>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88219379"/>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C14B3F1-8CC5-4623-94B0-4445E3775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Τίτλος 1">
            <a:extLst>
              <a:ext uri="{FF2B5EF4-FFF2-40B4-BE49-F238E27FC236}">
                <a16:creationId xmlns:a16="http://schemas.microsoft.com/office/drawing/2014/main" id="{864F0E66-3473-49D1-AFD1-243A26873296}"/>
              </a:ext>
            </a:extLst>
          </p:cNvPr>
          <p:cNvSpPr>
            <a:spLocks noGrp="1"/>
          </p:cNvSpPr>
          <p:nvPr>
            <p:ph type="title"/>
          </p:nvPr>
        </p:nvSpPr>
        <p:spPr>
          <a:xfrm>
            <a:off x="944360" y="343454"/>
            <a:ext cx="5151637" cy="1125094"/>
          </a:xfrm>
        </p:spPr>
        <p:txBody>
          <a:bodyPr anchor="b">
            <a:noAutofit/>
          </a:bodyPr>
          <a:lstStyle/>
          <a:p>
            <a:r>
              <a:rPr lang="el-GR" sz="3200" dirty="0"/>
              <a:t>1866 – 1869</a:t>
            </a:r>
            <a:br>
              <a:rPr lang="el-GR" sz="3200" dirty="0"/>
            </a:br>
            <a:r>
              <a:rPr lang="el-GR" sz="3200" dirty="0"/>
              <a:t>Το ολοκαύτωμα του Αρκαδίου</a:t>
            </a:r>
          </a:p>
        </p:txBody>
      </p:sp>
      <p:sp>
        <p:nvSpPr>
          <p:cNvPr id="3" name="Θέση περιεχομένου 2">
            <a:extLst>
              <a:ext uri="{FF2B5EF4-FFF2-40B4-BE49-F238E27FC236}">
                <a16:creationId xmlns:a16="http://schemas.microsoft.com/office/drawing/2014/main" id="{67C7CEDB-09DF-4AB9-AAF8-A72719789433}"/>
              </a:ext>
            </a:extLst>
          </p:cNvPr>
          <p:cNvSpPr>
            <a:spLocks noGrp="1"/>
          </p:cNvSpPr>
          <p:nvPr>
            <p:ph idx="1"/>
          </p:nvPr>
        </p:nvSpPr>
        <p:spPr>
          <a:xfrm>
            <a:off x="841248" y="1468548"/>
            <a:ext cx="4929556" cy="4694508"/>
          </a:xfrm>
        </p:spPr>
        <p:txBody>
          <a:bodyPr>
            <a:normAutofit/>
          </a:bodyPr>
          <a:lstStyle/>
          <a:p>
            <a:r>
              <a:rPr lang="el-GR" sz="1400" dirty="0"/>
              <a:t>Η έναρξη της επανάστασης κηρύχθηκε επίσημα στις 21 Αυγούστου 1866 και σκοπό είχε την κατάλυση της οθωμανικής αυτοκρατορίας και την ένωση της Κρήτης με την Ελλάδα.</a:t>
            </a:r>
          </a:p>
          <a:p>
            <a:r>
              <a:rPr lang="el-GR" sz="1400" dirty="0">
                <a:effectLst/>
                <a:latin typeface="Calibri" panose="020F0502020204030204" pitchFamily="34" charset="0"/>
                <a:ea typeface="Calibri" panose="020F0502020204030204" pitchFamily="34" charset="0"/>
                <a:cs typeface="Times New Roman" panose="02020603050405020304" pitchFamily="18" charset="0"/>
              </a:rPr>
              <a:t>Αυγούστου. Στις 8 Νοεμβρίου οι οθωμανικές δυνάμεις πολιόρκησαν τη Μονή Αρκαδίου, η οποία ήταν το αρχηγείο των επαναστατών. Εκτός από τους μοναχούς, στο μοναστήρι είχαν συγκεντρωθεί γύρω στα 600 γυναικόπαιδα και 300 οπλοφόροι. Ο ι Τούρκοι χρειάστηκε να μεταφέρουν επιπλέον στρατιώτες από το Ρέθυμνο αλλά και την περίφημη «μπομπάρδα» που τσάκισε τη δυτική πύλη της Μονής και άνοιξε το δρόμο στο στρατό. Ο αγώνας συνεχίστηκε μέσα στο μοναστήρι και κορυφώθηκε με την ανατίναξη της πυριτιδαποθήκης από τον Κωνσταντίνο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Γιαμπουδάκη</a:t>
            </a:r>
            <a:r>
              <a:rPr lang="el-GR" sz="1400" dirty="0">
                <a:effectLst/>
                <a:latin typeface="Calibri" panose="020F0502020204030204" pitchFamily="34" charset="0"/>
                <a:ea typeface="Calibri" panose="020F0502020204030204" pitchFamily="34" charset="0"/>
                <a:cs typeface="Times New Roman" panose="02020603050405020304" pitchFamily="18" charset="0"/>
              </a:rPr>
              <a:t>.</a:t>
            </a:r>
          </a:p>
          <a:p>
            <a:r>
              <a:rPr lang="el-GR" sz="1400" dirty="0">
                <a:effectLst/>
                <a:latin typeface="Calibri" panose="020F0502020204030204" pitchFamily="34" charset="0"/>
                <a:ea typeface="Calibri" panose="020F0502020204030204" pitchFamily="34" charset="0"/>
                <a:cs typeface="Times New Roman" panose="02020603050405020304" pitchFamily="18" charset="0"/>
              </a:rPr>
              <a:t>Ο σουλτάνος αναγκάστηκε να στείλει στην Κρήτη το μεγάλο βεζίρη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Ααλή</a:t>
            </a:r>
            <a:r>
              <a:rPr lang="el-GR" sz="1400" dirty="0">
                <a:effectLst/>
                <a:latin typeface="Calibri" panose="020F0502020204030204" pitchFamily="34" charset="0"/>
                <a:ea typeface="Calibri" panose="020F0502020204030204" pitchFamily="34" charset="0"/>
                <a:cs typeface="Times New Roman" panose="02020603050405020304" pitchFamily="18" charset="0"/>
              </a:rPr>
              <a:t> Πασά με διοικητικές παραχωρήσεις που αποτέλεσαν τη βάση του λεγόμενου Οργανικού Νόμου του 1868. Επρόκειτο για ένα καθεστώς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ημιαυτονομίας</a:t>
            </a:r>
            <a:r>
              <a:rPr lang="el-GR" sz="1400" dirty="0">
                <a:effectLst/>
                <a:latin typeface="Calibri" panose="020F0502020204030204" pitchFamily="34" charset="0"/>
                <a:ea typeface="Calibri" panose="020F0502020204030204" pitchFamily="34" charset="0"/>
                <a:cs typeface="Times New Roman" panose="02020603050405020304" pitchFamily="18" charset="0"/>
              </a:rPr>
              <a:t> όπου η Κρήτη θα αποτελούσε ένα βιλαέτι δηλ. μια διοικητική επαρχία της Οθωμανικής Αυτοκρατορίας, διοικούμενο από τον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Βαλή</a:t>
            </a:r>
            <a:r>
              <a:rPr lang="el-GR" sz="1400" dirty="0">
                <a:effectLst/>
                <a:latin typeface="Calibri" panose="020F0502020204030204" pitchFamily="34" charset="0"/>
                <a:ea typeface="Calibri" panose="020F0502020204030204" pitchFamily="34" charset="0"/>
                <a:cs typeface="Times New Roman" panose="02020603050405020304" pitchFamily="18" charset="0"/>
              </a:rPr>
              <a:t>, που διορίζονταν από τον Σουλτάνο. Το νησί διαιρέθηκε σε πέντε διοικήσεις και είκοσι επαρχίες. </a:t>
            </a:r>
          </a:p>
          <a:p>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100" dirty="0"/>
          </a:p>
        </p:txBody>
      </p:sp>
      <p:cxnSp>
        <p:nvCxnSpPr>
          <p:cNvPr id="14" name="Straight Connector 13">
            <a:extLst>
              <a:ext uri="{FF2B5EF4-FFF2-40B4-BE49-F238E27FC236}">
                <a16:creationId xmlns:a16="http://schemas.microsoft.com/office/drawing/2014/main" id="{B8EC0F70-6AFD-45BE-8F70-52888FC304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19763"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Εικόνα 6" descr="Εικόνα που περιέχει κείμενο, παλιός, ζωγραφική&#10;&#10;Περιγραφή που δημιουργήθηκε αυτόματα">
            <a:extLst>
              <a:ext uri="{FF2B5EF4-FFF2-40B4-BE49-F238E27FC236}">
                <a16:creationId xmlns:a16="http://schemas.microsoft.com/office/drawing/2014/main" id="{8674D1C2-7A7C-4B7B-9492-4ACC8D9176BC}"/>
              </a:ext>
            </a:extLst>
          </p:cNvPr>
          <p:cNvPicPr>
            <a:picLocks noChangeAspect="1"/>
          </p:cNvPicPr>
          <p:nvPr/>
        </p:nvPicPr>
        <p:blipFill rotWithShape="1">
          <a:blip r:embed="rId2">
            <a:extLst>
              <a:ext uri="{28A0092B-C50C-407E-A947-70E740481C1C}">
                <a14:useLocalDpi xmlns:a14="http://schemas.microsoft.com/office/drawing/2010/main" val="0"/>
              </a:ext>
            </a:extLst>
          </a:blip>
          <a:srcRect t="1253" r="-2" b="2027"/>
          <a:stretch/>
        </p:blipFill>
        <p:spPr>
          <a:xfrm>
            <a:off x="6818278" y="343454"/>
            <a:ext cx="4853685" cy="2934000"/>
          </a:xfrm>
          <a:prstGeom prst="rect">
            <a:avLst/>
          </a:prstGeom>
        </p:spPr>
      </p:pic>
      <p:pic>
        <p:nvPicPr>
          <p:cNvPr id="5" name="Εικόνα 4" descr="Εικόνα που περιέχει ουρανός, κτίριο, υπαίθριος, πέτρα&#10;&#10;Περιγραφή που δημιουργήθηκε αυτόματα">
            <a:extLst>
              <a:ext uri="{FF2B5EF4-FFF2-40B4-BE49-F238E27FC236}">
                <a16:creationId xmlns:a16="http://schemas.microsoft.com/office/drawing/2014/main" id="{078F9889-7656-4371-9F97-8FAEB0655DE2}"/>
              </a:ext>
            </a:extLst>
          </p:cNvPr>
          <p:cNvPicPr>
            <a:picLocks noChangeAspect="1"/>
          </p:cNvPicPr>
          <p:nvPr/>
        </p:nvPicPr>
        <p:blipFill rotWithShape="1">
          <a:blip r:embed="rId3">
            <a:extLst>
              <a:ext uri="{28A0092B-C50C-407E-A947-70E740481C1C}">
                <a14:useLocalDpi xmlns:a14="http://schemas.microsoft.com/office/drawing/2010/main" val="0"/>
              </a:ext>
            </a:extLst>
          </a:blip>
          <a:srcRect l="10658" r="2570" b="-2"/>
          <a:stretch/>
        </p:blipFill>
        <p:spPr>
          <a:xfrm>
            <a:off x="6818278" y="3597883"/>
            <a:ext cx="4853685" cy="2936699"/>
          </a:xfrm>
          <a:prstGeom prst="rect">
            <a:avLst/>
          </a:prstGeom>
        </p:spPr>
      </p:pic>
    </p:spTree>
    <p:extLst>
      <p:ext uri="{BB962C8B-B14F-4D97-AF65-F5344CB8AC3E}">
        <p14:creationId xmlns:p14="http://schemas.microsoft.com/office/powerpoint/2010/main" val="2225072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descr="Εικόνα που περιέχει κείμενο, υπογραφή&#10;&#10;Περιγραφή που δημιουργήθηκε αυτόματα">
            <a:extLst>
              <a:ext uri="{FF2B5EF4-FFF2-40B4-BE49-F238E27FC236}">
                <a16:creationId xmlns:a16="http://schemas.microsoft.com/office/drawing/2014/main" id="{7CDD04CD-50D6-4CAB-8D8F-4CFDB9321D85}"/>
              </a:ext>
            </a:extLst>
          </p:cNvPr>
          <p:cNvPicPr>
            <a:picLocks noChangeAspect="1"/>
          </p:cNvPicPr>
          <p:nvPr/>
        </p:nvPicPr>
        <p:blipFill rotWithShape="1">
          <a:blip r:embed="rId2">
            <a:extLst>
              <a:ext uri="{28A0092B-C50C-407E-A947-70E740481C1C}">
                <a14:useLocalDpi xmlns:a14="http://schemas.microsoft.com/office/drawing/2010/main" val="0"/>
              </a:ext>
            </a:extLst>
          </a:blip>
          <a:srcRect t="14307" r="-2" b="20312"/>
          <a:stretch/>
        </p:blipFill>
        <p:spPr>
          <a:xfrm>
            <a:off x="6015107" y="-1"/>
            <a:ext cx="6176895" cy="2937954"/>
          </a:xfrm>
          <a:prstGeom prst="rect">
            <a:avLst/>
          </a:prstGeom>
        </p:spPr>
      </p:pic>
      <p:pic>
        <p:nvPicPr>
          <p:cNvPr id="7" name="Εικόνα 6" descr="Εικόνα που περιέχει κείμενο, πόζα&#10;&#10;Περιγραφή που δημιουργήθηκε αυτόματα">
            <a:extLst>
              <a:ext uri="{FF2B5EF4-FFF2-40B4-BE49-F238E27FC236}">
                <a16:creationId xmlns:a16="http://schemas.microsoft.com/office/drawing/2014/main" id="{DCB52D93-7C22-4609-B47C-DF6EC828C4AF}"/>
              </a:ext>
            </a:extLst>
          </p:cNvPr>
          <p:cNvPicPr>
            <a:picLocks noChangeAspect="1"/>
          </p:cNvPicPr>
          <p:nvPr/>
        </p:nvPicPr>
        <p:blipFill rotWithShape="1">
          <a:blip r:embed="rId3">
            <a:extLst>
              <a:ext uri="{28A0092B-C50C-407E-A947-70E740481C1C}">
                <a14:useLocalDpi xmlns:a14="http://schemas.microsoft.com/office/drawing/2010/main" val="0"/>
              </a:ext>
            </a:extLst>
          </a:blip>
          <a:srcRect t="8166" r="1" b="16339"/>
          <a:stretch/>
        </p:blipFill>
        <p:spPr>
          <a:xfrm>
            <a:off x="4203638" y="2937953"/>
            <a:ext cx="7988360" cy="3920047"/>
          </a:xfrm>
          <a:prstGeom prst="rect">
            <a:avLst/>
          </a:prstGeom>
        </p:spPr>
      </p:pic>
      <p:sp>
        <p:nvSpPr>
          <p:cNvPr id="27" name="Freeform: Shape 1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A1A68414-44F4-448B-8F94-DEA7EBB828F8}"/>
              </a:ext>
            </a:extLst>
          </p:cNvPr>
          <p:cNvSpPr>
            <a:spLocks noGrp="1"/>
          </p:cNvSpPr>
          <p:nvPr>
            <p:ph type="title"/>
          </p:nvPr>
        </p:nvSpPr>
        <p:spPr>
          <a:xfrm>
            <a:off x="804672" y="365125"/>
            <a:ext cx="5266155" cy="1325563"/>
          </a:xfrm>
        </p:spPr>
        <p:txBody>
          <a:bodyPr>
            <a:normAutofit/>
          </a:bodyPr>
          <a:lstStyle/>
          <a:p>
            <a:r>
              <a:rPr lang="el-GR" sz="2800"/>
              <a:t>1897 </a:t>
            </a:r>
            <a:br>
              <a:rPr lang="el-GR" sz="2800"/>
            </a:br>
            <a:r>
              <a:rPr lang="el-GR" sz="2800"/>
              <a:t>Οι επαναστάσεις των χρόνων 1889, 1895- 1898</a:t>
            </a:r>
          </a:p>
        </p:txBody>
      </p:sp>
      <p:sp>
        <p:nvSpPr>
          <p:cNvPr id="3" name="Θέση περιεχομένου 2">
            <a:extLst>
              <a:ext uri="{FF2B5EF4-FFF2-40B4-BE49-F238E27FC236}">
                <a16:creationId xmlns:a16="http://schemas.microsoft.com/office/drawing/2014/main" id="{3C6D21FF-CAF5-4E71-A2DF-C59FC0EBE225}"/>
              </a:ext>
            </a:extLst>
          </p:cNvPr>
          <p:cNvSpPr>
            <a:spLocks noGrp="1"/>
          </p:cNvSpPr>
          <p:nvPr>
            <p:ph idx="1"/>
          </p:nvPr>
        </p:nvSpPr>
        <p:spPr>
          <a:xfrm>
            <a:off x="376046" y="1690688"/>
            <a:ext cx="4746797" cy="5073669"/>
          </a:xfrm>
        </p:spPr>
        <p:txBody>
          <a:bodyPr>
            <a:normAutofit lnSpcReduction="10000"/>
          </a:bodyPr>
          <a:lstStyle/>
          <a:p>
            <a:r>
              <a:rPr lang="el-GR" sz="1600" dirty="0"/>
              <a:t>Το 1878 με τη Σύμβαση της </a:t>
            </a:r>
            <a:r>
              <a:rPr lang="el-GR" sz="1600" dirty="0" err="1"/>
              <a:t>Χαλέπας</a:t>
            </a:r>
            <a:r>
              <a:rPr lang="el-GR" sz="1600" dirty="0"/>
              <a:t>, οι κρητικοί επαναστάτες πέτυχαν τη δέσμευση του σουλτάνου, η Κρήτη να αστυνομεύεται μόνο από Κρητικούς. Μάλιστα αποφασίστηκε η δημιουργία σώματος Χωροφυλακής μόνο από κατοίκους της Κρήτης στο οποίο οι χριστιανοί θα μπορούσαν να γίνουν ακόμα και αξιωματικοί.</a:t>
            </a:r>
          </a:p>
          <a:p>
            <a:r>
              <a:rPr lang="el-GR" sz="1600" dirty="0"/>
              <a:t>Το 1889, καταργώντας το προηγούμενο άρθρο της σύμβασης, ο σουλτάνος ανέθεσε στο συνταγματάρχη </a:t>
            </a:r>
            <a:r>
              <a:rPr lang="el-GR" sz="1600" dirty="0" err="1"/>
              <a:t>Ταξίν</a:t>
            </a:r>
            <a:r>
              <a:rPr lang="el-GR" sz="1600" dirty="0"/>
              <a:t> την αστυνόμευση της Κρήτης, θέτοντάς τον επικεφαλής σώματος 200 ανδρών. Η </a:t>
            </a:r>
            <a:r>
              <a:rPr lang="el-GR" sz="1600" dirty="0" err="1"/>
              <a:t>επανάστηση</a:t>
            </a:r>
            <a:r>
              <a:rPr lang="el-GR" sz="1600" dirty="0"/>
              <a:t> που ακολούθησε καταπνίγηκε μετά από ένα οκτάμηνο. Έδωσε την αφορμή στους Τούρκους να ανακαλέσουν τα προνόμια της </a:t>
            </a:r>
            <a:r>
              <a:rPr lang="el-GR" sz="1600" dirty="0" err="1"/>
              <a:t>Χαλέπας</a:t>
            </a:r>
            <a:r>
              <a:rPr lang="el-GR" sz="1600" dirty="0"/>
              <a:t> και να επαναφέρουν στο νησί το τυραννικό καθεστώς περασμένων καιρών.</a:t>
            </a:r>
          </a:p>
          <a:p>
            <a:r>
              <a:rPr lang="el-GR" sz="1600" dirty="0"/>
              <a:t>Ένας </a:t>
            </a:r>
            <a:r>
              <a:rPr lang="el-GR" sz="1600" dirty="0" err="1"/>
              <a:t>Σφακιανός</a:t>
            </a:r>
            <a:r>
              <a:rPr lang="el-GR" sz="1600" dirty="0"/>
              <a:t> δικαστικός ο Μανούσος Κούνδουρος, πρωτοστατούσε στη συγκρότηση μιας Επιτροπής που ονομάστηκε Μεταπολιτευτική και η οποία ζήτησε την παραχώρηση στην Κρήτη μερικής αυτονομίας υπό χριστιανό διοικητή και την επαναφορά των προνομίων της </a:t>
            </a:r>
            <a:r>
              <a:rPr lang="el-GR" sz="1600" dirty="0" err="1"/>
              <a:t>Χαλέπας</a:t>
            </a:r>
            <a:r>
              <a:rPr lang="el-GR" sz="1600" dirty="0"/>
              <a:t>.</a:t>
            </a:r>
          </a:p>
          <a:p>
            <a:endParaRPr lang="el-GR" sz="1100" dirty="0"/>
          </a:p>
        </p:txBody>
      </p:sp>
    </p:spTree>
    <p:extLst>
      <p:ext uri="{BB962C8B-B14F-4D97-AF65-F5344CB8AC3E}">
        <p14:creationId xmlns:p14="http://schemas.microsoft.com/office/powerpoint/2010/main" val="41802965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6EC76C3-1DFD-463D-8D4B-B1B673BEE8F6}"/>
              </a:ext>
            </a:extLst>
          </p:cNvPr>
          <p:cNvSpPr>
            <a:spLocks noGrp="1"/>
          </p:cNvSpPr>
          <p:nvPr>
            <p:ph idx="1"/>
          </p:nvPr>
        </p:nvSpPr>
        <p:spPr>
          <a:xfrm>
            <a:off x="589583" y="979055"/>
            <a:ext cx="4245428" cy="4668211"/>
          </a:xfrm>
        </p:spPr>
        <p:txBody>
          <a:bodyPr anchor="t">
            <a:noAutofit/>
          </a:bodyPr>
          <a:lstStyle/>
          <a:p>
            <a:r>
              <a:rPr lang="el-GR" sz="2000" dirty="0"/>
              <a:t>Το 1897 στις 23 και 24 Ιανουαρίου οι Τούρκοι βάζουν φωτιά στα Χανιά και σφάζουν τους χριστιανούς. Τότε 100 περίπου επαναστάτες συγκεντρώθηκαν στο Ακρωτήρι αποφασισμένοι να διεκδικήσουν με κάθε μέσο την Ένωση της Κρήτης με την Ελλάδα. Ήταν η αρχή της επανάστασης. Οι Μεγάλες Δυνάμεις (Αγγλία, Γαλλία, Αυστρία, Ρωσία, Ιταλία, Γερμανία) δεν αποδέχονται τα αιτήματα των επαναστατών και αποφασίζουν διεθνή κατοχή των πόλεων Χανίων, Ρεθύμνου και Ηρακλείου. Η εξέλιξη αυτή, οδηγεί την ελληνική κυβέρνηση Δεληγιάννη και τον βασιλιά Γεώργιο Α΄ να επέμβουν στέλνοντας στρατό στην Κρήτη. </a:t>
            </a:r>
          </a:p>
        </p:txBody>
      </p:sp>
      <p:sp>
        <p:nvSpPr>
          <p:cNvPr id="40" name="Freeform: Shape 39">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Εικόνα 6" descr="Εικόνα που περιέχει κείμενο, παλιός, υπαίθριος, λευκό&#10;&#10;Περιγραφή που δημιουργήθηκε αυτόματα">
            <a:extLst>
              <a:ext uri="{FF2B5EF4-FFF2-40B4-BE49-F238E27FC236}">
                <a16:creationId xmlns:a16="http://schemas.microsoft.com/office/drawing/2014/main" id="{810EEC2D-3A3C-4B06-9328-F7B4D5E6D945}"/>
              </a:ext>
            </a:extLst>
          </p:cNvPr>
          <p:cNvPicPr>
            <a:picLocks noChangeAspect="1"/>
          </p:cNvPicPr>
          <p:nvPr/>
        </p:nvPicPr>
        <p:blipFill rotWithShape="1">
          <a:blip r:embed="rId2">
            <a:extLst>
              <a:ext uri="{28A0092B-C50C-407E-A947-70E740481C1C}">
                <a14:useLocalDpi xmlns:a14="http://schemas.microsoft.com/office/drawing/2010/main" val="0"/>
              </a:ext>
            </a:extLst>
          </a:blip>
          <a:srcRect t="16817"/>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42" name="Freeform: Shape 41">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0A8C85BE-4823-4C0D-99BF-5BDC2B1FE93D}"/>
              </a:ext>
            </a:extLst>
          </p:cNvPr>
          <p:cNvPicPr>
            <a:picLocks noChangeAspect="1"/>
          </p:cNvPicPr>
          <p:nvPr/>
        </p:nvPicPr>
        <p:blipFill rotWithShape="1">
          <a:blip r:embed="rId3">
            <a:extLst>
              <a:ext uri="{28A0092B-C50C-407E-A947-70E740481C1C}">
                <a14:useLocalDpi xmlns:a14="http://schemas.microsoft.com/office/drawing/2010/main" val="0"/>
              </a:ext>
            </a:extLst>
          </a:blip>
          <a:srcRect t="29184" r="2" b="17781"/>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30065333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2869FD-CA89-43AE-A48A-0E6A3606A0C0}"/>
              </a:ext>
            </a:extLst>
          </p:cNvPr>
          <p:cNvSpPr>
            <a:spLocks noGrp="1"/>
          </p:cNvSpPr>
          <p:nvPr>
            <p:ph type="title"/>
          </p:nvPr>
        </p:nvSpPr>
        <p:spPr>
          <a:xfrm>
            <a:off x="5754039" y="295325"/>
            <a:ext cx="5314536" cy="1325563"/>
          </a:xfrm>
        </p:spPr>
        <p:txBody>
          <a:bodyPr>
            <a:normAutofit/>
          </a:bodyPr>
          <a:lstStyle/>
          <a:p>
            <a:r>
              <a:rPr lang="el-GR" dirty="0"/>
              <a:t>Πλατεία 18 Άγγλων</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Εικόνα 4" descr="Εικόνα που περιέχει κείμενο, ουρανός, δρόμος, υπαίθριος&#10;&#10;Περιγραφή που δημιουργήθηκε αυτόματα">
            <a:extLst>
              <a:ext uri="{FF2B5EF4-FFF2-40B4-BE49-F238E27FC236}">
                <a16:creationId xmlns:a16="http://schemas.microsoft.com/office/drawing/2014/main" id="{A9F50479-418E-4E5E-ADEE-F067BAC6BA8F}"/>
              </a:ext>
            </a:extLst>
          </p:cNvPr>
          <p:cNvPicPr>
            <a:picLocks noChangeAspect="1"/>
          </p:cNvPicPr>
          <p:nvPr/>
        </p:nvPicPr>
        <p:blipFill rotWithShape="1">
          <a:blip r:embed="rId2">
            <a:extLst>
              <a:ext uri="{28A0092B-C50C-407E-A947-70E740481C1C}">
                <a14:useLocalDpi xmlns:a14="http://schemas.microsoft.com/office/drawing/2010/main" val="0"/>
              </a:ext>
            </a:extLst>
          </a:blip>
          <a:srcRect l="2987" r="779"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Θέση περιεχομένου 2">
            <a:extLst>
              <a:ext uri="{FF2B5EF4-FFF2-40B4-BE49-F238E27FC236}">
                <a16:creationId xmlns:a16="http://schemas.microsoft.com/office/drawing/2014/main" id="{01693D39-43D3-4E06-9B01-448CC3575041}"/>
              </a:ext>
            </a:extLst>
          </p:cNvPr>
          <p:cNvSpPr>
            <a:spLocks noGrp="1"/>
          </p:cNvSpPr>
          <p:nvPr>
            <p:ph idx="1"/>
          </p:nvPr>
        </p:nvSpPr>
        <p:spPr>
          <a:xfrm>
            <a:off x="6003419" y="1498026"/>
            <a:ext cx="5314543" cy="5198338"/>
          </a:xfrm>
        </p:spPr>
        <p:txBody>
          <a:bodyPr anchor="t">
            <a:normAutofit/>
          </a:bodyPr>
          <a:lstStyle/>
          <a:p>
            <a:r>
              <a:rPr lang="el-GR" sz="1600" dirty="0">
                <a:effectLst/>
                <a:latin typeface="Calibri" panose="020F0502020204030204" pitchFamily="34" charset="0"/>
                <a:ea typeface="Calibri" panose="020F0502020204030204" pitchFamily="34" charset="0"/>
                <a:cs typeface="Times New Roman" panose="02020603050405020304" pitchFamily="18" charset="0"/>
              </a:rPr>
              <a:t>Το Μάρτιο του 1897 οι ναύαρχοι των μεγάλων δυνάμεων προτείνουν να εκχωρήσουν στην Κρήτη πλήρη αυτονομία υπό την επικυριαρχία του Σουλτάνου. Οι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Κρήτες</a:t>
            </a:r>
            <a:r>
              <a:rPr lang="el-GR" sz="1600" dirty="0">
                <a:effectLst/>
                <a:latin typeface="Calibri" panose="020F0502020204030204" pitchFamily="34" charset="0"/>
                <a:ea typeface="Calibri" panose="020F0502020204030204" pitchFamily="34" charset="0"/>
                <a:cs typeface="Times New Roman" panose="02020603050405020304" pitchFamily="18" charset="0"/>
              </a:rPr>
              <a:t> επαναστάτες συμφώνησαν με τον όρο να απομακρυνθούν πλήρως τα τουρκικά στρατεύματα από τον νησί.  Στις 25 Αυγούστου 1898 θα επιχειρηθεί να εγκατασταθεί στο Ηράκλειο φορολογικός σταθμός με νέο προσωπικό αποτελούμενο από χριστιανούς υπαλλήλους. Ο μουσουλμανικός πληθυσμός και περίπου 15.000 βασιβουζούκοι θα δολοφονήσουν ένα μεγάλο αριθμό χριστιανών και θα πυρπολήσουν τη χριστιανική συνοικία του Ηρακλείου. Θα σκοτωθούν και 14 ή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κατ</a:t>
            </a:r>
            <a:r>
              <a:rPr lang="el-GR" sz="1600" dirty="0">
                <a:effectLst/>
                <a:latin typeface="Calibri" panose="020F0502020204030204" pitchFamily="34" charset="0"/>
                <a:ea typeface="Calibri" panose="020F0502020204030204" pitchFamily="34" charset="0"/>
                <a:cs typeface="Times New Roman" panose="02020603050405020304" pitchFamily="18" charset="0"/>
              </a:rPr>
              <a:t> άλλους 18 Άγγλοι στρατιώτες και ο Υποπρόξενος της Αγγλίας Λύσανδρος Καλοκαιρινός. Οι σφαγές αυτές οδήγησαν τους ξένους ναυάρχους να ζητήσουν την απομάκρυνση των Τούρκων  πράγμα που έγινε. Η τουρκική χωροφυλακή αποχώρησε μαζί με τον τουρκικό στρατό και τη διοίκηση της Κρήτης ανέλαβαν οι ναύαρχοι. Ο τελευταίος Τούρκος στρατιώτης εγκαταλείπει το νησί στις 2 Νοεμβρίου 1898.</a:t>
            </a:r>
          </a:p>
          <a:p>
            <a:endParaRPr lang="el-GR" sz="1400" dirty="0"/>
          </a:p>
        </p:txBody>
      </p:sp>
    </p:spTree>
    <p:extLst>
      <p:ext uri="{BB962C8B-B14F-4D97-AF65-F5344CB8AC3E}">
        <p14:creationId xmlns:p14="http://schemas.microsoft.com/office/powerpoint/2010/main" val="22720937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941B9F-6D9B-4187-8AC1-19D20C0D9E90}"/>
              </a:ext>
            </a:extLst>
          </p:cNvPr>
          <p:cNvSpPr>
            <a:spLocks noGrp="1"/>
          </p:cNvSpPr>
          <p:nvPr>
            <p:ph type="title"/>
          </p:nvPr>
        </p:nvSpPr>
        <p:spPr>
          <a:xfrm>
            <a:off x="744924" y="757112"/>
            <a:ext cx="4249006" cy="1325563"/>
          </a:xfrm>
        </p:spPr>
        <p:txBody>
          <a:bodyPr>
            <a:normAutofit fontScale="90000"/>
          </a:bodyPr>
          <a:lstStyle/>
          <a:p>
            <a:r>
              <a:rPr lang="el-GR" dirty="0"/>
              <a:t>ΕΝΩΣΗ ΤΗΣ ΚΡΗΤΗΣ ΜΕ ΤΗΝ ΕΛΛΑΔΑ</a:t>
            </a:r>
          </a:p>
        </p:txBody>
      </p:sp>
      <p:sp>
        <p:nvSpPr>
          <p:cNvPr id="3" name="Θέση περιεχομένου 2">
            <a:extLst>
              <a:ext uri="{FF2B5EF4-FFF2-40B4-BE49-F238E27FC236}">
                <a16:creationId xmlns:a16="http://schemas.microsoft.com/office/drawing/2014/main" id="{FE9765DA-126B-4907-818E-FA8EF1AB56D8}"/>
              </a:ext>
            </a:extLst>
          </p:cNvPr>
          <p:cNvSpPr>
            <a:spLocks noGrp="1"/>
          </p:cNvSpPr>
          <p:nvPr>
            <p:ph idx="1"/>
          </p:nvPr>
        </p:nvSpPr>
        <p:spPr>
          <a:xfrm>
            <a:off x="805544" y="2235200"/>
            <a:ext cx="4245428" cy="3818466"/>
          </a:xfrm>
        </p:spPr>
        <p:txBody>
          <a:bodyPr anchor="t">
            <a:normAutofit/>
          </a:bodyPr>
          <a:lstStyle/>
          <a:p>
            <a:r>
              <a:rPr lang="el-GR" sz="2400" dirty="0">
                <a:effectLst/>
                <a:latin typeface="Calibri" panose="020F0502020204030204" pitchFamily="34" charset="0"/>
                <a:ea typeface="Calibri" panose="020F0502020204030204" pitchFamily="34" charset="0"/>
                <a:cs typeface="Times New Roman" panose="02020603050405020304" pitchFamily="18" charset="0"/>
              </a:rPr>
              <a:t>Θα περάσουν μερικά χρόνια ακόμη μέχρι την οριστική ένωση της Κρήτης με την Ελλάδα η οποία συνέβη την 1</a:t>
            </a:r>
            <a:r>
              <a:rPr lang="el-GR" sz="24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2400" dirty="0">
                <a:effectLst/>
                <a:latin typeface="Calibri" panose="020F0502020204030204" pitchFamily="34" charset="0"/>
                <a:ea typeface="Calibri" panose="020F0502020204030204" pitchFamily="34" charset="0"/>
                <a:cs typeface="Times New Roman" panose="02020603050405020304" pitchFamily="18" charset="0"/>
              </a:rPr>
              <a:t> Δεκεμβρίου 1913 όπου ο πρωθυπουργός Ελευθέριος Βενιζέλος και ο βασιλιάς Κωνσταντίνος, υψώνουν στο φρούριο </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Φιρκά</a:t>
            </a:r>
            <a:r>
              <a:rPr lang="el-GR" sz="2400" dirty="0">
                <a:effectLst/>
                <a:latin typeface="Calibri" panose="020F0502020204030204" pitchFamily="34" charset="0"/>
                <a:ea typeface="Calibri" panose="020F0502020204030204" pitchFamily="34" charset="0"/>
                <a:cs typeface="Times New Roman" panose="02020603050405020304" pitchFamily="18" charset="0"/>
              </a:rPr>
              <a:t> των Χανίων, την ελληνική σημαία.</a:t>
            </a:r>
          </a:p>
          <a:p>
            <a:pPr marL="0" indent="0">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sz="1800" dirty="0"/>
          </a:p>
        </p:txBody>
      </p:sp>
      <p:sp>
        <p:nvSpPr>
          <p:cNvPr id="12" name="Freeform: Shape 11">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Εικόνα 4" descr="Εικόνα που περιέχει κείμενο, νερό, υπαίθριος, πλοίο&#10;&#10;Περιγραφή που δημιουργήθηκε αυτόματα">
            <a:extLst>
              <a:ext uri="{FF2B5EF4-FFF2-40B4-BE49-F238E27FC236}">
                <a16:creationId xmlns:a16="http://schemas.microsoft.com/office/drawing/2014/main" id="{BA8BD5EB-CEC6-4A45-BD16-85C7ECB61984}"/>
              </a:ext>
            </a:extLst>
          </p:cNvPr>
          <p:cNvPicPr>
            <a:picLocks noChangeAspect="1"/>
          </p:cNvPicPr>
          <p:nvPr/>
        </p:nvPicPr>
        <p:blipFill rotWithShape="1">
          <a:blip r:embed="rId2">
            <a:extLst>
              <a:ext uri="{28A0092B-C50C-407E-A947-70E740481C1C}">
                <a14:useLocalDpi xmlns:a14="http://schemas.microsoft.com/office/drawing/2010/main" val="0"/>
              </a:ext>
            </a:extLst>
          </a:blip>
          <a:srcRect t="6420"/>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14" name="Freeform: Shape 13">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Εικόνα 6" descr="Εικόνα που περιέχει κείμενο, παλιός, μαύρο, πόζα&#10;&#10;Περιγραφή που δημιουργήθηκε αυτόματα">
            <a:extLst>
              <a:ext uri="{FF2B5EF4-FFF2-40B4-BE49-F238E27FC236}">
                <a16:creationId xmlns:a16="http://schemas.microsoft.com/office/drawing/2014/main" id="{97C3564C-08AE-4501-8635-FC8829725D0A}"/>
              </a:ext>
            </a:extLst>
          </p:cNvPr>
          <p:cNvPicPr>
            <a:picLocks noChangeAspect="1"/>
          </p:cNvPicPr>
          <p:nvPr/>
        </p:nvPicPr>
        <p:blipFill rotWithShape="1">
          <a:blip r:embed="rId3">
            <a:extLst>
              <a:ext uri="{28A0092B-C50C-407E-A947-70E740481C1C}">
                <a14:useLocalDpi xmlns:a14="http://schemas.microsoft.com/office/drawing/2010/main" val="0"/>
              </a:ext>
            </a:extLst>
          </a:blip>
          <a:srcRect l="15245" r="9397"/>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5881155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962</Words>
  <Application>Microsoft Office PowerPoint</Application>
  <PresentationFormat>Ευρεία οθόνη</PresentationFormat>
  <Paragraphs>26</Paragraphs>
  <Slides>9</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Arial</vt:lpstr>
      <vt:lpstr>Calibri</vt:lpstr>
      <vt:lpstr>Calibri Light</vt:lpstr>
      <vt:lpstr>Tw Cen MT</vt:lpstr>
      <vt:lpstr>Θέμα του Office</vt:lpstr>
      <vt:lpstr>ΚΡΗΤΗ  1821-2021</vt:lpstr>
      <vt:lpstr>Α΄  ΠΕΡΙΟΔΟΣ (1821 – 1824) </vt:lpstr>
      <vt:lpstr>Ο μεγάλος «αρπεντές»</vt:lpstr>
      <vt:lpstr>Το ολοκαύτωμα της Μιλάτου</vt:lpstr>
      <vt:lpstr>1866 – 1869 Το ολοκαύτωμα του Αρκαδίου</vt:lpstr>
      <vt:lpstr>1897  Οι επαναστάσεις των χρόνων 1889, 1895- 1898</vt:lpstr>
      <vt:lpstr>Παρουσίαση του PowerPoint</vt:lpstr>
      <vt:lpstr>Πλατεία 18 Άγγλων</vt:lpstr>
      <vt:lpstr>ΕΝΩΣΗ ΤΗΣ ΚΡΗΤΗΣ ΜΕ ΤΗΝ ΕΛΛΑΔΑ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ΚΡΗΤΗ  1821-2021</dc:title>
  <dc:creator>Nick</dc:creator>
  <cp:lastModifiedBy>Nick</cp:lastModifiedBy>
  <cp:revision>5</cp:revision>
  <dcterms:created xsi:type="dcterms:W3CDTF">2021-12-05T08:26:51Z</dcterms:created>
  <dcterms:modified xsi:type="dcterms:W3CDTF">2021-12-05T16:21:40Z</dcterms:modified>
</cp:coreProperties>
</file>