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61" r:id="rId4"/>
    <p:sldId id="262" r:id="rId5"/>
    <p:sldId id="258" r:id="rId6"/>
    <p:sldId id="263" r:id="rId7"/>
    <p:sldId id="264" r:id="rId8"/>
    <p:sldId id="265" r:id="rId9"/>
    <p:sldId id="266" r:id="rId10"/>
    <p:sldId id="267" r:id="rId11"/>
    <p:sldId id="268" r:id="rId12"/>
    <p:sldId id="270" r:id="rId13"/>
    <p:sldId id="272" r:id="rId14"/>
    <p:sldId id="259" r:id="rId15"/>
    <p:sldId id="274" r:id="rId16"/>
    <p:sldId id="269"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9D64A9F-7EFF-4502-B5E7-0E7B881E287D}"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92572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9D64A9F-7EFF-4502-B5E7-0E7B881E287D}"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144124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9D64A9F-7EFF-4502-B5E7-0E7B881E287D}"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25C689-635D-42CE-B34B-B2ADCD6C3719}"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98549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9D64A9F-7EFF-4502-B5E7-0E7B881E287D}"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3035343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9D64A9F-7EFF-4502-B5E7-0E7B881E287D}"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25C689-635D-42CE-B34B-B2ADCD6C3719}"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2336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19D64A9F-7EFF-4502-B5E7-0E7B881E287D}"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417542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D64A9F-7EFF-4502-B5E7-0E7B881E287D}"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113714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D64A9F-7EFF-4502-B5E7-0E7B881E287D}"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73948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9D64A9F-7EFF-4502-B5E7-0E7B881E287D}"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50647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9D64A9F-7EFF-4502-B5E7-0E7B881E287D}"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359770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9D64A9F-7EFF-4502-B5E7-0E7B881E287D}"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119885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9D64A9F-7EFF-4502-B5E7-0E7B881E287D}" type="datetimeFigureOut">
              <a:rPr lang="el-GR" smtClean="0"/>
              <a:t>4/12/2022</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148461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19D64A9F-7EFF-4502-B5E7-0E7B881E287D}" type="datetimeFigureOut">
              <a:rPr lang="el-GR" smtClean="0"/>
              <a:t>4/12/2022</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325488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64A9F-7EFF-4502-B5E7-0E7B881E287D}" type="datetimeFigureOut">
              <a:rPr lang="el-GR" smtClean="0"/>
              <a:t>4/12/2022</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76261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9D64A9F-7EFF-4502-B5E7-0E7B881E287D}"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2182084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9D64A9F-7EFF-4502-B5E7-0E7B881E287D}"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25C689-635D-42CE-B34B-B2ADCD6C3719}" type="slidenum">
              <a:rPr lang="el-GR" smtClean="0"/>
              <a:t>‹#›</a:t>
            </a:fld>
            <a:endParaRPr lang="el-GR"/>
          </a:p>
        </p:txBody>
      </p:sp>
    </p:spTree>
    <p:extLst>
      <p:ext uri="{BB962C8B-B14F-4D97-AF65-F5344CB8AC3E}">
        <p14:creationId xmlns:p14="http://schemas.microsoft.com/office/powerpoint/2010/main" val="260146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D64A9F-7EFF-4502-B5E7-0E7B881E287D}" type="datetimeFigureOut">
              <a:rPr lang="el-GR" smtClean="0"/>
              <a:t>4/12/2022</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125C689-635D-42CE-B34B-B2ADCD6C3719}" type="slidenum">
              <a:rPr lang="el-GR" smtClean="0"/>
              <a:t>‹#›</a:t>
            </a:fld>
            <a:endParaRPr lang="el-GR"/>
          </a:p>
        </p:txBody>
      </p:sp>
    </p:spTree>
    <p:extLst>
      <p:ext uri="{BB962C8B-B14F-4D97-AF65-F5344CB8AC3E}">
        <p14:creationId xmlns:p14="http://schemas.microsoft.com/office/powerpoint/2010/main" val="28122974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κτίριο, ουρανός, τρένο, τζαμί&#10;&#10;Περιγραφή που δημιουργήθηκε αυτόματα">
            <a:extLst>
              <a:ext uri="{FF2B5EF4-FFF2-40B4-BE49-F238E27FC236}">
                <a16:creationId xmlns:a16="http://schemas.microsoft.com/office/drawing/2014/main" id="{0E017F93-5F80-43CA-A4A7-A58FCF0CB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372" y="457200"/>
            <a:ext cx="9230958" cy="4747385"/>
          </a:xfrm>
          <a:prstGeom prst="rect">
            <a:avLst/>
          </a:prstGeom>
        </p:spPr>
      </p:pic>
      <p:sp>
        <p:nvSpPr>
          <p:cNvPr id="2" name="Τίτλος 1">
            <a:extLst>
              <a:ext uri="{FF2B5EF4-FFF2-40B4-BE49-F238E27FC236}">
                <a16:creationId xmlns:a16="http://schemas.microsoft.com/office/drawing/2014/main" id="{7266594A-814E-4D36-8018-EE0E735C2EDF}"/>
              </a:ext>
            </a:extLst>
          </p:cNvPr>
          <p:cNvSpPr>
            <a:spLocks noGrp="1"/>
          </p:cNvSpPr>
          <p:nvPr>
            <p:ph type="ctrTitle"/>
          </p:nvPr>
        </p:nvSpPr>
        <p:spPr>
          <a:xfrm>
            <a:off x="767240" y="5444835"/>
            <a:ext cx="9095651" cy="830231"/>
          </a:xfrm>
        </p:spPr>
        <p:txBody>
          <a:bodyPr>
            <a:normAutofit/>
          </a:bodyPr>
          <a:lstStyle/>
          <a:p>
            <a:pPr algn="l"/>
            <a:r>
              <a:rPr lang="el-GR" sz="4000" dirty="0">
                <a:solidFill>
                  <a:srgbClr val="000000"/>
                </a:solidFill>
              </a:rPr>
              <a:t>           ΑΓΙΑ ΣΟΦΙΑ</a:t>
            </a:r>
          </a:p>
        </p:txBody>
      </p:sp>
      <p:sp>
        <p:nvSpPr>
          <p:cNvPr id="3" name="Υπότιτλος 2">
            <a:extLst>
              <a:ext uri="{FF2B5EF4-FFF2-40B4-BE49-F238E27FC236}">
                <a16:creationId xmlns:a16="http://schemas.microsoft.com/office/drawing/2014/main" id="{00B50438-A6BD-4F1C-9EC2-7FE9FD318F1D}"/>
              </a:ext>
            </a:extLst>
          </p:cNvPr>
          <p:cNvSpPr>
            <a:spLocks noGrp="1"/>
          </p:cNvSpPr>
          <p:nvPr>
            <p:ph type="subTitle" idx="1"/>
          </p:nvPr>
        </p:nvSpPr>
        <p:spPr>
          <a:xfrm>
            <a:off x="767240" y="6275067"/>
            <a:ext cx="9095651" cy="347473"/>
          </a:xfrm>
        </p:spPr>
        <p:txBody>
          <a:bodyPr>
            <a:normAutofit/>
          </a:bodyPr>
          <a:lstStyle/>
          <a:p>
            <a:pPr algn="l"/>
            <a:r>
              <a:rPr lang="el-GR" sz="1600" dirty="0">
                <a:solidFill>
                  <a:srgbClr val="000000"/>
                </a:solidFill>
              </a:rPr>
              <a:t>                        Ένα αριστούργημα της αρχιτεκτονικής</a:t>
            </a:r>
          </a:p>
        </p:txBody>
      </p:sp>
    </p:spTree>
    <p:extLst>
      <p:ext uri="{BB962C8B-B14F-4D97-AF65-F5344CB8AC3E}">
        <p14:creationId xmlns:p14="http://schemas.microsoft.com/office/powerpoint/2010/main" val="68910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7E1C44A2-4B37-4B14-B90B-368A88D05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 name="Εικόνα 2">
            <a:extLst>
              <a:ext uri="{FF2B5EF4-FFF2-40B4-BE49-F238E27FC236}">
                <a16:creationId xmlns:a16="http://schemas.microsoft.com/office/drawing/2014/main" id="{5F9B7762-DCDB-499A-973E-C2BD36C04AE0}"/>
              </a:ext>
            </a:extLst>
          </p:cNvPr>
          <p:cNvPicPr>
            <a:picLocks noChangeAspect="1"/>
          </p:cNvPicPr>
          <p:nvPr/>
        </p:nvPicPr>
        <p:blipFill rotWithShape="1">
          <a:blip r:embed="rId2">
            <a:extLst>
              <a:ext uri="{28A0092B-C50C-407E-A947-70E740481C1C}">
                <a14:useLocalDpi xmlns:a14="http://schemas.microsoft.com/office/drawing/2010/main" val="0"/>
              </a:ext>
            </a:extLst>
          </a:blip>
          <a:srcRect r="2" b="17023"/>
          <a:stretch/>
        </p:blipFill>
        <p:spPr>
          <a:xfrm>
            <a:off x="2215987" y="587656"/>
            <a:ext cx="9131184" cy="5682688"/>
          </a:xfrm>
          <a:prstGeom prst="rect">
            <a:avLst/>
          </a:prstGeom>
        </p:spPr>
      </p:pic>
    </p:spTree>
    <p:extLst>
      <p:ext uri="{BB962C8B-B14F-4D97-AF65-F5344CB8AC3E}">
        <p14:creationId xmlns:p14="http://schemas.microsoft.com/office/powerpoint/2010/main" val="3270852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FF0359-5066-4F90-9038-F93A70B255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a:extLst>
              <a:ext uri="{FF2B5EF4-FFF2-40B4-BE49-F238E27FC236}">
                <a16:creationId xmlns:a16="http://schemas.microsoft.com/office/drawing/2014/main" id="{CC9F1398-54E6-445B-A425-CC0002FB7B55}"/>
              </a:ext>
            </a:extLst>
          </p:cNvPr>
          <p:cNvPicPr>
            <a:picLocks noChangeAspect="1"/>
          </p:cNvPicPr>
          <p:nvPr/>
        </p:nvPicPr>
        <p:blipFill rotWithShape="1">
          <a:blip>
            <a:extLst>
              <a:ext uri="{28A0092B-C50C-407E-A947-70E740481C1C}">
                <a14:useLocalDpi xmlns:a14="http://schemas.microsoft.com/office/drawing/2010/main" val="0"/>
              </a:ext>
            </a:extLst>
          </a:blip>
          <a:srcRect r="24268" b="-1"/>
          <a:stretch/>
        </p:blipFill>
        <p:spPr>
          <a:xfrm>
            <a:off x="346318" y="640080"/>
            <a:ext cx="4827595" cy="4781006"/>
          </a:xfrm>
          <a:prstGeom prst="rect">
            <a:avLst/>
          </a:prstGeom>
        </p:spPr>
      </p:pic>
      <p:pic>
        <p:nvPicPr>
          <p:cNvPr id="5" name="Εικόνα 4" descr="Εικόνα που περιέχει κείμενο, βιβλίο&#10;&#10;Περιγραφή που δημιουργήθηκε αυτόματα">
            <a:extLst>
              <a:ext uri="{FF2B5EF4-FFF2-40B4-BE49-F238E27FC236}">
                <a16:creationId xmlns:a16="http://schemas.microsoft.com/office/drawing/2014/main" id="{658A2E6C-8909-468C-88F3-57BD5FB9C8BA}"/>
              </a:ext>
            </a:extLst>
          </p:cNvPr>
          <p:cNvPicPr>
            <a:picLocks noChangeAspect="1"/>
          </p:cNvPicPr>
          <p:nvPr/>
        </p:nvPicPr>
        <p:blipFill rotWithShape="1">
          <a:blip r:embed="rId2">
            <a:extLst>
              <a:ext uri="{28A0092B-C50C-407E-A947-70E740481C1C}">
                <a14:useLocalDpi xmlns:a14="http://schemas.microsoft.com/office/drawing/2010/main" val="0"/>
              </a:ext>
            </a:extLst>
          </a:blip>
          <a:srcRect l="10456" r="13812" b="-1"/>
          <a:stretch/>
        </p:blipFill>
        <p:spPr>
          <a:xfrm>
            <a:off x="4975880" y="892790"/>
            <a:ext cx="5730008" cy="5674710"/>
          </a:xfrm>
          <a:prstGeom prst="rect">
            <a:avLst/>
          </a:prstGeom>
        </p:spPr>
      </p:pic>
      <p:sp>
        <p:nvSpPr>
          <p:cNvPr id="12" name="Freeform 11">
            <a:extLst>
              <a:ext uri="{FF2B5EF4-FFF2-40B4-BE49-F238E27FC236}">
                <a16:creationId xmlns:a16="http://schemas.microsoft.com/office/drawing/2014/main" id="{92FDD37D-02BF-479A-BC17-F911BEA891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82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1C6D932-DFF5-4EAB-9FB1-5073B33058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8574" y="3962"/>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κείμενο&#10;&#10;Περιγραφή που δημιουργήθηκε αυτόματα">
            <a:extLst>
              <a:ext uri="{FF2B5EF4-FFF2-40B4-BE49-F238E27FC236}">
                <a16:creationId xmlns:a16="http://schemas.microsoft.com/office/drawing/2014/main" id="{D002BA2E-8B27-4A3E-80F9-3EADD1253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23" y="1277482"/>
            <a:ext cx="5798503" cy="4348877"/>
          </a:xfrm>
          <a:prstGeom prst="rect">
            <a:avLst/>
          </a:prstGeom>
          <a:ln w="127000" cap="sq">
            <a:solidFill>
              <a:srgbClr val="FFFFFF"/>
            </a:solidFill>
            <a:miter lim="800000"/>
          </a:ln>
        </p:spPr>
      </p:pic>
      <p:pic>
        <p:nvPicPr>
          <p:cNvPr id="5" name="Εικόνα 4" descr="Εικόνα που περιέχει κτίριο&#10;&#10;Περιγραφή που δημιουργήθηκε αυτόματα">
            <a:extLst>
              <a:ext uri="{FF2B5EF4-FFF2-40B4-BE49-F238E27FC236}">
                <a16:creationId xmlns:a16="http://schemas.microsoft.com/office/drawing/2014/main" id="{B0711744-886F-4F3A-9938-38F31E94B33C}"/>
              </a:ext>
            </a:extLst>
          </p:cNvPr>
          <p:cNvPicPr>
            <a:picLocks noChangeAspect="1"/>
          </p:cNvPicPr>
          <p:nvPr/>
        </p:nvPicPr>
        <p:blipFill rotWithShape="1">
          <a:blip r:embed="rId3">
            <a:extLst>
              <a:ext uri="{28A0092B-C50C-407E-A947-70E740481C1C}">
                <a14:useLocalDpi xmlns:a14="http://schemas.microsoft.com/office/drawing/2010/main" val="0"/>
              </a:ext>
            </a:extLst>
          </a:blip>
          <a:srcRect t="145" r="2" b="2"/>
          <a:stretch/>
        </p:blipFill>
        <p:spPr>
          <a:xfrm>
            <a:off x="6256866" y="1616044"/>
            <a:ext cx="5303959" cy="3300844"/>
          </a:xfrm>
          <a:prstGeom prst="rect">
            <a:avLst/>
          </a:prstGeom>
          <a:ln w="127000" cap="sq">
            <a:solidFill>
              <a:srgbClr val="FFFFFF"/>
            </a:solidFill>
            <a:miter lim="800000"/>
          </a:ln>
        </p:spPr>
      </p:pic>
    </p:spTree>
    <p:extLst>
      <p:ext uri="{BB962C8B-B14F-4D97-AF65-F5344CB8AC3E}">
        <p14:creationId xmlns:p14="http://schemas.microsoft.com/office/powerpoint/2010/main" val="210500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C104D-5F30-4811-9376-566B26E47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A50FEE6-9ABA-4CD4-A993-CAC928A1A059}"/>
              </a:ext>
            </a:extLst>
          </p:cNvPr>
          <p:cNvSpPr>
            <a:spLocks noGrp="1"/>
          </p:cNvSpPr>
          <p:nvPr>
            <p:ph type="title"/>
          </p:nvPr>
        </p:nvSpPr>
        <p:spPr>
          <a:xfrm>
            <a:off x="649224" y="645106"/>
            <a:ext cx="3650279" cy="1259894"/>
          </a:xfrm>
        </p:spPr>
        <p:txBody>
          <a:bodyPr>
            <a:normAutofit/>
          </a:bodyPr>
          <a:lstStyle/>
          <a:p>
            <a:r>
              <a:rPr lang="el-GR" sz="2800" dirty="0"/>
              <a:t>Η στήριξη του τρούλου</a:t>
            </a:r>
          </a:p>
        </p:txBody>
      </p:sp>
      <p:sp>
        <p:nvSpPr>
          <p:cNvPr id="14" name="Rectangle 13">
            <a:extLst>
              <a:ext uri="{FF2B5EF4-FFF2-40B4-BE49-F238E27FC236}">
                <a16:creationId xmlns:a16="http://schemas.microsoft.com/office/drawing/2014/main" id="{0815E34B-5D02-4E01-A936-E8E1C0AB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A47792FC-24FE-40C0-9E34-BE0C471E5E62}"/>
              </a:ext>
            </a:extLst>
          </p:cNvPr>
          <p:cNvSpPr>
            <a:spLocks noGrp="1"/>
          </p:cNvSpPr>
          <p:nvPr>
            <p:ph idx="1"/>
          </p:nvPr>
        </p:nvSpPr>
        <p:spPr>
          <a:xfrm>
            <a:off x="649225" y="2133600"/>
            <a:ext cx="3650278" cy="3759253"/>
          </a:xfrm>
        </p:spPr>
        <p:txBody>
          <a:bodyPr>
            <a:normAutofit/>
          </a:bodyPr>
          <a:lstStyle/>
          <a:p>
            <a:r>
              <a:rPr lang="el-GR" dirty="0"/>
              <a:t>«Το θαυμαστό στην Αγία Σοφία είναι ο τρούλος. Φαίνεται σαν να κρέμεται από τον ουρανό με χρυσή αλυσίδα. Ο άνθρωπος που εισέρχεται στο ναό για να προσευχηθεί αισθάνεται ότι αυτό το κτίσμα δεν είναι έργο ανθρώπινης δύναμης» </a:t>
            </a:r>
          </a:p>
          <a:p>
            <a:pPr marL="0" indent="0">
              <a:buNone/>
            </a:pPr>
            <a:r>
              <a:rPr lang="el-GR" sz="1200" i="1" dirty="0"/>
              <a:t>        Προκόπιος, Περί κτισμάτων</a:t>
            </a:r>
            <a:endParaRPr lang="en-US" sz="1200" i="1" dirty="0"/>
          </a:p>
        </p:txBody>
      </p:sp>
      <p:pic>
        <p:nvPicPr>
          <p:cNvPr id="5" name="Θέση περιεχομένου 4" descr="Εικόνα που περιέχει κτίριο&#10;&#10;Περιγραφή που δημιουργήθηκε αυτόματα">
            <a:extLst>
              <a:ext uri="{FF2B5EF4-FFF2-40B4-BE49-F238E27FC236}">
                <a16:creationId xmlns:a16="http://schemas.microsoft.com/office/drawing/2014/main" id="{BF6116A3-4A97-43B9-B63B-4B1358D29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543" y="773675"/>
            <a:ext cx="6953577" cy="4985583"/>
          </a:xfrm>
          <a:prstGeom prst="rect">
            <a:avLst/>
          </a:prstGeom>
        </p:spPr>
      </p:pic>
      <p:sp>
        <p:nvSpPr>
          <p:cNvPr id="16" name="Freeform 11">
            <a:extLst>
              <a:ext uri="{FF2B5EF4-FFF2-40B4-BE49-F238E27FC236}">
                <a16:creationId xmlns:a16="http://schemas.microsoft.com/office/drawing/2014/main" id="{7DE3414B-B032-4710-A468-D3285E38C5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251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671907CE-C854-4190-9727-A5BA9ACD6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830C895-94EC-42BF-8070-039C6790E20F}"/>
              </a:ext>
            </a:extLst>
          </p:cNvPr>
          <p:cNvSpPr>
            <a:spLocks noGrp="1"/>
          </p:cNvSpPr>
          <p:nvPr>
            <p:ph type="title"/>
          </p:nvPr>
        </p:nvSpPr>
        <p:spPr>
          <a:xfrm>
            <a:off x="649224" y="645106"/>
            <a:ext cx="3650279" cy="1259894"/>
          </a:xfrm>
        </p:spPr>
        <p:txBody>
          <a:bodyPr>
            <a:normAutofit/>
          </a:bodyPr>
          <a:lstStyle/>
          <a:p>
            <a:r>
              <a:rPr lang="el-GR" dirty="0"/>
              <a:t>ΤΑ ΨΗΦΙΔΩΤΑ</a:t>
            </a:r>
          </a:p>
        </p:txBody>
      </p:sp>
      <p:sp>
        <p:nvSpPr>
          <p:cNvPr id="49" name="Rectangle 48">
            <a:extLst>
              <a:ext uri="{FF2B5EF4-FFF2-40B4-BE49-F238E27FC236}">
                <a16:creationId xmlns:a16="http://schemas.microsoft.com/office/drawing/2014/main" id="{5A0C5A08-447D-4E23-AC6B-794597272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20E978B4-1EB9-48B6-A3D8-5C883A4119A4}"/>
              </a:ext>
            </a:extLst>
          </p:cNvPr>
          <p:cNvSpPr>
            <a:spLocks noGrp="1"/>
          </p:cNvSpPr>
          <p:nvPr>
            <p:ph idx="1"/>
          </p:nvPr>
        </p:nvSpPr>
        <p:spPr>
          <a:xfrm>
            <a:off x="649225" y="1371600"/>
            <a:ext cx="3650278" cy="4521253"/>
          </a:xfrm>
        </p:spPr>
        <p:txBody>
          <a:bodyPr>
            <a:normAutofit/>
          </a:bodyPr>
          <a:lstStyle/>
          <a:p>
            <a:pPr>
              <a:lnSpc>
                <a:spcPct val="90000"/>
              </a:lnSpc>
            </a:pPr>
            <a:r>
              <a:rPr lang="el-GR" dirty="0"/>
              <a:t>Στο προαύλιο του ναού λέγεται ότι υπήρχε κρήνη στην οποία αναγράφονταν η φράση </a:t>
            </a:r>
            <a:r>
              <a:rPr lang="el-GR" b="1" dirty="0"/>
              <a:t>«ΝΙΨΟΝ ΑΝΟΜΗΜΑΤΑ ΜΗ ΜΟΝΑΝ ΟΨΙΝ» </a:t>
            </a:r>
            <a:r>
              <a:rPr lang="el-GR" dirty="0"/>
              <a:t>η οποία σημαίνει ξέπλυνε τις αμαρτίες σου, όχι μόνο το πρόσωπό σου και μπορεί να διαβαστεί και ανάποδα δηλ. από αριστερά προς τα δεξιά. Αυτή η γραφή ονομάζεται καρκινική.</a:t>
            </a:r>
          </a:p>
          <a:p>
            <a:pPr>
              <a:lnSpc>
                <a:spcPct val="90000"/>
              </a:lnSpc>
            </a:pPr>
            <a:r>
              <a:rPr lang="el-GR" dirty="0"/>
              <a:t>Χαρακτηριστικά είναι τα ψηφιδωτά του Ιησού και της Παρθένου Μαρίας βρεφοκρατούσας.</a:t>
            </a:r>
          </a:p>
        </p:txBody>
      </p:sp>
      <p:sp>
        <p:nvSpPr>
          <p:cNvPr id="51" name="Rectangle 50">
            <a:extLst>
              <a:ext uri="{FF2B5EF4-FFF2-40B4-BE49-F238E27FC236}">
                <a16:creationId xmlns:a16="http://schemas.microsoft.com/office/drawing/2014/main" id="{1F08992A-39FB-4DC1-A09F-C56F389049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543" y="645106"/>
            <a:ext cx="6953577"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702100B2-DF1A-40B5-A2BA-5BD6EE0D4F44}"/>
              </a:ext>
            </a:extLst>
          </p:cNvPr>
          <p:cNvPicPr>
            <a:picLocks noChangeAspect="1"/>
          </p:cNvPicPr>
          <p:nvPr/>
        </p:nvPicPr>
        <p:blipFill rotWithShape="1">
          <a:blip r:embed="rId2">
            <a:extLst>
              <a:ext uri="{28A0092B-C50C-407E-A947-70E740481C1C}">
                <a14:useLocalDpi xmlns:a14="http://schemas.microsoft.com/office/drawing/2010/main" val="0"/>
              </a:ext>
            </a:extLst>
          </a:blip>
          <a:srcRect b="7655"/>
          <a:stretch/>
        </p:blipFill>
        <p:spPr>
          <a:xfrm>
            <a:off x="4783269" y="896987"/>
            <a:ext cx="3231199" cy="4743985"/>
          </a:xfrm>
          <a:prstGeom prst="rect">
            <a:avLst/>
          </a:prstGeom>
        </p:spPr>
      </p:pic>
      <p:pic>
        <p:nvPicPr>
          <p:cNvPr id="7" name="Εικόνα 6">
            <a:extLst>
              <a:ext uri="{FF2B5EF4-FFF2-40B4-BE49-F238E27FC236}">
                <a16:creationId xmlns:a16="http://schemas.microsoft.com/office/drawing/2014/main" id="{1CB75797-D8C8-439C-8F52-64A1ADBC7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194" y="838791"/>
            <a:ext cx="3231200" cy="4855628"/>
          </a:xfrm>
          <a:prstGeom prst="rect">
            <a:avLst/>
          </a:prstGeom>
        </p:spPr>
      </p:pic>
      <p:sp>
        <p:nvSpPr>
          <p:cNvPr id="53" name="Freeform 11">
            <a:extLst>
              <a:ext uri="{FF2B5EF4-FFF2-40B4-BE49-F238E27FC236}">
                <a16:creationId xmlns:a16="http://schemas.microsoft.com/office/drawing/2014/main" id="{05E23455-2212-4BE9-9C96-AAEFE4467D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444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Εικόνα 2" descr="Εικόνα που περιέχει κτίριο&#10;&#10;Περιγραφή που δημιουργήθηκε αυτόματα">
            <a:extLst>
              <a:ext uri="{FF2B5EF4-FFF2-40B4-BE49-F238E27FC236}">
                <a16:creationId xmlns:a16="http://schemas.microsoft.com/office/drawing/2014/main" id="{16066BF6-8AFA-47DF-B3CA-DE20397A32F9}"/>
              </a:ext>
            </a:extLst>
          </p:cNvPr>
          <p:cNvPicPr>
            <a:picLocks noChangeAspect="1"/>
          </p:cNvPicPr>
          <p:nvPr/>
        </p:nvPicPr>
        <p:blipFill rotWithShape="1">
          <a:blip r:embed="rId2">
            <a:extLst>
              <a:ext uri="{28A0092B-C50C-407E-A947-70E740481C1C}">
                <a14:useLocalDpi xmlns:a14="http://schemas.microsoft.com/office/drawing/2010/main" val="0"/>
              </a:ext>
            </a:extLst>
          </a:blip>
          <a:srcRect l="16335" r="16471" b="1"/>
          <a:stretch/>
        </p:blipFill>
        <p:spPr>
          <a:xfrm>
            <a:off x="1703827" y="321734"/>
            <a:ext cx="2933514" cy="2905170"/>
          </a:xfrm>
          <a:prstGeom prst="rect">
            <a:avLst/>
          </a:prstGeom>
        </p:spPr>
      </p:pic>
      <p:pic>
        <p:nvPicPr>
          <p:cNvPr id="7" name="Εικόνα 6" descr="Εικόνα που περιέχει περιβολή&#10;&#10;Περιγραφή που δημιουργήθηκε αυτόματα">
            <a:extLst>
              <a:ext uri="{FF2B5EF4-FFF2-40B4-BE49-F238E27FC236}">
                <a16:creationId xmlns:a16="http://schemas.microsoft.com/office/drawing/2014/main" id="{4A9865C7-292C-471E-927B-78463FB19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41" y="3631096"/>
            <a:ext cx="5055483" cy="2760560"/>
          </a:xfrm>
          <a:prstGeom prst="rect">
            <a:avLst/>
          </a:prstGeom>
        </p:spPr>
      </p:pic>
      <p:sp>
        <p:nvSpPr>
          <p:cNvPr id="17" name="Rectangle 16">
            <a:extLst>
              <a:ext uri="{FF2B5EF4-FFF2-40B4-BE49-F238E27FC236}">
                <a16:creationId xmlns:a16="http://schemas.microsoft.com/office/drawing/2014/main" id="{799448F2-0E5B-42DA-B2D1-11A14E947B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8A7552-20E1-4F34-ADAB-C1DB6634D4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40BCAB8E-1E77-43B0-B67D-DD5A82A15B28}"/>
              </a:ext>
            </a:extLst>
          </p:cNvPr>
          <p:cNvPicPr>
            <a:picLocks noChangeAspect="1"/>
          </p:cNvPicPr>
          <p:nvPr/>
        </p:nvPicPr>
        <p:blipFill rotWithShape="1">
          <a:blip r:embed="rId4">
            <a:extLst>
              <a:ext uri="{28A0092B-C50C-407E-A947-70E740481C1C}">
                <a14:useLocalDpi xmlns:a14="http://schemas.microsoft.com/office/drawing/2010/main" val="0"/>
              </a:ext>
            </a:extLst>
          </a:blip>
          <a:srcRect l="13289" r="9703" b="1"/>
          <a:stretch/>
        </p:blipFill>
        <p:spPr>
          <a:xfrm>
            <a:off x="6308034" y="669534"/>
            <a:ext cx="5426764" cy="5374321"/>
          </a:xfrm>
          <a:prstGeom prst="rect">
            <a:avLst/>
          </a:prstGeom>
        </p:spPr>
      </p:pic>
    </p:spTree>
    <p:extLst>
      <p:ext uri="{BB962C8B-B14F-4D97-AF65-F5344CB8AC3E}">
        <p14:creationId xmlns:p14="http://schemas.microsoft.com/office/powerpoint/2010/main" val="99818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71907CE-C854-4190-9727-A5BA9ACD6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CAAAB7C-10F8-4B80-8676-BBE309DC2BC4}"/>
              </a:ext>
            </a:extLst>
          </p:cNvPr>
          <p:cNvSpPr>
            <a:spLocks noGrp="1"/>
          </p:cNvSpPr>
          <p:nvPr>
            <p:ph type="title"/>
          </p:nvPr>
        </p:nvSpPr>
        <p:spPr>
          <a:xfrm>
            <a:off x="649224" y="645106"/>
            <a:ext cx="3650279" cy="1259894"/>
          </a:xfrm>
        </p:spPr>
        <p:txBody>
          <a:bodyPr>
            <a:normAutofit/>
          </a:bodyPr>
          <a:lstStyle/>
          <a:p>
            <a:r>
              <a:rPr lang="el-GR" sz="3300"/>
              <a:t>Χρήση του ναού και θρύλοι</a:t>
            </a:r>
          </a:p>
        </p:txBody>
      </p:sp>
      <p:sp>
        <p:nvSpPr>
          <p:cNvPr id="25" name="Rectangle 24">
            <a:extLst>
              <a:ext uri="{FF2B5EF4-FFF2-40B4-BE49-F238E27FC236}">
                <a16:creationId xmlns:a16="http://schemas.microsoft.com/office/drawing/2014/main" id="{5A0C5A08-447D-4E23-AC6B-794597272A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 name="Θέση περιεχομένου 11">
            <a:extLst>
              <a:ext uri="{FF2B5EF4-FFF2-40B4-BE49-F238E27FC236}">
                <a16:creationId xmlns:a16="http://schemas.microsoft.com/office/drawing/2014/main" id="{0E4F86DB-7924-4EEE-B712-842F8B9357A2}"/>
              </a:ext>
            </a:extLst>
          </p:cNvPr>
          <p:cNvSpPr>
            <a:spLocks noGrp="1"/>
          </p:cNvSpPr>
          <p:nvPr>
            <p:ph idx="1"/>
          </p:nvPr>
        </p:nvSpPr>
        <p:spPr>
          <a:xfrm>
            <a:off x="649225" y="2133600"/>
            <a:ext cx="3650278" cy="3759253"/>
          </a:xfrm>
        </p:spPr>
        <p:txBody>
          <a:bodyPr>
            <a:normAutofit fontScale="92500"/>
          </a:bodyPr>
          <a:lstStyle/>
          <a:p>
            <a:r>
              <a:rPr lang="el-GR" dirty="0"/>
              <a:t>Η τελευταία λειτουργία </a:t>
            </a:r>
            <a:r>
              <a:rPr lang="el-GR" dirty="0" err="1"/>
              <a:t>τελέστηκε</a:t>
            </a:r>
            <a:r>
              <a:rPr lang="el-GR" dirty="0"/>
              <a:t> στις 29 Μαΐου 1453 παρόντος του τελευταίου αυτοκράτορα Κωνσταντίνου Παλαιολόγου.</a:t>
            </a:r>
          </a:p>
          <a:p>
            <a:r>
              <a:rPr lang="el-GR" dirty="0"/>
              <a:t>Στο ναό στέφονταν οι αυτοκράτορες και οι πατριάρχες.</a:t>
            </a:r>
          </a:p>
          <a:p>
            <a:r>
              <a:rPr lang="el-GR" dirty="0"/>
              <a:t>Εκεί τελούνταν οι δοξολογίες των θριάμβων και οι παρακλήσεις του λαού στο Θεό για τη σωτηρία της Πόλης.</a:t>
            </a:r>
          </a:p>
          <a:p>
            <a:endParaRPr lang="el-GR" dirty="0"/>
          </a:p>
          <a:p>
            <a:endParaRPr lang="el-GR" dirty="0"/>
          </a:p>
          <a:p>
            <a:endParaRPr lang="el-GR" dirty="0"/>
          </a:p>
          <a:p>
            <a:endParaRPr lang="el-GR" dirty="0"/>
          </a:p>
          <a:p>
            <a:endParaRPr lang="el-GR" dirty="0"/>
          </a:p>
        </p:txBody>
      </p:sp>
      <p:sp>
        <p:nvSpPr>
          <p:cNvPr id="27" name="Rectangle 26">
            <a:extLst>
              <a:ext uri="{FF2B5EF4-FFF2-40B4-BE49-F238E27FC236}">
                <a16:creationId xmlns:a16="http://schemas.microsoft.com/office/drawing/2014/main" id="{1F08992A-39FB-4DC1-A09F-C56F389049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9543" y="645106"/>
            <a:ext cx="6953577" cy="5247747"/>
          </a:xfrm>
          <a:prstGeom prst="rect">
            <a:avLst/>
          </a:prstGeom>
          <a:solidFill>
            <a:srgbClr val="FFFFFE"/>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Εικόνα 15" descr="Εικόνα που περιέχει κείμενο&#10;&#10;Περιγραφή που δημιουργήθηκε αυτόματα">
            <a:extLst>
              <a:ext uri="{FF2B5EF4-FFF2-40B4-BE49-F238E27FC236}">
                <a16:creationId xmlns:a16="http://schemas.microsoft.com/office/drawing/2014/main" id="{EC45F07F-FD35-4DE3-888A-2FEE20D77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269" y="1026368"/>
            <a:ext cx="3231199" cy="3900195"/>
          </a:xfrm>
          <a:prstGeom prst="rect">
            <a:avLst/>
          </a:prstGeom>
        </p:spPr>
      </p:pic>
      <p:pic>
        <p:nvPicPr>
          <p:cNvPr id="18" name="Εικόνα 17" descr="Εικόνα που περιέχει κείμενο&#10;&#10;Περιγραφή που δημιουργήθηκε αυτόματα">
            <a:extLst>
              <a:ext uri="{FF2B5EF4-FFF2-40B4-BE49-F238E27FC236}">
                <a16:creationId xmlns:a16="http://schemas.microsoft.com/office/drawing/2014/main" id="{81038B5C-E0F4-4D76-AAF6-0D82BA4DC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8194" y="1034881"/>
            <a:ext cx="3231200" cy="3900195"/>
          </a:xfrm>
          <a:prstGeom prst="rect">
            <a:avLst/>
          </a:prstGeom>
        </p:spPr>
      </p:pic>
      <p:sp>
        <p:nvSpPr>
          <p:cNvPr id="29" name="Freeform 11">
            <a:extLst>
              <a:ext uri="{FF2B5EF4-FFF2-40B4-BE49-F238E27FC236}">
                <a16:creationId xmlns:a16="http://schemas.microsoft.com/office/drawing/2014/main" id="{05E23455-2212-4BE9-9C96-AAEFE4467D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16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2" name="Freeform 11">
            <a:extLst>
              <a:ext uri="{FF2B5EF4-FFF2-40B4-BE49-F238E27FC236}">
                <a16:creationId xmlns:a16="http://schemas.microsoft.com/office/drawing/2014/main" id="{54EEEBD9-D37D-42B9-BE64-2C102B1D6E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1" name="Rectangle 30">
            <a:extLst>
              <a:ext uri="{FF2B5EF4-FFF2-40B4-BE49-F238E27FC236}">
                <a16:creationId xmlns:a16="http://schemas.microsoft.com/office/drawing/2014/main" id="{A2F47212-081A-4E41-8623-C5BD41ADDC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κείμενο&#10;&#10;Περιγραφή που δημιουργήθηκε αυτόματα">
            <a:extLst>
              <a:ext uri="{FF2B5EF4-FFF2-40B4-BE49-F238E27FC236}">
                <a16:creationId xmlns:a16="http://schemas.microsoft.com/office/drawing/2014/main" id="{F0371A2E-F92D-4802-8E18-27EA55C32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561" y="968023"/>
            <a:ext cx="6566369" cy="4924777"/>
          </a:xfrm>
          <a:prstGeom prst="rect">
            <a:avLst/>
          </a:prstGeom>
        </p:spPr>
      </p:pic>
    </p:spTree>
    <p:extLst>
      <p:ext uri="{BB962C8B-B14F-4D97-AF65-F5344CB8AC3E}">
        <p14:creationId xmlns:p14="http://schemas.microsoft.com/office/powerpoint/2010/main" val="2021574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2" name="Group 55">
            <a:extLst>
              <a:ext uri="{FF2B5EF4-FFF2-40B4-BE49-F238E27FC236}">
                <a16:creationId xmlns:a16="http://schemas.microsoft.com/office/drawing/2014/main" id="{7398C59F-5A18-487B-91D6-B955AACF2E5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7" name="Freeform 11">
              <a:extLst>
                <a:ext uri="{FF2B5EF4-FFF2-40B4-BE49-F238E27FC236}">
                  <a16:creationId xmlns:a16="http://schemas.microsoft.com/office/drawing/2014/main" id="{0557FAFE-C7C3-47EC-A4F5-9B21663192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8" name="Freeform 12">
              <a:extLst>
                <a:ext uri="{FF2B5EF4-FFF2-40B4-BE49-F238E27FC236}">
                  <a16:creationId xmlns:a16="http://schemas.microsoft.com/office/drawing/2014/main" id="{95BC28FB-3882-4674-9D79-EA58BEB7CEB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9" name="Freeform 13">
              <a:extLst>
                <a:ext uri="{FF2B5EF4-FFF2-40B4-BE49-F238E27FC236}">
                  <a16:creationId xmlns:a16="http://schemas.microsoft.com/office/drawing/2014/main" id="{9C6EC892-83F9-402F-8552-0AD7C0556E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0" name="Freeform 14">
              <a:extLst>
                <a:ext uri="{FF2B5EF4-FFF2-40B4-BE49-F238E27FC236}">
                  <a16:creationId xmlns:a16="http://schemas.microsoft.com/office/drawing/2014/main" id="{18387766-037C-4EF0-8471-D19CBF2A43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1" name="Freeform 15">
              <a:extLst>
                <a:ext uri="{FF2B5EF4-FFF2-40B4-BE49-F238E27FC236}">
                  <a16:creationId xmlns:a16="http://schemas.microsoft.com/office/drawing/2014/main" id="{1E364F38-6F3A-476A-93E6-962EA817C4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2" name="Freeform 16">
              <a:extLst>
                <a:ext uri="{FF2B5EF4-FFF2-40B4-BE49-F238E27FC236}">
                  <a16:creationId xmlns:a16="http://schemas.microsoft.com/office/drawing/2014/main" id="{35C335A4-1E67-4293-8BE2-DFB085D4FB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3" name="Freeform 17">
              <a:extLst>
                <a:ext uri="{FF2B5EF4-FFF2-40B4-BE49-F238E27FC236}">
                  <a16:creationId xmlns:a16="http://schemas.microsoft.com/office/drawing/2014/main" id="{9A8A0F10-2C98-4297-9F92-5D95533927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4" name="Freeform 18">
              <a:extLst>
                <a:ext uri="{FF2B5EF4-FFF2-40B4-BE49-F238E27FC236}">
                  <a16:creationId xmlns:a16="http://schemas.microsoft.com/office/drawing/2014/main" id="{C3B112A3-006E-4008-A778-DB5F6A09D51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5" name="Freeform 19">
              <a:extLst>
                <a:ext uri="{FF2B5EF4-FFF2-40B4-BE49-F238E27FC236}">
                  <a16:creationId xmlns:a16="http://schemas.microsoft.com/office/drawing/2014/main" id="{E5E62767-5C25-4C49-9568-432433A3C5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66" name="Freeform 20">
              <a:extLst>
                <a:ext uri="{FF2B5EF4-FFF2-40B4-BE49-F238E27FC236}">
                  <a16:creationId xmlns:a16="http://schemas.microsoft.com/office/drawing/2014/main" id="{598EC006-77B1-42BA-B815-66CCB9B170E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7" name="Freeform 21">
              <a:extLst>
                <a:ext uri="{FF2B5EF4-FFF2-40B4-BE49-F238E27FC236}">
                  <a16:creationId xmlns:a16="http://schemas.microsoft.com/office/drawing/2014/main" id="{A144ED09-DA06-491D-95A8-AB3DED4329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8" name="Freeform 22">
              <a:extLst>
                <a:ext uri="{FF2B5EF4-FFF2-40B4-BE49-F238E27FC236}">
                  <a16:creationId xmlns:a16="http://schemas.microsoft.com/office/drawing/2014/main" id="{1CB00BD2-11CD-4A38-8F38-02B0D1105E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3" name="Group 69">
            <a:extLst>
              <a:ext uri="{FF2B5EF4-FFF2-40B4-BE49-F238E27FC236}">
                <a16:creationId xmlns:a16="http://schemas.microsoft.com/office/drawing/2014/main" id="{520234FB-542E-4550-9C2F-1B56FD41A1C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1" name="Freeform 27">
              <a:extLst>
                <a:ext uri="{FF2B5EF4-FFF2-40B4-BE49-F238E27FC236}">
                  <a16:creationId xmlns:a16="http://schemas.microsoft.com/office/drawing/2014/main" id="{41FCE1F3-DEB3-47CD-90FF-7DABB4AF45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2" name="Freeform 28">
              <a:extLst>
                <a:ext uri="{FF2B5EF4-FFF2-40B4-BE49-F238E27FC236}">
                  <a16:creationId xmlns:a16="http://schemas.microsoft.com/office/drawing/2014/main" id="{5708E488-C19B-452C-B197-6F1C34F6E73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3" name="Freeform 29">
              <a:extLst>
                <a:ext uri="{FF2B5EF4-FFF2-40B4-BE49-F238E27FC236}">
                  <a16:creationId xmlns:a16="http://schemas.microsoft.com/office/drawing/2014/main" id="{89D3FD25-890E-4981-A71D-EE796873D74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4" name="Freeform 30">
              <a:extLst>
                <a:ext uri="{FF2B5EF4-FFF2-40B4-BE49-F238E27FC236}">
                  <a16:creationId xmlns:a16="http://schemas.microsoft.com/office/drawing/2014/main" id="{51B5414C-556A-47CB-8EE2-974A85A7A4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5" name="Freeform 31">
              <a:extLst>
                <a:ext uri="{FF2B5EF4-FFF2-40B4-BE49-F238E27FC236}">
                  <a16:creationId xmlns:a16="http://schemas.microsoft.com/office/drawing/2014/main" id="{1C02B20C-2B27-4B75-8AEE-A5D2E2674B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76" name="Freeform 32">
              <a:extLst>
                <a:ext uri="{FF2B5EF4-FFF2-40B4-BE49-F238E27FC236}">
                  <a16:creationId xmlns:a16="http://schemas.microsoft.com/office/drawing/2014/main" id="{54427714-F9AA-4F93-BD1D-400F1EA93FC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7" name="Freeform 33">
              <a:extLst>
                <a:ext uri="{FF2B5EF4-FFF2-40B4-BE49-F238E27FC236}">
                  <a16:creationId xmlns:a16="http://schemas.microsoft.com/office/drawing/2014/main" id="{28A77D6A-9E81-497F-ABCC-2695BB5ADDE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8" name="Freeform 34">
              <a:extLst>
                <a:ext uri="{FF2B5EF4-FFF2-40B4-BE49-F238E27FC236}">
                  <a16:creationId xmlns:a16="http://schemas.microsoft.com/office/drawing/2014/main" id="{2A1533BA-1478-4F7C-8E24-3F3E905050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9" name="Freeform 35">
              <a:extLst>
                <a:ext uri="{FF2B5EF4-FFF2-40B4-BE49-F238E27FC236}">
                  <a16:creationId xmlns:a16="http://schemas.microsoft.com/office/drawing/2014/main" id="{39686201-E633-40FD-A80A-1E28AD52E37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0" name="Freeform 36">
              <a:extLst>
                <a:ext uri="{FF2B5EF4-FFF2-40B4-BE49-F238E27FC236}">
                  <a16:creationId xmlns:a16="http://schemas.microsoft.com/office/drawing/2014/main" id="{76A215C2-F590-4938-810B-F8A79366CE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1" name="Freeform 37">
              <a:extLst>
                <a:ext uri="{FF2B5EF4-FFF2-40B4-BE49-F238E27FC236}">
                  <a16:creationId xmlns:a16="http://schemas.microsoft.com/office/drawing/2014/main" id="{85F418E7-330D-4002-8EC8-33C1A897FFB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2" name="Freeform 38">
              <a:extLst>
                <a:ext uri="{FF2B5EF4-FFF2-40B4-BE49-F238E27FC236}">
                  <a16:creationId xmlns:a16="http://schemas.microsoft.com/office/drawing/2014/main" id="{8FFE669A-54C9-4436-9566-C5A90F16DB4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4" name="Rectangle 83">
            <a:extLst>
              <a:ext uri="{FF2B5EF4-FFF2-40B4-BE49-F238E27FC236}">
                <a16:creationId xmlns:a16="http://schemas.microsoft.com/office/drawing/2014/main" id="{DE91395A-2D18-4AF6-A0AC-AAA7189FE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5" name="Freeform 11">
            <a:extLst>
              <a:ext uri="{FF2B5EF4-FFF2-40B4-BE49-F238E27FC236}">
                <a16:creationId xmlns:a16="http://schemas.microsoft.com/office/drawing/2014/main" id="{A57352BE-A213-4040-BE8E-D4A925AD9D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Τίτλος 1">
            <a:extLst>
              <a:ext uri="{FF2B5EF4-FFF2-40B4-BE49-F238E27FC236}">
                <a16:creationId xmlns:a16="http://schemas.microsoft.com/office/drawing/2014/main" id="{259D742C-5918-4B50-8627-2F23FB0D2314}"/>
              </a:ext>
            </a:extLst>
          </p:cNvPr>
          <p:cNvSpPr>
            <a:spLocks noGrp="1"/>
          </p:cNvSpPr>
          <p:nvPr>
            <p:ph type="title"/>
          </p:nvPr>
        </p:nvSpPr>
        <p:spPr>
          <a:xfrm>
            <a:off x="1687669" y="624110"/>
            <a:ext cx="4137059" cy="1280890"/>
          </a:xfrm>
        </p:spPr>
        <p:txBody>
          <a:bodyPr vert="horz" lIns="91440" tIns="45720" rIns="91440" bIns="45720" rtlCol="0" anchor="t">
            <a:normAutofit/>
          </a:bodyPr>
          <a:lstStyle/>
          <a:p>
            <a:endParaRPr lang="en-US" sz="3200" dirty="0"/>
          </a:p>
        </p:txBody>
      </p:sp>
      <p:sp>
        <p:nvSpPr>
          <p:cNvPr id="3" name="Θέση κειμένου 2">
            <a:extLst>
              <a:ext uri="{FF2B5EF4-FFF2-40B4-BE49-F238E27FC236}">
                <a16:creationId xmlns:a16="http://schemas.microsoft.com/office/drawing/2014/main" id="{1A2B1D7F-611E-4CEF-A919-FA13A2739008}"/>
              </a:ext>
            </a:extLst>
          </p:cNvPr>
          <p:cNvSpPr>
            <a:spLocks noGrp="1"/>
          </p:cNvSpPr>
          <p:nvPr>
            <p:ph type="body" idx="1"/>
          </p:nvPr>
        </p:nvSpPr>
        <p:spPr>
          <a:xfrm>
            <a:off x="1683956" y="2133600"/>
            <a:ext cx="4140772" cy="3777622"/>
          </a:xfrm>
        </p:spPr>
        <p:txBody>
          <a:bodyPr vert="horz" lIns="91440" tIns="45720" rIns="91440" bIns="45720" rtlCol="0">
            <a:normAutofit/>
          </a:bodyPr>
          <a:lstStyle/>
          <a:p>
            <a:pPr>
              <a:buFont typeface="Wingdings 3" charset="2"/>
              <a:buChar char=""/>
            </a:pPr>
            <a:endParaRPr lang="en-US" sz="1600" dirty="0">
              <a:solidFill>
                <a:schemeClr val="tx1"/>
              </a:solidFill>
            </a:endParaRPr>
          </a:p>
          <a:p>
            <a:pPr>
              <a:buFont typeface="Wingdings 3" charset="2"/>
              <a:buChar char=""/>
            </a:pPr>
            <a:endParaRPr lang="en-US" sz="1600" dirty="0">
              <a:solidFill>
                <a:schemeClr val="tx1"/>
              </a:solidFill>
            </a:endParaRPr>
          </a:p>
          <a:p>
            <a:pPr>
              <a:buFont typeface="Wingdings 3" charset="2"/>
              <a:buChar char=""/>
            </a:pPr>
            <a:endParaRPr lang="en-US" sz="1600" dirty="0">
              <a:solidFill>
                <a:schemeClr val="tx1"/>
              </a:solidFill>
            </a:endParaRPr>
          </a:p>
          <a:p>
            <a:pPr>
              <a:buFont typeface="Wingdings 3" charset="2"/>
              <a:buChar char=""/>
            </a:pPr>
            <a:endParaRPr lang="en-US" sz="1600" dirty="0">
              <a:solidFill>
                <a:schemeClr val="tx1"/>
              </a:solidFill>
            </a:endParaRPr>
          </a:p>
          <a:p>
            <a:pPr>
              <a:buFont typeface="Wingdings 3" charset="2"/>
              <a:buChar char=""/>
            </a:pPr>
            <a:r>
              <a:rPr lang="en-US" sz="1600" dirty="0">
                <a:solidFill>
                  <a:schemeClr val="tx1"/>
                </a:solidFill>
              </a:rPr>
              <a:t>56</a:t>
            </a:r>
            <a:r>
              <a:rPr lang="en-US" sz="1600" baseline="30000" dirty="0">
                <a:solidFill>
                  <a:schemeClr val="tx1"/>
                </a:solidFill>
              </a:rPr>
              <a:t>ο</a:t>
            </a:r>
            <a:r>
              <a:rPr lang="en-US" sz="1600" dirty="0">
                <a:solidFill>
                  <a:schemeClr val="tx1"/>
                </a:solidFill>
              </a:rPr>
              <a:t> </a:t>
            </a:r>
            <a:r>
              <a:rPr lang="en-US" sz="1600" dirty="0" err="1">
                <a:solidFill>
                  <a:schemeClr val="tx1"/>
                </a:solidFill>
              </a:rPr>
              <a:t>Δημοτικό</a:t>
            </a:r>
            <a:r>
              <a:rPr lang="en-US" sz="1600" dirty="0">
                <a:solidFill>
                  <a:schemeClr val="tx1"/>
                </a:solidFill>
              </a:rPr>
              <a:t> </a:t>
            </a:r>
            <a:r>
              <a:rPr lang="en-US" sz="1600" dirty="0" err="1">
                <a:solidFill>
                  <a:schemeClr val="tx1"/>
                </a:solidFill>
              </a:rPr>
              <a:t>Σχολείο</a:t>
            </a:r>
            <a:r>
              <a:rPr lang="en-US" sz="1600" dirty="0">
                <a:solidFill>
                  <a:schemeClr val="tx1"/>
                </a:solidFill>
              </a:rPr>
              <a:t> </a:t>
            </a:r>
            <a:r>
              <a:rPr lang="en-US" sz="1600" dirty="0" err="1">
                <a:solidFill>
                  <a:schemeClr val="tx1"/>
                </a:solidFill>
              </a:rPr>
              <a:t>Ηρ</a:t>
            </a:r>
            <a:r>
              <a:rPr lang="en-US" sz="1600" dirty="0">
                <a:solidFill>
                  <a:schemeClr val="tx1"/>
                </a:solidFill>
              </a:rPr>
              <a:t>ακλείου</a:t>
            </a:r>
          </a:p>
          <a:p>
            <a:pPr>
              <a:buFont typeface="Wingdings 3" charset="2"/>
              <a:buChar char=""/>
            </a:pPr>
            <a:r>
              <a:rPr lang="en-US" sz="1600" dirty="0" err="1">
                <a:solidFill>
                  <a:schemeClr val="tx1"/>
                </a:solidFill>
              </a:rPr>
              <a:t>Φιλιώ</a:t>
            </a:r>
            <a:r>
              <a:rPr lang="en-US" sz="1600" dirty="0">
                <a:solidFill>
                  <a:schemeClr val="tx1"/>
                </a:solidFill>
              </a:rPr>
              <a:t> Πανα</a:t>
            </a:r>
            <a:r>
              <a:rPr lang="en-US" sz="1600" dirty="0" err="1">
                <a:solidFill>
                  <a:schemeClr val="tx1"/>
                </a:solidFill>
              </a:rPr>
              <a:t>γιωτάκη</a:t>
            </a:r>
            <a:endParaRPr lang="en-US" sz="1600" dirty="0">
              <a:solidFill>
                <a:schemeClr val="tx1"/>
              </a:solidFill>
            </a:endParaRPr>
          </a:p>
        </p:txBody>
      </p:sp>
      <p:pic>
        <p:nvPicPr>
          <p:cNvPr id="5" name="Εικόνα 4" descr="Εικόνα που περιέχει κτίριο, εσωτερικό&#10;&#10;Περιγραφή που δημιουργήθηκε αυτόματα">
            <a:extLst>
              <a:ext uri="{FF2B5EF4-FFF2-40B4-BE49-F238E27FC236}">
                <a16:creationId xmlns:a16="http://schemas.microsoft.com/office/drawing/2014/main" id="{D5E65DCA-977E-401F-9E9B-9E19D0DB8841}"/>
              </a:ext>
            </a:extLst>
          </p:cNvPr>
          <p:cNvPicPr>
            <a:picLocks noChangeAspect="1"/>
          </p:cNvPicPr>
          <p:nvPr/>
        </p:nvPicPr>
        <p:blipFill rotWithShape="1">
          <a:blip r:embed="rId2">
            <a:extLst>
              <a:ext uri="{28A0092B-C50C-407E-A947-70E740481C1C}">
                <a14:useLocalDpi xmlns:a14="http://schemas.microsoft.com/office/drawing/2010/main" val="0"/>
              </a:ext>
            </a:extLst>
          </a:blip>
          <a:srcRect l="14784" r="16085" b="-1"/>
          <a:stretch/>
        </p:blipFill>
        <p:spPr>
          <a:xfrm>
            <a:off x="6091916" y="645106"/>
            <a:ext cx="5451627" cy="5247747"/>
          </a:xfrm>
          <a:prstGeom prst="rect">
            <a:avLst/>
          </a:prstGeom>
        </p:spPr>
      </p:pic>
    </p:spTree>
    <p:extLst>
      <p:ext uri="{BB962C8B-B14F-4D97-AF65-F5344CB8AC3E}">
        <p14:creationId xmlns:p14="http://schemas.microsoft.com/office/powerpoint/2010/main" val="4081328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65AB79-54E0-4071-8722-E0328B04E60D}"/>
              </a:ext>
            </a:extLst>
          </p:cNvPr>
          <p:cNvSpPr>
            <a:spLocks noGrp="1"/>
          </p:cNvSpPr>
          <p:nvPr>
            <p:ph type="title"/>
          </p:nvPr>
        </p:nvSpPr>
        <p:spPr/>
        <p:txBody>
          <a:bodyPr/>
          <a:lstStyle/>
          <a:p>
            <a:r>
              <a:rPr lang="el-GR" dirty="0"/>
              <a:t>Η ΙΣΤΟΡΙΑ ΤΟΥ ΝΑΟΥ</a:t>
            </a:r>
          </a:p>
        </p:txBody>
      </p:sp>
      <p:pic>
        <p:nvPicPr>
          <p:cNvPr id="5" name="Θέση περιεχομένου 4" descr="Εικόνα που περιέχει στιγμιότυπο οθόνης&#10;&#10;Περιγραφή που δημιουργήθηκε αυτόματα">
            <a:extLst>
              <a:ext uri="{FF2B5EF4-FFF2-40B4-BE49-F238E27FC236}">
                <a16:creationId xmlns:a16="http://schemas.microsoft.com/office/drawing/2014/main" id="{2B57F2D3-D4E5-4021-9853-B84439FF09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1860" y="1427584"/>
            <a:ext cx="8048035" cy="4806306"/>
          </a:xfrm>
        </p:spPr>
      </p:pic>
    </p:spTree>
    <p:extLst>
      <p:ext uri="{BB962C8B-B14F-4D97-AF65-F5344CB8AC3E}">
        <p14:creationId xmlns:p14="http://schemas.microsoft.com/office/powerpoint/2010/main" val="152010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4C104D-5F30-4811-9376-566B26E471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15E34B-5D02-4E01-A936-E8E1C0AB6F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91C01B8B-F2CC-4CEE-B19B-82956E6D8E72}"/>
              </a:ext>
            </a:extLst>
          </p:cNvPr>
          <p:cNvSpPr>
            <a:spLocks noGrp="1"/>
          </p:cNvSpPr>
          <p:nvPr>
            <p:ph idx="1"/>
          </p:nvPr>
        </p:nvSpPr>
        <p:spPr>
          <a:xfrm>
            <a:off x="649225" y="841293"/>
            <a:ext cx="3723992" cy="4780279"/>
          </a:xfrm>
        </p:spPr>
        <p:txBody>
          <a:bodyPr>
            <a:normAutofit/>
          </a:bodyPr>
          <a:lstStyle/>
          <a:p>
            <a:pPr>
              <a:lnSpc>
                <a:spcPct val="90000"/>
              </a:lnSpc>
            </a:pPr>
            <a:r>
              <a:rPr lang="el-GR" sz="1600" dirty="0"/>
              <a:t>Αρχικά ο Μ. Κωνσταντίνος ξεκίνησε να χτίζει ένα ναό αφιερωμένο στη σοφία του Θεού και τον ολοκλήρωσε ο γιός του Κωνστάντιος το 360 μ.Χ. Ο ναός αυτός κάηκε το 404 μ.Χ.</a:t>
            </a:r>
          </a:p>
          <a:p>
            <a:pPr>
              <a:lnSpc>
                <a:spcPct val="90000"/>
              </a:lnSpc>
            </a:pPr>
            <a:r>
              <a:rPr lang="el-GR" sz="1600" dirty="0"/>
              <a:t>Ξαναχτίστηκε το 415 από τον Θεοδόσιο αλλά στη «στάση του Νίκα» (532 μ.Χ.) ο ναός </a:t>
            </a:r>
            <a:r>
              <a:rPr lang="el-GR" sz="1600" dirty="0" err="1"/>
              <a:t>πυρπολήθηκε</a:t>
            </a:r>
            <a:r>
              <a:rPr lang="el-GR" sz="1600" dirty="0"/>
              <a:t> ξανά.</a:t>
            </a:r>
          </a:p>
          <a:p>
            <a:pPr>
              <a:lnSpc>
                <a:spcPct val="90000"/>
              </a:lnSpc>
            </a:pPr>
            <a:r>
              <a:rPr lang="el-GR" sz="1600" dirty="0"/>
              <a:t>Η τελική μορφή της Αγίας  Σοφίας δόθηκε από τον Ιουστινιανό και τους Αρχιτέκτονες Ανθέμιο και Ισίδωρο. Οι εργασίες ανέγερσης ξεκίνησαν το 532 και ολοκληρώθηκαν το 537μ.Χ.</a:t>
            </a:r>
          </a:p>
        </p:txBody>
      </p:sp>
      <p:pic>
        <p:nvPicPr>
          <p:cNvPr id="5" name="Εικόνα 4" descr="Εικόνα που περιέχει κείμενο, βιβλίο&#10;&#10;Περιγραφή που δημιουργήθηκε αυτόματα">
            <a:extLst>
              <a:ext uri="{FF2B5EF4-FFF2-40B4-BE49-F238E27FC236}">
                <a16:creationId xmlns:a16="http://schemas.microsoft.com/office/drawing/2014/main" id="{9F2D8A0B-9818-4B0C-B024-A850F33D3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543" y="658875"/>
            <a:ext cx="6953577" cy="5215182"/>
          </a:xfrm>
          <a:prstGeom prst="rect">
            <a:avLst/>
          </a:prstGeom>
        </p:spPr>
      </p:pic>
      <p:sp>
        <p:nvSpPr>
          <p:cNvPr id="14" name="Freeform 11">
            <a:extLst>
              <a:ext uri="{FF2B5EF4-FFF2-40B4-BE49-F238E27FC236}">
                <a16:creationId xmlns:a16="http://schemas.microsoft.com/office/drawing/2014/main" id="{7DE3414B-B032-4710-A468-D3285E38C5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34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20B0783-B8BB-4603-82C7-2C6E487A11D6}"/>
              </a:ext>
            </a:extLst>
          </p:cNvPr>
          <p:cNvSpPr>
            <a:spLocks noGrp="1"/>
          </p:cNvSpPr>
          <p:nvPr>
            <p:ph idx="1"/>
          </p:nvPr>
        </p:nvSpPr>
        <p:spPr>
          <a:xfrm>
            <a:off x="1913351" y="940616"/>
            <a:ext cx="5835121" cy="4482173"/>
          </a:xfrm>
        </p:spPr>
        <p:txBody>
          <a:bodyPr>
            <a:normAutofit/>
          </a:bodyPr>
          <a:lstStyle/>
          <a:p>
            <a:pPr>
              <a:lnSpc>
                <a:spcPct val="90000"/>
              </a:lnSpc>
            </a:pPr>
            <a:r>
              <a:rPr lang="el-GR" sz="1600" dirty="0"/>
              <a:t>Ο Ιουστινιανός είχε δώσει εντολή να χτιστεί ο ναός της Σοφίας του Θεού έτσι, ώστε να ζήσει αιώνες και όμοιός του να μην υπάρχει πουθενά. Ήθελε αυτό το ναό να τον αισθάνονται δικό τους όχι μόνο οι κάτοικοι της Πόλης αλλά ολόκληρης της αυτοκρατορίας.</a:t>
            </a:r>
          </a:p>
          <a:p>
            <a:pPr>
              <a:lnSpc>
                <a:spcPct val="90000"/>
              </a:lnSpc>
            </a:pPr>
            <a:r>
              <a:rPr lang="el-GR" sz="1600" dirty="0"/>
              <a:t>Ζήτησε από όσους μπορούσαν να δώσουν χρήματα κι υλικά για το χτίσιμό της.</a:t>
            </a:r>
          </a:p>
          <a:p>
            <a:pPr>
              <a:lnSpc>
                <a:spcPct val="90000"/>
              </a:lnSpc>
            </a:pPr>
            <a:r>
              <a:rPr lang="el-GR" sz="1600" dirty="0"/>
              <a:t>10.000 τεχνίτες και εργάτες εργάστηκαν για πέντε χρόνια χωρίς διακοπή για να ολοκληρωθεί το έργο.</a:t>
            </a:r>
          </a:p>
          <a:p>
            <a:pPr>
              <a:lnSpc>
                <a:spcPct val="90000"/>
              </a:lnSpc>
            </a:pPr>
            <a:r>
              <a:rPr lang="el-GR" sz="1600" dirty="0"/>
              <a:t>Η Αγία Σοφία εγκαινιάστηκε το 537 μ.Χ. και ο Ιουστινιανός όταν την αντίκρισε ψιθύρισε «</a:t>
            </a:r>
            <a:r>
              <a:rPr lang="el-GR" sz="1600" dirty="0" err="1"/>
              <a:t>νενίκηκά</a:t>
            </a:r>
            <a:r>
              <a:rPr lang="el-GR" sz="1600" dirty="0"/>
              <a:t> σε Σολομώντα» δηλ. σε νίκησα Σολομώντα εννοώντας ότι ο ναός που έχτισε είναι ωραιότερος από το ναό του Σολομώντα στα Ιεροσόλυμα.</a:t>
            </a:r>
          </a:p>
        </p:txBody>
      </p:sp>
      <p:pic>
        <p:nvPicPr>
          <p:cNvPr id="5" name="Εικόνα 4" descr="Εικόνα που περιέχει ουρανός, υπαίθριος, κτίριο, τζαμί&#10;&#10;Περιγραφή που δημιουργήθηκε αυτόματα">
            <a:extLst>
              <a:ext uri="{FF2B5EF4-FFF2-40B4-BE49-F238E27FC236}">
                <a16:creationId xmlns:a16="http://schemas.microsoft.com/office/drawing/2014/main" id="{F3A8F350-959E-4ECE-BF55-7EC6BD990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472" y="1494845"/>
            <a:ext cx="4160930" cy="2330121"/>
          </a:xfrm>
          <a:prstGeom prst="rect">
            <a:avLst/>
          </a:prstGeom>
        </p:spPr>
      </p:pic>
    </p:spTree>
    <p:extLst>
      <p:ext uri="{BB962C8B-B14F-4D97-AF65-F5344CB8AC3E}">
        <p14:creationId xmlns:p14="http://schemas.microsoft.com/office/powerpoint/2010/main" val="2352400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3262980-E907-4930-9E6E-3DC2025CE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646CE6C-7CF0-40C0-8EA1-08FCB4D5E37E}"/>
              </a:ext>
            </a:extLst>
          </p:cNvPr>
          <p:cNvSpPr>
            <a:spLocks noGrp="1"/>
          </p:cNvSpPr>
          <p:nvPr>
            <p:ph type="title"/>
          </p:nvPr>
        </p:nvSpPr>
        <p:spPr>
          <a:xfrm>
            <a:off x="649224" y="645106"/>
            <a:ext cx="3650279" cy="1259894"/>
          </a:xfrm>
        </p:spPr>
        <p:txBody>
          <a:bodyPr>
            <a:normAutofit/>
          </a:bodyPr>
          <a:lstStyle/>
          <a:p>
            <a:r>
              <a:rPr lang="el-GR">
                <a:solidFill>
                  <a:srgbClr val="4F3D37"/>
                </a:solidFill>
              </a:rPr>
              <a:t>ΑΡΧΙΤΕΚΤΟΝΙΚΗ</a:t>
            </a:r>
          </a:p>
        </p:txBody>
      </p:sp>
      <p:sp>
        <p:nvSpPr>
          <p:cNvPr id="14" name="Rectangle 13">
            <a:extLst>
              <a:ext uri="{FF2B5EF4-FFF2-40B4-BE49-F238E27FC236}">
                <a16:creationId xmlns:a16="http://schemas.microsoft.com/office/drawing/2014/main" id="{AFD53EBD-B361-45AD-8ABF-9270B20B4A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4F3D37"/>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30F2F96C-6F0D-4472-A56B-229976E3DF59}"/>
              </a:ext>
            </a:extLst>
          </p:cNvPr>
          <p:cNvSpPr>
            <a:spLocks noGrp="1"/>
          </p:cNvSpPr>
          <p:nvPr>
            <p:ph idx="1"/>
          </p:nvPr>
        </p:nvSpPr>
        <p:spPr>
          <a:xfrm>
            <a:off x="576071" y="1290604"/>
            <a:ext cx="3844853" cy="3759253"/>
          </a:xfrm>
        </p:spPr>
        <p:txBody>
          <a:bodyPr>
            <a:normAutofit/>
          </a:bodyPr>
          <a:lstStyle/>
          <a:p>
            <a:pPr algn="just">
              <a:buClr>
                <a:srgbClr val="A4885A"/>
              </a:buClr>
            </a:pPr>
            <a:r>
              <a:rPr lang="el-GR" sz="1400" dirty="0"/>
              <a:t>Οι αρχιτέκτονες Ανθέμιος και Ισίδωρος θέλησαν να πρωτοτυπήσουν και </a:t>
            </a:r>
            <a:r>
              <a:rPr lang="el-GR" sz="1400" dirty="0" err="1"/>
              <a:t>γι</a:t>
            </a:r>
            <a:r>
              <a:rPr lang="el-GR" sz="1400" dirty="0"/>
              <a:t>΄ αυτό συνδύασαν το ρυθμό της ορθογώνιας βασιλικής, με τον οποίο χτίζονταν οι πρώτοι χριστιανικοί ναοί, και του περίκεντρου με τρούλο.</a:t>
            </a:r>
          </a:p>
          <a:p>
            <a:pPr algn="just">
              <a:buClr>
                <a:srgbClr val="A4885A"/>
              </a:buClr>
            </a:pPr>
            <a:r>
              <a:rPr lang="el-GR" sz="1400" dirty="0"/>
              <a:t>Ο ναός χωρίζεται σε μέρη που ονομάζονται κλίτη. Ο χωρισμός αυτός γίνεται με κίονες σειρά που λέγονται κιονοστοιχίες. </a:t>
            </a:r>
            <a:endParaRPr lang="en-US" sz="1400" dirty="0"/>
          </a:p>
        </p:txBody>
      </p:sp>
      <p:sp>
        <p:nvSpPr>
          <p:cNvPr id="16" name="Freeform 11">
            <a:extLst>
              <a:ext uri="{FF2B5EF4-FFF2-40B4-BE49-F238E27FC236}">
                <a16:creationId xmlns:a16="http://schemas.microsoft.com/office/drawing/2014/main" id="{DA1A4CE7-6399-4B37-ACE2-CFC4B4077B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Θέση περιεχομένου 4" descr="Εικόνα που περιέχει κτίριο, πάγκος, φράχτης&#10;&#10;Περιγραφή που δημιουργήθηκε αυτόματα">
            <a:extLst>
              <a:ext uri="{FF2B5EF4-FFF2-40B4-BE49-F238E27FC236}">
                <a16:creationId xmlns:a16="http://schemas.microsoft.com/office/drawing/2014/main" id="{2C6607F9-259A-4FFE-8835-0C16C8F25627}"/>
              </a:ext>
            </a:extLst>
          </p:cNvPr>
          <p:cNvPicPr>
            <a:picLocks noChangeAspect="1"/>
          </p:cNvPicPr>
          <p:nvPr/>
        </p:nvPicPr>
        <p:blipFill rotWithShape="1">
          <a:blip r:embed="rId2">
            <a:extLst>
              <a:ext uri="{28A0092B-C50C-407E-A947-70E740481C1C}">
                <a14:useLocalDpi xmlns:a14="http://schemas.microsoft.com/office/drawing/2010/main" val="0"/>
              </a:ext>
            </a:extLst>
          </a:blip>
          <a:srcRect l="9038" r="8091" b="-1"/>
          <a:stretch/>
        </p:blipFill>
        <p:spPr>
          <a:xfrm>
            <a:off x="4619543" y="10"/>
            <a:ext cx="7572457" cy="6853242"/>
          </a:xfrm>
          <a:prstGeom prst="rect">
            <a:avLst/>
          </a:prstGeom>
        </p:spPr>
      </p:pic>
    </p:spTree>
    <p:extLst>
      <p:ext uri="{BB962C8B-B14F-4D97-AF65-F5344CB8AC3E}">
        <p14:creationId xmlns:p14="http://schemas.microsoft.com/office/powerpoint/2010/main" val="484565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3AD31-0264-469A-8272-9FEA821772B2}"/>
              </a:ext>
            </a:extLst>
          </p:cNvPr>
          <p:cNvSpPr>
            <a:spLocks noGrp="1"/>
          </p:cNvSpPr>
          <p:nvPr>
            <p:ph type="title"/>
          </p:nvPr>
        </p:nvSpPr>
        <p:spPr>
          <a:xfrm>
            <a:off x="2592925" y="624110"/>
            <a:ext cx="8911687" cy="640147"/>
          </a:xfrm>
        </p:spPr>
        <p:txBody>
          <a:bodyPr/>
          <a:lstStyle/>
          <a:p>
            <a:r>
              <a:rPr lang="el-GR" dirty="0"/>
              <a:t>Ας γνωρίσουμε το ρυθμό βασιλική</a:t>
            </a:r>
          </a:p>
        </p:txBody>
      </p:sp>
      <p:pic>
        <p:nvPicPr>
          <p:cNvPr id="5" name="Θέση περιεχομένου 4">
            <a:extLst>
              <a:ext uri="{FF2B5EF4-FFF2-40B4-BE49-F238E27FC236}">
                <a16:creationId xmlns:a16="http://schemas.microsoft.com/office/drawing/2014/main" id="{AA797760-A196-4ED8-9220-15FA6F61B8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4498" y="1352939"/>
            <a:ext cx="7287208" cy="4959490"/>
          </a:xfrm>
        </p:spPr>
      </p:pic>
    </p:spTree>
    <p:extLst>
      <p:ext uri="{BB962C8B-B14F-4D97-AF65-F5344CB8AC3E}">
        <p14:creationId xmlns:p14="http://schemas.microsoft.com/office/powerpoint/2010/main" val="332111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Freeform 11">
            <a:extLst>
              <a:ext uri="{FF2B5EF4-FFF2-40B4-BE49-F238E27FC236}">
                <a16:creationId xmlns:a16="http://schemas.microsoft.com/office/drawing/2014/main" id="{7E1C44A2-4B37-4B14-B90B-368A88D05E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8D2AED5A-19CD-4DE5-9875-2D3D6CBB4A89}"/>
              </a:ext>
            </a:extLst>
          </p:cNvPr>
          <p:cNvPicPr>
            <a:picLocks noChangeAspect="1"/>
          </p:cNvPicPr>
          <p:nvPr/>
        </p:nvPicPr>
        <p:blipFill rotWithShape="1">
          <a:blip r:embed="rId2">
            <a:extLst>
              <a:ext uri="{28A0092B-C50C-407E-A947-70E740481C1C}">
                <a14:useLocalDpi xmlns:a14="http://schemas.microsoft.com/office/drawing/2010/main" val="0"/>
              </a:ext>
            </a:extLst>
          </a:blip>
          <a:srcRect r="2" b="17023"/>
          <a:stretch/>
        </p:blipFill>
        <p:spPr>
          <a:xfrm>
            <a:off x="2581260" y="245902"/>
            <a:ext cx="8951825" cy="5733479"/>
          </a:xfrm>
          <a:prstGeom prst="rect">
            <a:avLst/>
          </a:prstGeom>
        </p:spPr>
      </p:pic>
    </p:spTree>
    <p:extLst>
      <p:ext uri="{BB962C8B-B14F-4D97-AF65-F5344CB8AC3E}">
        <p14:creationId xmlns:p14="http://schemas.microsoft.com/office/powerpoint/2010/main" val="193684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7" name="Rectangle 30">
            <a:extLst>
              <a:ext uri="{FF2B5EF4-FFF2-40B4-BE49-F238E27FC236}">
                <a16:creationId xmlns:a16="http://schemas.microsoft.com/office/drawing/2014/main" id="{EBB724F1-DC90-45FC-9E90-E1A33393D2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2">
            <a:extLst>
              <a:ext uri="{FF2B5EF4-FFF2-40B4-BE49-F238E27FC236}">
                <a16:creationId xmlns:a16="http://schemas.microsoft.com/office/drawing/2014/main" id="{8628DE88-9989-4D6E-84A4-51A8EBD456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267478" cy="6858000"/>
          </a:xfrm>
          <a:prstGeom prst="rect">
            <a:avLst/>
          </a:prstGeom>
          <a:solidFill>
            <a:srgbClr val="5C5B37"/>
          </a:solidFill>
          <a:ln>
            <a:noFill/>
          </a:ln>
          <a:effectLst/>
        </p:spPr>
        <p:style>
          <a:lnRef idx="1">
            <a:schemeClr val="accent1"/>
          </a:lnRef>
          <a:fillRef idx="3">
            <a:schemeClr val="accent1"/>
          </a:fillRef>
          <a:effectRef idx="2">
            <a:schemeClr val="accent1"/>
          </a:effectRef>
          <a:fontRef idx="minor">
            <a:schemeClr val="lt1"/>
          </a:fontRef>
        </p:style>
      </p:sp>
      <p:pic>
        <p:nvPicPr>
          <p:cNvPr id="3" name="Εικόνα 2">
            <a:extLst>
              <a:ext uri="{FF2B5EF4-FFF2-40B4-BE49-F238E27FC236}">
                <a16:creationId xmlns:a16="http://schemas.microsoft.com/office/drawing/2014/main" id="{254DFCEC-6C49-4EA0-8129-EDED41F5616F}"/>
              </a:ext>
            </a:extLst>
          </p:cNvPr>
          <p:cNvPicPr>
            <a:picLocks noChangeAspect="1"/>
          </p:cNvPicPr>
          <p:nvPr/>
        </p:nvPicPr>
        <p:blipFill rotWithShape="1">
          <a:blip r:embed="rId2">
            <a:extLst>
              <a:ext uri="{28A0092B-C50C-407E-A947-70E740481C1C}">
                <a14:useLocalDpi xmlns:a14="http://schemas.microsoft.com/office/drawing/2010/main" val="0"/>
              </a:ext>
            </a:extLst>
          </a:blip>
          <a:srcRect t="3079" r="-1" b="4838"/>
          <a:stretch/>
        </p:blipFill>
        <p:spPr>
          <a:xfrm>
            <a:off x="2267478" y="10"/>
            <a:ext cx="9924522" cy="6854028"/>
          </a:xfrm>
          <a:prstGeom prst="rect">
            <a:avLst/>
          </a:prstGeom>
        </p:spPr>
      </p:pic>
    </p:spTree>
    <p:extLst>
      <p:ext uri="{BB962C8B-B14F-4D97-AF65-F5344CB8AC3E}">
        <p14:creationId xmlns:p14="http://schemas.microsoft.com/office/powerpoint/2010/main" val="345868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AB260059-77C2-4725-B4BD-A705EAD73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4259" y="192807"/>
            <a:ext cx="8643064" cy="5956671"/>
          </a:xfrm>
          <a:prstGeom prst="rect">
            <a:avLst/>
          </a:prstGeom>
        </p:spPr>
      </p:pic>
    </p:spTree>
    <p:extLst>
      <p:ext uri="{BB962C8B-B14F-4D97-AF65-F5344CB8AC3E}">
        <p14:creationId xmlns:p14="http://schemas.microsoft.com/office/powerpoint/2010/main" val="919263269"/>
      </p:ext>
    </p:extLst>
  </p:cSld>
  <p:clrMapOvr>
    <a:masterClrMapping/>
  </p:clrMapOvr>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23</TotalTime>
  <Words>445</Words>
  <Application>Microsoft Office PowerPoint</Application>
  <PresentationFormat>Ευρεία οθόνη</PresentationFormat>
  <Paragraphs>33</Paragraphs>
  <Slides>18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18</vt:i4>
      </vt:variant>
    </vt:vector>
  </HeadingPairs>
  <TitlesOfParts>
    <vt:vector size="22" baseType="lpstr">
      <vt:lpstr>Arial</vt:lpstr>
      <vt:lpstr>Century Gothic</vt:lpstr>
      <vt:lpstr>Wingdings 3</vt:lpstr>
      <vt:lpstr>Θρόισμα</vt:lpstr>
      <vt:lpstr>           ΑΓΙΑ ΣΟΦΙΑ</vt:lpstr>
      <vt:lpstr>Η ΙΣΤΟΡΙΑ ΤΟΥ ΝΑΟΥ</vt:lpstr>
      <vt:lpstr>Παρουσίαση του PowerPoint</vt:lpstr>
      <vt:lpstr>Παρουσίαση του PowerPoint</vt:lpstr>
      <vt:lpstr>ΑΡΧΙΤΕΚΤΟΝΙΚΗ</vt:lpstr>
      <vt:lpstr>Ας γνωρίσουμε το ρυθμό βασιλική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στήριξη του τρούλου</vt:lpstr>
      <vt:lpstr>ΤΑ ΨΗΦΙΔΩΤΑ</vt:lpstr>
      <vt:lpstr>Παρουσίαση του PowerPoint</vt:lpstr>
      <vt:lpstr>Χρήση του ναού και θρύλοι</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ΑΓΙΑ ΣΟΦΙΑ</dc:title>
  <dc:creator>Nick</dc:creator>
  <cp:lastModifiedBy>User</cp:lastModifiedBy>
  <cp:revision>6</cp:revision>
  <dcterms:created xsi:type="dcterms:W3CDTF">2019-12-15T19:47:08Z</dcterms:created>
  <dcterms:modified xsi:type="dcterms:W3CDTF">2022-12-04T21:25:34Z</dcterms:modified>
</cp:coreProperties>
</file>