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58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89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865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4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329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296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80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377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676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0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83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B219-642E-42F6-8ECA-2F6591805AF5}" type="datetimeFigureOut">
              <a:rPr lang="el-GR" smtClean="0"/>
              <a:t>15/2/2023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F48F-9EFA-4780-A449-5463F24725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751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16291" cy="3505055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ΚΕΦ. 24 Η κρίση της εικονομαχίας διχάζει τους Βυζαντινούς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90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643745" y="1659190"/>
            <a:ext cx="7599218" cy="3381881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l-GR" sz="3600" dirty="0" smtClean="0"/>
              <a:t>Οι αποφάσεις των </a:t>
            </a:r>
            <a:r>
              <a:rPr lang="el-GR" sz="3600" dirty="0" smtClean="0"/>
              <a:t>Ι………..</a:t>
            </a:r>
            <a:r>
              <a:rPr lang="el-GR" sz="3600" dirty="0" smtClean="0"/>
              <a:t> </a:t>
            </a:r>
            <a:r>
              <a:rPr lang="el-GR" sz="3600" dirty="0" smtClean="0"/>
              <a:t>και κυρίως του Λέοντα του Γ΄ και του Κωνσταντίνου του Ε΄ δίχασαν τους Βυζαντινούς και το κράτος συγκλονίστηκε από σοβαρές ταραχές.</a:t>
            </a:r>
            <a:br>
              <a:rPr lang="el-GR" sz="3600" dirty="0" smtClean="0"/>
            </a:br>
            <a:r>
              <a:rPr lang="el-GR" sz="3600" dirty="0" smtClean="0"/>
              <a:t>Ποιες ήταν αυτές οι αποφάσεις;</a:t>
            </a:r>
            <a:br>
              <a:rPr lang="el-GR" sz="36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2" y="1946781"/>
            <a:ext cx="2286000" cy="2806700"/>
          </a:xfrm>
        </p:spPr>
      </p:pic>
    </p:spTree>
    <p:extLst>
      <p:ext uri="{BB962C8B-B14F-4D97-AF65-F5344CB8AC3E}">
        <p14:creationId xmlns:p14="http://schemas.microsoft.com/office/powerpoint/2010/main" val="35717867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Αποφάσεις</a:t>
            </a:r>
            <a:r>
              <a:rPr lang="el-GR" dirty="0" smtClean="0"/>
              <a:t> των </a:t>
            </a:r>
            <a:r>
              <a:rPr lang="el-GR" dirty="0" err="1" smtClean="0"/>
              <a:t>Ισαύρων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l-GR" sz="3200" dirty="0" smtClean="0"/>
              <a:t>Να απαγορεύσουν </a:t>
            </a:r>
            <a:r>
              <a:rPr lang="el-GR" sz="3200" dirty="0" smtClean="0"/>
              <a:t>την </a:t>
            </a:r>
            <a:r>
              <a:rPr lang="el-GR" sz="3200" dirty="0" err="1" smtClean="0"/>
              <a:t>πρ</a:t>
            </a:r>
            <a:r>
              <a:rPr lang="el-GR" sz="3200" dirty="0" smtClean="0"/>
              <a:t>…….. </a:t>
            </a:r>
            <a:r>
              <a:rPr lang="el-GR" sz="3200" dirty="0" smtClean="0"/>
              <a:t>και τη </a:t>
            </a:r>
            <a:r>
              <a:rPr lang="el-GR" sz="3200" dirty="0" smtClean="0"/>
              <a:t>λ…….. </a:t>
            </a:r>
            <a:r>
              <a:rPr lang="el-GR" sz="3200" dirty="0" smtClean="0"/>
              <a:t>των εικόνων</a:t>
            </a:r>
          </a:p>
          <a:p>
            <a:r>
              <a:rPr lang="el-GR" sz="3200" dirty="0" smtClean="0"/>
              <a:t>Να υποχρεώσουν τους μοναχούς και τους κληρικούς να υπηρετήσουν τη </a:t>
            </a:r>
            <a:r>
              <a:rPr lang="el-GR" sz="3200" dirty="0" smtClean="0"/>
              <a:t>θ…….. </a:t>
            </a:r>
            <a:r>
              <a:rPr lang="el-GR" sz="3200" dirty="0" smtClean="0"/>
              <a:t>τους πριν γίνουν ιερείς.</a:t>
            </a:r>
          </a:p>
          <a:p>
            <a:pPr marL="0" indent="0">
              <a:buNone/>
            </a:pPr>
            <a:r>
              <a:rPr lang="el-GR" sz="3200" dirty="0" smtClean="0">
                <a:solidFill>
                  <a:srgbClr val="FF0000"/>
                </a:solidFill>
              </a:rPr>
              <a:t>ΑΠΟΤΕΛΕΣΜΑΤΑ</a:t>
            </a:r>
            <a:endParaRPr lang="el-G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/>
              <a:t>Οι αποφάσεις αυτές πάρθηκαν χωρίς προηγούμενη ενημέρωση </a:t>
            </a:r>
            <a:r>
              <a:rPr lang="el-GR" dirty="0" err="1" smtClean="0"/>
              <a:t>γι</a:t>
            </a:r>
            <a:r>
              <a:rPr lang="el-GR" dirty="0" smtClean="0"/>
              <a:t>΄ αυτό δημιούργησαν αναταραχή στους κληρικούς και στο λαό και τον χώρισαν σε αντιμαχόμενες παρατάξεις.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91136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Ποιες ήταν οι παρατάξεις;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……………………….</a:t>
            </a:r>
            <a:endParaRPr lang="el-GR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/>
              <a:t>Στήριζαν τις αποφάσεις του αυτοκράτορα.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…………………………..</a:t>
            </a:r>
            <a:endParaRPr lang="el-GR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/>
              <a:t>Υπερασπίζονταν τη λατρεία των εικόνων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Και οι δύο πλευρές ήταν ανυποχώρητες και υποστήριζαν με φανατισμό τις απόψεις της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7565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Πόσο κράτησε η διαμάχη; Τι συνέπειες είχε;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93115"/>
            <a:ext cx="10515600" cy="487997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l-GR" sz="3200" b="1" dirty="0" smtClean="0"/>
              <a:t>Ο διχασμός αυτός κράτησε έναν αιώνα και είχε σαν συνέπειες: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 πολλοί άνθρωποι </a:t>
            </a:r>
            <a:r>
              <a:rPr lang="en-US" sz="3200" b="1" dirty="0" smtClean="0"/>
              <a:t>……………………………….</a:t>
            </a:r>
            <a:r>
              <a:rPr lang="el-GR" sz="3200" b="1" dirty="0" smtClean="0"/>
              <a:t>.</a:t>
            </a:r>
            <a:endParaRPr lang="el-G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Πολλοί </a:t>
            </a:r>
            <a:r>
              <a:rPr lang="el-GR" sz="3200" b="1" dirty="0" smtClean="0"/>
              <a:t>φ</a:t>
            </a:r>
            <a:r>
              <a:rPr lang="en-US" sz="3200" b="1" dirty="0" smtClean="0"/>
              <a:t>…………….</a:t>
            </a:r>
            <a:r>
              <a:rPr lang="el-GR" sz="3200" b="1" dirty="0" smtClean="0"/>
              <a:t> </a:t>
            </a:r>
            <a:r>
              <a:rPr lang="el-GR" sz="3200" b="1" dirty="0" smtClean="0"/>
              <a:t>ή </a:t>
            </a:r>
            <a:r>
              <a:rPr lang="el-GR" sz="3200" b="1" dirty="0" smtClean="0"/>
              <a:t>ε</a:t>
            </a:r>
            <a:r>
              <a:rPr lang="en-US" sz="3200" b="1" dirty="0" smtClean="0"/>
              <a:t>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Ναοί </a:t>
            </a:r>
            <a:r>
              <a:rPr lang="el-GR" sz="3200" b="1" dirty="0" smtClean="0"/>
              <a:t>και μοναστήρια έκλεισαν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Εικόνες, ψηφιδωτά και έργα τέχνης </a:t>
            </a:r>
            <a:r>
              <a:rPr lang="el-GR" sz="3200" b="1" dirty="0" smtClean="0"/>
              <a:t>κ</a:t>
            </a:r>
            <a:r>
              <a:rPr lang="en-US" sz="3200" b="1" dirty="0" smtClean="0"/>
              <a:t>……………..</a:t>
            </a:r>
            <a:r>
              <a:rPr lang="el-GR" sz="3200" b="1" dirty="0" smtClean="0"/>
              <a:t>.</a:t>
            </a:r>
            <a:endParaRPr lang="el-G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3200" b="1" dirty="0" smtClean="0"/>
              <a:t>Διαταράχτηκαν οι σχέσεις ανάμεσα στο Βυζάντιο και τη Δυτική εκκλησία που τάχθηκε με το μέρος των εικονολατρών.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3259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Ποιες ήταν οι συνέπειες για τον Λέοντα τον Γ;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 αντιμετώπισε με επιτυχία τους </a:t>
            </a:r>
            <a:r>
              <a:rPr lang="el-GR" dirty="0" smtClean="0"/>
              <a:t>Ά</a:t>
            </a:r>
            <a:r>
              <a:rPr lang="en-US" dirty="0" smtClean="0"/>
              <a:t>……..</a:t>
            </a:r>
            <a:r>
              <a:rPr lang="el-GR" dirty="0" smtClean="0"/>
              <a:t> </a:t>
            </a:r>
            <a:r>
              <a:rPr lang="el-GR" dirty="0" smtClean="0"/>
              <a:t>κι έσωσε την Πόλη και την αυτοκρατορία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Έχασε μεγάλο μέρος της </a:t>
            </a:r>
            <a:r>
              <a:rPr lang="el-GR" dirty="0" smtClean="0"/>
              <a:t>δ</a:t>
            </a:r>
            <a:r>
              <a:rPr lang="en-US" dirty="0" smtClean="0"/>
              <a:t>……..</a:t>
            </a:r>
            <a:r>
              <a:rPr lang="el-GR" dirty="0" smtClean="0"/>
              <a:t> </a:t>
            </a:r>
            <a:r>
              <a:rPr lang="el-GR" dirty="0" smtClean="0"/>
              <a:t>του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Χρεώθηκε την αναταραχή και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dirty="0" smtClean="0"/>
              <a:t>Έβλαψε το βυζαντινό κράτος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6556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ποιο τρόπο σταμάτησε αυτή η διαμάχη;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l-GR" sz="3200" dirty="0" smtClean="0"/>
              <a:t>Η διαμάχη αυτή σταμάτησε η Ζ΄ </a:t>
            </a:r>
            <a:r>
              <a:rPr lang="el-GR" sz="3200" dirty="0" smtClean="0"/>
              <a:t>Ο………………. </a:t>
            </a:r>
            <a:r>
              <a:rPr lang="el-GR" sz="3200" dirty="0" smtClean="0"/>
              <a:t>σύνοδος που συγκάλεσε η </a:t>
            </a:r>
            <a:r>
              <a:rPr lang="el-GR" sz="3200" dirty="0" smtClean="0"/>
              <a:t>Θ</a:t>
            </a:r>
            <a:r>
              <a:rPr lang="en-US" sz="3200" dirty="0" smtClean="0"/>
              <a:t>………… </a:t>
            </a:r>
            <a:r>
              <a:rPr lang="el-GR" sz="3200" dirty="0" smtClean="0"/>
              <a:t> </a:t>
            </a:r>
            <a:r>
              <a:rPr lang="el-GR" sz="3200" dirty="0" smtClean="0"/>
              <a:t>το 843μ.Χ. Εκεί αποφασίστηκε ότι κατά την προσκύνηση των εικόνων η λατρεία των πιστών απευθύνεται στα εικονιζόμενα ιερά πρόσωπα και όχι προς την ίδια την εικόνα και τα υλικά από τα οποία είναι φτιαγμένη.</a:t>
            </a:r>
          </a:p>
          <a:p>
            <a:r>
              <a:rPr lang="el-GR" sz="3200" dirty="0" smtClean="0"/>
              <a:t>Αυτή η συμφιλίωση των χριστιανών και η αναστήλωση των εικόνων γιορτάζεται την Πρώτη Κυριακή των νηστειών του Πάσχα και ονομάζεται </a:t>
            </a:r>
            <a:r>
              <a:rPr lang="el-GR" sz="3200" dirty="0" smtClean="0"/>
              <a:t>Κ…………… </a:t>
            </a:r>
            <a:r>
              <a:rPr lang="el-GR" sz="3200" smtClean="0"/>
              <a:t>της </a:t>
            </a:r>
            <a:r>
              <a:rPr lang="el-GR" sz="3200" smtClean="0"/>
              <a:t>Ο………………..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67588469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18" y="1690688"/>
            <a:ext cx="3255199" cy="4351338"/>
          </a:xfrm>
        </p:spPr>
      </p:pic>
      <p:sp>
        <p:nvSpPr>
          <p:cNvPr id="5" name="Ορθογώνιο 4"/>
          <p:cNvSpPr/>
          <p:nvPr/>
        </p:nvSpPr>
        <p:spPr>
          <a:xfrm>
            <a:off x="4599709" y="2177811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Οι εικονολάτρες έβλεπαν τους εικονομάχους σαν τους σταυρωτές του Χριστού.</a:t>
            </a:r>
            <a:b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​(Η εικόνα από ένα βυζαντινό χειρόγραφο εκείνης της εποχής.</a:t>
            </a:r>
            <a:b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Στο κάτω μέρος απεικονίζει κάποιον εικονομάχο να προσπαθεί</a:t>
            </a:r>
            <a:b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l-GR" sz="2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​να ασβεστώσει το πρόσωπο του Χριστού.)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9379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323</Words>
  <Application>Microsoft Office PowerPoint</Application>
  <PresentationFormat>Ευρεία οθόνη</PresentationFormat>
  <Paragraphs>30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Θέμα του Office</vt:lpstr>
      <vt:lpstr>ΚΕΦ. 24 Η κρίση της εικονομαχίας διχάζει τους Βυζαντινούς</vt:lpstr>
      <vt:lpstr>Οι αποφάσεις των Ι……….. και κυρίως του Λέοντα του Γ΄ και του Κωνσταντίνου του Ε΄ δίχασαν τους Βυζαντινούς και το κράτος συγκλονίστηκε από σοβαρές ταραχές. Ποιες ήταν αυτές οι αποφάσεις;   </vt:lpstr>
      <vt:lpstr>Αποφάσεις των Ισαύρων:</vt:lpstr>
      <vt:lpstr>Ποιες ήταν οι παρατάξεις;</vt:lpstr>
      <vt:lpstr>Πόσο κράτησε η διαμάχη; Τι συνέπειες είχε;</vt:lpstr>
      <vt:lpstr>Ποιες ήταν οι συνέπειες για τον Λέοντα τον Γ;</vt:lpstr>
      <vt:lpstr>Με ποιο τρόπο σταμάτησε αυτή η διαμάχη;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24 Η κρίση της εικονομαχίας διχάζει τους Βυζαντινούς</dc:title>
  <dc:creator>User</dc:creator>
  <cp:lastModifiedBy>User</cp:lastModifiedBy>
  <cp:revision>10</cp:revision>
  <dcterms:created xsi:type="dcterms:W3CDTF">2023-02-13T20:26:46Z</dcterms:created>
  <dcterms:modified xsi:type="dcterms:W3CDTF">2023-02-15T14:45:44Z</dcterms:modified>
</cp:coreProperties>
</file>