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3" r:id="rId4"/>
    <p:sldId id="260" r:id="rId5"/>
    <p:sldId id="262" r:id="rId6"/>
    <p:sldId id="259" r:id="rId7"/>
    <p:sldId id="264" r:id="rId8"/>
    <p:sldId id="269"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45001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39059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48479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4187449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8959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3970858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716290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28845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79272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40A9CC1-F182-4C05-9C14-0C97A814BFEE}" type="datetimeFigureOut">
              <a:rPr lang="el-GR" smtClean="0"/>
              <a:t>26/3/2023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57866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442069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40A9CC1-F182-4C05-9C14-0C97A814BFEE}" type="datetimeFigureOut">
              <a:rPr lang="el-GR" smtClean="0"/>
              <a:t>26/3/2023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3145366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40A9CC1-F182-4C05-9C14-0C97A814BFEE}" type="datetimeFigureOut">
              <a:rPr lang="el-GR" smtClean="0"/>
              <a:t>26/3/2023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518302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0A9CC1-F182-4C05-9C14-0C97A814BFEE}" type="datetimeFigureOut">
              <a:rPr lang="el-GR" smtClean="0"/>
              <a:t>26/3/2023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2370421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00265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40A9CC1-F182-4C05-9C14-0C97A814BFEE}" type="datetimeFigureOut">
              <a:rPr lang="el-GR" smtClean="0"/>
              <a:t>26/3/2023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3DA9F54-D4E0-4321-B05B-B2F7BF9121D6}" type="slidenum">
              <a:rPr lang="el-GR" smtClean="0"/>
              <a:t>‹#›</a:t>
            </a:fld>
            <a:endParaRPr lang="el-GR"/>
          </a:p>
        </p:txBody>
      </p:sp>
    </p:spTree>
    <p:extLst>
      <p:ext uri="{BB962C8B-B14F-4D97-AF65-F5344CB8AC3E}">
        <p14:creationId xmlns:p14="http://schemas.microsoft.com/office/powerpoint/2010/main" val="126748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40A9CC1-F182-4C05-9C14-0C97A814BFEE}" type="datetimeFigureOut">
              <a:rPr lang="el-GR" smtClean="0"/>
              <a:t>26/3/2023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3DA9F54-D4E0-4321-B05B-B2F7BF9121D6}" type="slidenum">
              <a:rPr lang="el-GR" smtClean="0"/>
              <a:t>‹#›</a:t>
            </a:fld>
            <a:endParaRPr lang="el-GR"/>
          </a:p>
        </p:txBody>
      </p:sp>
    </p:spTree>
    <p:extLst>
      <p:ext uri="{BB962C8B-B14F-4D97-AF65-F5344CB8AC3E}">
        <p14:creationId xmlns:p14="http://schemas.microsoft.com/office/powerpoint/2010/main" val="21370323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hyperlink" Target="https://photodentro.edu.gr/v/item/ds/8521/897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B0108-5E49-ED5E-E67D-7165C0C2B65B}"/>
              </a:ext>
            </a:extLst>
          </p:cNvPr>
          <p:cNvSpPr>
            <a:spLocks noGrp="1"/>
          </p:cNvSpPr>
          <p:nvPr>
            <p:ph type="ctrTitle"/>
          </p:nvPr>
        </p:nvSpPr>
        <p:spPr>
          <a:xfrm>
            <a:off x="1858297" y="1091381"/>
            <a:ext cx="9144000" cy="3256116"/>
          </a:xfrm>
          <a:ln>
            <a:solidFill>
              <a:schemeClr val="accent2"/>
            </a:solidFill>
          </a:ln>
        </p:spPr>
        <p:txBody>
          <a:bodyPr>
            <a:normAutofit fontScale="90000"/>
          </a:bodyPr>
          <a:lstStyle/>
          <a:p>
            <a:r>
              <a:rPr lang="el-GR" dirty="0"/>
              <a:t>Κεφ. 30</a:t>
            </a:r>
            <a:r>
              <a:rPr lang="el-GR" baseline="30000" dirty="0"/>
              <a:t>α</a:t>
            </a:r>
            <a:r>
              <a:rPr lang="el-GR" dirty="0"/>
              <a:t>. Η τέταρτη σταυροφορία και η άλωση της Κωνσταντινούπολης από τους Φράγκους</a:t>
            </a:r>
          </a:p>
        </p:txBody>
      </p:sp>
    </p:spTree>
    <p:extLst>
      <p:ext uri="{BB962C8B-B14F-4D97-AF65-F5344CB8AC3E}">
        <p14:creationId xmlns:p14="http://schemas.microsoft.com/office/powerpoint/2010/main" val="90218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526E10-D072-7C15-ECFA-F0566E9B20E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6952102-75BC-1551-0DC3-F6FA5BB37A3E}"/>
              </a:ext>
            </a:extLst>
          </p:cNvPr>
          <p:cNvSpPr>
            <a:spLocks noGrp="1"/>
          </p:cNvSpPr>
          <p:nvPr>
            <p:ph idx="1"/>
          </p:nvPr>
        </p:nvSpPr>
        <p:spPr/>
        <p:txBody>
          <a:bodyPr/>
          <a:lstStyle/>
          <a:p>
            <a:r>
              <a:rPr lang="el-GR" dirty="0"/>
              <a:t>Επί τρεις ημέρες οι κατακτητές λεηλατούσαν, κατέστρεφαν και έκαιγαν την Πόλη.</a:t>
            </a:r>
          </a:p>
          <a:p>
            <a:r>
              <a:rPr lang="el-GR" dirty="0"/>
              <a:t>Δε σεβάστηκαν τίποτα, ούτε τα ιερά κειμήλια ούτε τις εκκλησίες ούτε τα μοναστήρια.</a:t>
            </a:r>
          </a:p>
          <a:p>
            <a:r>
              <a:rPr lang="el-GR" dirty="0"/>
              <a:t>Χειρότερο όλων η απογύμνωση της Αγίας Σοφίας από τα ιερά της σκεύη.</a:t>
            </a:r>
          </a:p>
        </p:txBody>
      </p:sp>
    </p:spTree>
    <p:extLst>
      <p:ext uri="{BB962C8B-B14F-4D97-AF65-F5344CB8AC3E}">
        <p14:creationId xmlns:p14="http://schemas.microsoft.com/office/powerpoint/2010/main" val="1718448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81C190-2FED-95A7-F6DC-42EB928215A4}"/>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07CA5E0C-D3BA-C87C-3468-89064BADDC7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3279" y="0"/>
            <a:ext cx="10174424" cy="6886024"/>
          </a:xfrm>
        </p:spPr>
      </p:pic>
    </p:spTree>
    <p:extLst>
      <p:ext uri="{BB962C8B-B14F-4D97-AF65-F5344CB8AC3E}">
        <p14:creationId xmlns:p14="http://schemas.microsoft.com/office/powerpoint/2010/main" val="2993699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94C983-2521-3B32-6D6C-5CC5FDFE060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7B0DFE7-76C7-DF9A-D303-184FFEFB7AA4}"/>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328834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F2E651-4492-F6B3-2BE9-4C7D6D77E660}"/>
              </a:ext>
            </a:extLst>
          </p:cNvPr>
          <p:cNvSpPr>
            <a:spLocks noGrp="1"/>
          </p:cNvSpPr>
          <p:nvPr>
            <p:ph type="title"/>
          </p:nvPr>
        </p:nvSpPr>
        <p:spPr/>
        <p:txBody>
          <a:bodyPr/>
          <a:lstStyle/>
          <a:p>
            <a:r>
              <a:rPr lang="el-GR" dirty="0"/>
              <a:t>Σελτζούκοι Τούρκοι και Ιεροσόλυμα</a:t>
            </a:r>
          </a:p>
        </p:txBody>
      </p:sp>
      <p:sp>
        <p:nvSpPr>
          <p:cNvPr id="12" name="Θέση περιεχομένου 11">
            <a:extLst>
              <a:ext uri="{FF2B5EF4-FFF2-40B4-BE49-F238E27FC236}">
                <a16:creationId xmlns:a16="http://schemas.microsoft.com/office/drawing/2014/main" id="{E00CCC86-5F5A-E23D-7920-A8F0586815D8}"/>
              </a:ext>
            </a:extLst>
          </p:cNvPr>
          <p:cNvSpPr>
            <a:spLocks noGrp="1"/>
          </p:cNvSpPr>
          <p:nvPr>
            <p:ph idx="1"/>
          </p:nvPr>
        </p:nvSpPr>
        <p:spPr>
          <a:xfrm>
            <a:off x="2589212" y="2094271"/>
            <a:ext cx="8915400" cy="3777622"/>
          </a:xfrm>
        </p:spPr>
        <p:txBody>
          <a:bodyPr/>
          <a:lstStyle/>
          <a:p>
            <a:r>
              <a:rPr lang="el-GR" dirty="0"/>
              <a:t>Οι χριστιανοί δεν μπορούσαν να επισκεφτούν ακίνδυνα τους Αγίους Τόπους</a:t>
            </a:r>
          </a:p>
          <a:p>
            <a:r>
              <a:rPr lang="el-GR" dirty="0"/>
              <a:t>Όσοι τόλμησαν ληστεύτηκαν και βασανίστηκαν </a:t>
            </a:r>
          </a:p>
          <a:p>
            <a:r>
              <a:rPr lang="el-GR" dirty="0"/>
              <a:t>Το 1054 οι αντιθέσεις μεταξύ Ανατολικής και Δυτικής εκκλησία οδήγησαν σε οριστική διακοπή των σχέσεων μεταξύ τους που ονομάστηκε Σχίσμα</a:t>
            </a:r>
          </a:p>
          <a:p>
            <a:r>
              <a:rPr lang="el-GR" dirty="0"/>
              <a:t>Οι Βυζαντινοί δεν μπορούσαν να δώσουν λύση στο πρόβλημα και ζητούν τη βοήθεια του Πάπα της Ρώμης (Ιννοκέντιος ο Γ΄) </a:t>
            </a:r>
          </a:p>
          <a:p>
            <a:r>
              <a:rPr lang="el-GR" dirty="0"/>
              <a:t>Εκείνος συμφωνεί αλλά έχει σαν απώτερο στόχο να παρεμβαίνει στα θέματα της Ανατολικής εκκλησίας</a:t>
            </a:r>
          </a:p>
          <a:p>
            <a:r>
              <a:rPr lang="el-GR" dirty="0"/>
              <a:t>Ζήτησε τη βοήθεια των αρχόντων της Νότιας Ιταλίας οι οποίοι ανταποκρίνονται με αρχηγό τον </a:t>
            </a:r>
            <a:r>
              <a:rPr lang="el-GR" dirty="0" err="1"/>
              <a:t>Βονιφάτιο</a:t>
            </a:r>
            <a:r>
              <a:rPr lang="el-GR" dirty="0"/>
              <a:t> τον </a:t>
            </a:r>
            <a:r>
              <a:rPr lang="el-GR" dirty="0" err="1"/>
              <a:t>Μονφερατικό</a:t>
            </a:r>
            <a:endParaRPr lang="el-GR" dirty="0"/>
          </a:p>
        </p:txBody>
      </p:sp>
    </p:spTree>
    <p:extLst>
      <p:ext uri="{BB962C8B-B14F-4D97-AF65-F5344CB8AC3E}">
        <p14:creationId xmlns:p14="http://schemas.microsoft.com/office/powerpoint/2010/main" val="1399559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FC2D47-5051-DBA6-28C5-5E3E7B29344D}"/>
              </a:ext>
            </a:extLst>
          </p:cNvPr>
          <p:cNvSpPr>
            <a:spLocks noGrp="1"/>
          </p:cNvSpPr>
          <p:nvPr>
            <p:ph type="title"/>
          </p:nvPr>
        </p:nvSpPr>
        <p:spPr/>
        <p:txBody>
          <a:bodyPr/>
          <a:lstStyle/>
          <a:p>
            <a:endParaRPr lang="el-GR" dirty="0"/>
          </a:p>
        </p:txBody>
      </p:sp>
      <p:sp>
        <p:nvSpPr>
          <p:cNvPr id="3" name="Θέση κειμένου 2">
            <a:extLst>
              <a:ext uri="{FF2B5EF4-FFF2-40B4-BE49-F238E27FC236}">
                <a16:creationId xmlns:a16="http://schemas.microsoft.com/office/drawing/2014/main" id="{EEBC8956-ABCC-E1D7-57C6-4E33D49F2216}"/>
              </a:ext>
            </a:extLst>
          </p:cNvPr>
          <p:cNvSpPr>
            <a:spLocks noGrp="1"/>
          </p:cNvSpPr>
          <p:nvPr>
            <p:ph type="body" idx="1"/>
          </p:nvPr>
        </p:nvSpPr>
        <p:spPr/>
        <p:txBody>
          <a:bodyPr/>
          <a:lstStyle/>
          <a:p>
            <a:endParaRPr lang="el-GR"/>
          </a:p>
        </p:txBody>
      </p:sp>
      <p:pic>
        <p:nvPicPr>
          <p:cNvPr id="2050" name="Picture 2" descr="Oι Σελτζούκοι Τούρκοι απαγορεύουν την είσοδο προσκυνητών στους Αγίους Τόπους και ξεκινάει η μεγαλύτερη αιματοχυσία του Μεσαίωνα. Οι Σταυροφορίες που κράτησαν 200 χρόνια">
            <a:extLst>
              <a:ext uri="{FF2B5EF4-FFF2-40B4-BE49-F238E27FC236}">
                <a16:creationId xmlns:a16="http://schemas.microsoft.com/office/drawing/2014/main" id="{6EBFE4E9-3165-5375-14F6-0509A52F1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575" y="0"/>
            <a:ext cx="934085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24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52BD45-BB4F-D12F-71FC-99823A292321}"/>
              </a:ext>
            </a:extLst>
          </p:cNvPr>
          <p:cNvSpPr>
            <a:spLocks noGrp="1"/>
          </p:cNvSpPr>
          <p:nvPr>
            <p:ph type="title"/>
          </p:nvPr>
        </p:nvSpPr>
        <p:spPr/>
        <p:txBody>
          <a:bodyPr/>
          <a:lstStyle/>
          <a:p>
            <a:r>
              <a:rPr lang="el-GR" dirty="0"/>
              <a:t>Οι σταυροφόροι και οι Σταυροφορίες</a:t>
            </a:r>
          </a:p>
        </p:txBody>
      </p:sp>
      <p:sp>
        <p:nvSpPr>
          <p:cNvPr id="3" name="Θέση περιεχομένου 2">
            <a:extLst>
              <a:ext uri="{FF2B5EF4-FFF2-40B4-BE49-F238E27FC236}">
                <a16:creationId xmlns:a16="http://schemas.microsoft.com/office/drawing/2014/main" id="{B1305F19-5ACA-7132-A2BE-1E5E122A4E43}"/>
              </a:ext>
            </a:extLst>
          </p:cNvPr>
          <p:cNvSpPr>
            <a:spLocks noGrp="1"/>
          </p:cNvSpPr>
          <p:nvPr>
            <p:ph idx="1"/>
          </p:nvPr>
        </p:nvSpPr>
        <p:spPr/>
        <p:txBody>
          <a:bodyPr/>
          <a:lstStyle/>
          <a:p>
            <a:pPr>
              <a:lnSpc>
                <a:spcPct val="150000"/>
              </a:lnSpc>
            </a:pPr>
            <a:r>
              <a:rPr lang="el-GR" dirty="0"/>
              <a:t>Οι άρχοντες, αντί να στείλουν βοήθεια οργάνωσαν μόνοι τους τέσσερις εκστρατείες που τις ονόμασαν Σταυροφορίες. Σκοπός τους ήταν να νικήσουν τους Σελτζούκους και να κρατήσουν δικά τους όσα μέρη ελευθέρωσαν.</a:t>
            </a:r>
          </a:p>
          <a:p>
            <a:pPr>
              <a:lnSpc>
                <a:spcPct val="150000"/>
              </a:lnSpc>
            </a:pPr>
            <a:r>
              <a:rPr lang="el-GR" dirty="0">
                <a:hlinkClick r:id="rId2"/>
              </a:rPr>
              <a:t>Ο ΧΑΡΤΗΣ ΤΩΝ ΣΤΑΥΡΟΦΟΡΙΩΝ</a:t>
            </a:r>
            <a:r>
              <a:rPr lang="el-GR" dirty="0"/>
              <a:t> ΦΩΤΟΔΕΝΤΡΟ</a:t>
            </a:r>
          </a:p>
          <a:p>
            <a:endParaRPr lang="el-GR" dirty="0"/>
          </a:p>
        </p:txBody>
      </p:sp>
    </p:spTree>
    <p:extLst>
      <p:ext uri="{BB962C8B-B14F-4D97-AF65-F5344CB8AC3E}">
        <p14:creationId xmlns:p14="http://schemas.microsoft.com/office/powerpoint/2010/main" val="1297197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23101260-8B6B-8585-8DF7-BBB472CBF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10668000" cy="6858000"/>
          </a:xfrm>
          <a:prstGeom prst="rect">
            <a:avLst/>
          </a:prstGeom>
        </p:spPr>
      </p:pic>
    </p:spTree>
    <p:extLst>
      <p:ext uri="{BB962C8B-B14F-4D97-AF65-F5344CB8AC3E}">
        <p14:creationId xmlns:p14="http://schemas.microsoft.com/office/powerpoint/2010/main" val="27367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0E49016-C09E-CEB0-A349-0615304151E3}"/>
              </a:ext>
            </a:extLst>
          </p:cNvPr>
          <p:cNvSpPr>
            <a:spLocks noGrp="1"/>
          </p:cNvSpPr>
          <p:nvPr>
            <p:ph idx="1"/>
          </p:nvPr>
        </p:nvSpPr>
        <p:spPr>
          <a:xfrm>
            <a:off x="2638374" y="471948"/>
            <a:ext cx="8915400" cy="5309419"/>
          </a:xfrm>
        </p:spPr>
        <p:txBody>
          <a:bodyPr>
            <a:normAutofit/>
          </a:bodyPr>
          <a:lstStyle/>
          <a:p>
            <a:pPr>
              <a:lnSpc>
                <a:spcPct val="200000"/>
              </a:lnSpc>
            </a:pPr>
            <a:r>
              <a:rPr lang="el-GR" sz="1800" b="0" i="0" dirty="0">
                <a:solidFill>
                  <a:srgbClr val="444444"/>
                </a:solidFill>
                <a:effectLst/>
                <a:latin typeface="Open Sans" panose="020B0606030504020204" pitchFamily="34" charset="0"/>
              </a:rPr>
              <a:t>Ο Γάλλος ιστορικός </a:t>
            </a:r>
            <a:r>
              <a:rPr lang="el-GR" sz="1800" b="0" i="0" dirty="0" err="1">
                <a:solidFill>
                  <a:srgbClr val="444444"/>
                </a:solidFill>
                <a:effectLst/>
                <a:latin typeface="Open Sans" panose="020B0606030504020204" pitchFamily="34" charset="0"/>
              </a:rPr>
              <a:t>Γοδεφρίδος</a:t>
            </a:r>
            <a:r>
              <a:rPr lang="el-GR" sz="1800" b="0" i="0" dirty="0">
                <a:solidFill>
                  <a:srgbClr val="444444"/>
                </a:solidFill>
                <a:effectLst/>
                <a:latin typeface="Open Sans" panose="020B0606030504020204" pitchFamily="34" charset="0"/>
              </a:rPr>
              <a:t>  </a:t>
            </a:r>
            <a:r>
              <a:rPr lang="el-GR" sz="1800" b="0" i="0" dirty="0" err="1">
                <a:solidFill>
                  <a:srgbClr val="444444"/>
                </a:solidFill>
                <a:effectLst/>
                <a:latin typeface="Open Sans" panose="020B0606030504020204" pitchFamily="34" charset="0"/>
              </a:rPr>
              <a:t>Βιλλεαρδουίνος</a:t>
            </a:r>
            <a:r>
              <a:rPr lang="el-GR" sz="1800" b="0" i="0" dirty="0">
                <a:solidFill>
                  <a:srgbClr val="444444"/>
                </a:solidFill>
                <a:effectLst/>
                <a:latin typeface="Open Sans" panose="020B0606030504020204" pitchFamily="34" charset="0"/>
              </a:rPr>
              <a:t>, που ακολουθούσε τη Σταυροφορία γράφει: </a:t>
            </a:r>
          </a:p>
          <a:p>
            <a:pPr>
              <a:lnSpc>
                <a:spcPct val="200000"/>
              </a:lnSpc>
            </a:pPr>
            <a:r>
              <a:rPr lang="el-GR" sz="1800" b="0" i="0" dirty="0">
                <a:solidFill>
                  <a:srgbClr val="444444"/>
                </a:solidFill>
                <a:effectLst/>
                <a:latin typeface="Open Sans" panose="020B0606030504020204" pitchFamily="34" charset="0"/>
              </a:rPr>
              <a:t>«Όταν αντικρίσαμε την Κωνσταντινούπολη, δεν μπορούσαμε να πιστέψουμε ότι υπάρχει άλλη τόσο πλούσια πόλη παρόμοια με αυτή. Τα ψηλά τείχη, οι πλούσιοι πύργοι και τα ανάκτορα. Κανένας από μας δεν ήταν τόσο σκληρός , ώστε να μην αισθανθεί το δέρμα του να ανατριχιάζει. Γιατί ποτέ άλλος λαός, από την απαρχή του κόσμου, δεν ανέλαβε μια τόσο μεγάλη επιχείρηση όσο εκείνη της δικής μας επίθεσης».</a:t>
            </a:r>
          </a:p>
          <a:p>
            <a:pPr marL="0" indent="0" algn="r">
              <a:lnSpc>
                <a:spcPct val="200000"/>
              </a:lnSpc>
              <a:buNone/>
            </a:pPr>
            <a:r>
              <a:rPr lang="en-US" dirty="0">
                <a:solidFill>
                  <a:srgbClr val="444444"/>
                </a:solidFill>
                <a:latin typeface="Open Sans" panose="020B0606030504020204" pitchFamily="34" charset="0"/>
              </a:rPr>
              <a:t>Will Durant, </a:t>
            </a:r>
            <a:r>
              <a:rPr lang="el-GR" dirty="0">
                <a:solidFill>
                  <a:srgbClr val="444444"/>
                </a:solidFill>
                <a:latin typeface="Open Sans" panose="020B0606030504020204" pitchFamily="34" charset="0"/>
              </a:rPr>
              <a:t>Παγκόσμια Ιστορία Πολιτισμού</a:t>
            </a:r>
            <a:endParaRPr lang="el-GR" sz="1800" b="0" i="0" dirty="0">
              <a:solidFill>
                <a:srgbClr val="444444"/>
              </a:solidFill>
              <a:effectLst/>
              <a:latin typeface="Open Sans" panose="020B0606030504020204" pitchFamily="34" charset="0"/>
            </a:endParaRPr>
          </a:p>
          <a:p>
            <a:pPr marL="0" indent="0">
              <a:lnSpc>
                <a:spcPct val="200000"/>
              </a:lnSpc>
              <a:buNone/>
            </a:pPr>
            <a:endParaRPr lang="el-GR" sz="1800" dirty="0"/>
          </a:p>
          <a:p>
            <a:endParaRPr lang="el-GR" dirty="0"/>
          </a:p>
        </p:txBody>
      </p:sp>
    </p:spTree>
    <p:extLst>
      <p:ext uri="{BB962C8B-B14F-4D97-AF65-F5344CB8AC3E}">
        <p14:creationId xmlns:p14="http://schemas.microsoft.com/office/powerpoint/2010/main" val="2279535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F63F62-69A1-FC31-89D4-2716C6CDA3D3}"/>
              </a:ext>
            </a:extLst>
          </p:cNvPr>
          <p:cNvSpPr>
            <a:spLocks noGrp="1"/>
          </p:cNvSpPr>
          <p:nvPr>
            <p:ph type="title"/>
          </p:nvPr>
        </p:nvSpPr>
        <p:spPr/>
        <p:txBody>
          <a:bodyPr/>
          <a:lstStyle/>
          <a:p>
            <a:r>
              <a:rPr lang="el-GR" dirty="0"/>
              <a:t>Η 4</a:t>
            </a:r>
            <a:r>
              <a:rPr lang="el-GR" baseline="30000" dirty="0"/>
              <a:t>η</a:t>
            </a:r>
            <a:r>
              <a:rPr lang="el-GR" dirty="0"/>
              <a:t> Σταυροφορία</a:t>
            </a:r>
          </a:p>
        </p:txBody>
      </p:sp>
      <p:sp>
        <p:nvSpPr>
          <p:cNvPr id="3" name="Θέση περιεχομένου 2">
            <a:extLst>
              <a:ext uri="{FF2B5EF4-FFF2-40B4-BE49-F238E27FC236}">
                <a16:creationId xmlns:a16="http://schemas.microsoft.com/office/drawing/2014/main" id="{2015C033-19CA-181F-42EA-8F3615639743}"/>
              </a:ext>
            </a:extLst>
          </p:cNvPr>
          <p:cNvSpPr>
            <a:spLocks noGrp="1"/>
          </p:cNvSpPr>
          <p:nvPr>
            <p:ph idx="1"/>
          </p:nvPr>
        </p:nvSpPr>
        <p:spPr/>
        <p:txBody>
          <a:bodyPr/>
          <a:lstStyle/>
          <a:p>
            <a:r>
              <a:rPr lang="el-GR" dirty="0"/>
              <a:t>Οι σταυροφόροι συγκεντρώθηκαν στη Βενετία</a:t>
            </a:r>
          </a:p>
          <a:p>
            <a:r>
              <a:rPr lang="el-GR" dirty="0"/>
              <a:t>Αποφάσισαν να περάσουν με πλοία στην Αίγυπτο και να κατευθυνθούν στα Ιεροσόλυμα</a:t>
            </a:r>
          </a:p>
          <a:p>
            <a:r>
              <a:rPr lang="el-GR" dirty="0"/>
              <a:t>Πριν την αναχώρηση τους πλησίασε ο εκθρονισμένος αυτοκράτορας του Βυζαντίου Αλέξιος Άγγελος ζητώντας τους βοήθεια να ξαναπάρει τον θρόνο του.</a:t>
            </a:r>
          </a:p>
          <a:p>
            <a:r>
              <a:rPr lang="el-GR" dirty="0"/>
              <a:t>Τους έταξε χρήματα και δώρα</a:t>
            </a:r>
          </a:p>
          <a:p>
            <a:r>
              <a:rPr lang="el-GR" dirty="0"/>
              <a:t>Οι Βενετοί δέχονται και κατευθύνονται στην Κωνσταντινούπολη. Φτάνουν</a:t>
            </a:r>
          </a:p>
          <a:p>
            <a:r>
              <a:rPr lang="el-GR" dirty="0"/>
              <a:t>Η βασιλεύουσα πέφτει στα χέρια των σταυροφόρων</a:t>
            </a:r>
          </a:p>
        </p:txBody>
      </p:sp>
    </p:spTree>
    <p:extLst>
      <p:ext uri="{BB962C8B-B14F-4D97-AF65-F5344CB8AC3E}">
        <p14:creationId xmlns:p14="http://schemas.microsoft.com/office/powerpoint/2010/main" val="593127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02EFF8-9461-E46D-1862-F15E5E529324}"/>
              </a:ext>
            </a:extLst>
          </p:cNvPr>
          <p:cNvSpPr>
            <a:spLocks noGrp="1"/>
          </p:cNvSpPr>
          <p:nvPr>
            <p:ph idx="1"/>
          </p:nvPr>
        </p:nvSpPr>
        <p:spPr>
          <a:xfrm>
            <a:off x="2254915" y="599768"/>
            <a:ext cx="8915400" cy="6027174"/>
          </a:xfrm>
        </p:spPr>
        <p:txBody>
          <a:bodyPr/>
          <a:lstStyle/>
          <a:p>
            <a:pPr>
              <a:lnSpc>
                <a:spcPct val="150000"/>
              </a:lnSpc>
            </a:pPr>
            <a:r>
              <a:rPr lang="el-GR" b="0" i="0" dirty="0">
                <a:solidFill>
                  <a:srgbClr val="000000"/>
                </a:solidFill>
                <a:effectLst/>
                <a:latin typeface="Trebuchet MS" panose="020B0603020202020204" pitchFamily="34" charset="0"/>
              </a:rPr>
              <a:t>Οι Λατίνοι κατέλαβαν την Κωνσταντινούπολη στις 17 Ιουλίου του 1203 και αποκατέστησαν τον Αλέξιο Άγγελο. Παρέμειναν όμως εκεί για να περάσουν τον χειμώνα. Η αντιπαράθεση με τον πληθυσμό της πρωτεύουσας οξύνθηκε εξαιτίας της αλαζονικής συμπεριφοράς των Λατίνων, οι οποίοι επέβαλαν και βαρύτατη φορολογία. Την έκρυθμη κατάσταση εκμεταλλεύτηκε ο Αλέξιος Ε' Δούκας Μούρτζουφλος για να καταλάβει πραξικοπηματικά το θρόνο. Στα τέλη Μαρτίου του 1204 οι σταυροφόροι συνυπέγραψαν τη συμφωνία διανομής της Βυζαντινής Αυτοκρατορίας.</a:t>
            </a:r>
          </a:p>
          <a:p>
            <a:pPr>
              <a:lnSpc>
                <a:spcPct val="150000"/>
              </a:lnSpc>
            </a:pPr>
            <a:r>
              <a:rPr lang="el-GR" b="0" i="0" dirty="0">
                <a:solidFill>
                  <a:srgbClr val="000000"/>
                </a:solidFill>
                <a:effectLst/>
                <a:latin typeface="Trebuchet MS" panose="020B0603020202020204" pitchFamily="34" charset="0"/>
              </a:rPr>
              <a:t>Η άλωση πραγματοποιήθηκε στις 13 Απριλίου 1204. Ο Αυτοκράτορας Αλέξιος Ε' είχε τραπεί προηγουμένως σε φυγή εγκαταλείποντας την Κωνσταντινούπολη στις άγριες διαθέσεις των σταυροφόρων. Κύριοι της Βασιλεύουσας οι τελευταίοι, επέβαλαν τώρα το δίκαιο του κατακτητή. </a:t>
            </a:r>
          </a:p>
          <a:p>
            <a:pPr>
              <a:lnSpc>
                <a:spcPct val="150000"/>
              </a:lnSpc>
            </a:pPr>
            <a:endParaRPr lang="el-GR" dirty="0"/>
          </a:p>
        </p:txBody>
      </p:sp>
    </p:spTree>
    <p:extLst>
      <p:ext uri="{BB962C8B-B14F-4D97-AF65-F5344CB8AC3E}">
        <p14:creationId xmlns:p14="http://schemas.microsoft.com/office/powerpoint/2010/main" val="1252990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1BA114-A263-838C-2257-A2F2AA8093B5}"/>
              </a:ext>
            </a:extLst>
          </p:cNvPr>
          <p:cNvSpPr>
            <a:spLocks noGrp="1"/>
          </p:cNvSpPr>
          <p:nvPr>
            <p:ph type="title"/>
          </p:nvPr>
        </p:nvSpPr>
        <p:spPr/>
        <p:txBody>
          <a:bodyPr>
            <a:noAutofit/>
          </a:bodyPr>
          <a:lstStyle/>
          <a:p>
            <a:r>
              <a:rPr lang="el-GR" sz="4000" dirty="0"/>
              <a:t>Άλωση της Πόλης από τους σταυροφόρους το 1204</a:t>
            </a:r>
          </a:p>
        </p:txBody>
      </p:sp>
      <p:pic>
        <p:nvPicPr>
          <p:cNvPr id="5" name="Θέση περιεχομένου 4">
            <a:extLst>
              <a:ext uri="{FF2B5EF4-FFF2-40B4-BE49-F238E27FC236}">
                <a16:creationId xmlns:a16="http://schemas.microsoft.com/office/drawing/2014/main" id="{8F90AD4F-420C-3109-3123-99E372D2ED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0045" y="1905000"/>
            <a:ext cx="7194209" cy="4758813"/>
          </a:xfrm>
        </p:spPr>
      </p:pic>
    </p:spTree>
    <p:extLst>
      <p:ext uri="{BB962C8B-B14F-4D97-AF65-F5344CB8AC3E}">
        <p14:creationId xmlns:p14="http://schemas.microsoft.com/office/powerpoint/2010/main" val="633996444"/>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145</TotalTime>
  <Words>472</Words>
  <Application>Microsoft Office PowerPoint</Application>
  <PresentationFormat>Ευρεία οθόνη</PresentationFormat>
  <Paragraphs>27</Paragraphs>
  <Slides>12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12</vt:i4>
      </vt:variant>
    </vt:vector>
  </HeadingPairs>
  <TitlesOfParts>
    <vt:vector size="18" baseType="lpstr">
      <vt:lpstr>Arial</vt:lpstr>
      <vt:lpstr>Century Gothic</vt:lpstr>
      <vt:lpstr>Open Sans</vt:lpstr>
      <vt:lpstr>Trebuchet MS</vt:lpstr>
      <vt:lpstr>Wingdings 3</vt:lpstr>
      <vt:lpstr>Θρόισμα</vt:lpstr>
      <vt:lpstr>Κεφ. 30α. Η τέταρτη σταυροφορία και η άλωση της Κωνσταντινούπολης από τους Φράγκους</vt:lpstr>
      <vt:lpstr>Σελτζούκοι Τούρκοι και Ιεροσόλυμα</vt:lpstr>
      <vt:lpstr>Παρουσίαση του PowerPoint</vt:lpstr>
      <vt:lpstr>Οι σταυροφόροι και οι Σταυροφορίες</vt:lpstr>
      <vt:lpstr>Παρουσίαση του PowerPoint</vt:lpstr>
      <vt:lpstr>Παρουσίαση του PowerPoint</vt:lpstr>
      <vt:lpstr>Η 4η Σταυροφορία</vt:lpstr>
      <vt:lpstr>Παρουσίαση του PowerPoint</vt:lpstr>
      <vt:lpstr>Άλωση της Πόλης από τους σταυροφόρους το 1204</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 30α. Η τέταρτη σταυροφορία και η άλωση της Κωνσταντινούπολης από τους Φράγκους</dc:title>
  <dc:creator>filiopanagiotaki@outlook.com</dc:creator>
  <cp:lastModifiedBy>filiopanagiotaki@outlook.com</cp:lastModifiedBy>
  <cp:revision>3</cp:revision>
  <dcterms:created xsi:type="dcterms:W3CDTF">2023-03-26T13:50:29Z</dcterms:created>
  <dcterms:modified xsi:type="dcterms:W3CDTF">2023-03-26T16:15:35Z</dcterms:modified>
</cp:coreProperties>
</file>