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 id="263" r:id="rId9"/>
    <p:sldId id="264" r:id="rId10"/>
    <p:sldId id="265" r:id="rId11"/>
    <p:sldId id="266" r:id="rId12"/>
    <p:sldId id="271" r:id="rId13"/>
    <p:sldId id="267" r:id="rId14"/>
    <p:sldId id="269" r:id="rId15"/>
    <p:sldId id="270"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8" d="100"/>
          <a:sy n="78"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22021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31501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041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4848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366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6177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27613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4534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30084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7781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3626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E341BFB-6637-4476-A6E6-8FB08EF563E8}" type="datetimeFigureOut">
              <a:rPr lang="el-GR" smtClean="0"/>
              <a:t>28/5/2023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37994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E341BFB-6637-4476-A6E6-8FB08EF563E8}" type="datetimeFigureOut">
              <a:rPr lang="el-GR" smtClean="0"/>
              <a:t>28/5/2023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96825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41BFB-6637-4476-A6E6-8FB08EF563E8}" type="datetimeFigureOut">
              <a:rPr lang="el-GR" smtClean="0"/>
              <a:t>28/5/2023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197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47679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407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E341BFB-6637-4476-A6E6-8FB08EF563E8}" type="datetimeFigureOut">
              <a:rPr lang="el-GR" smtClean="0"/>
              <a:t>28/5/2023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3F4B9F-D559-4EEA-B89C-29A814705465}" type="slidenum">
              <a:rPr lang="el-GR" smtClean="0"/>
              <a:t>‹#›</a:t>
            </a:fld>
            <a:endParaRPr lang="el-GR"/>
          </a:p>
        </p:txBody>
      </p:sp>
    </p:spTree>
    <p:extLst>
      <p:ext uri="{BB962C8B-B14F-4D97-AF65-F5344CB8AC3E}">
        <p14:creationId xmlns:p14="http://schemas.microsoft.com/office/powerpoint/2010/main" val="299428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hotodentro.edu.gr/v/item/ds/8521/881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hotodentro.edu.gr/v/item/ds/8521/88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ordwall.net/el/resource/57097953/%ce%ba%ce%b5%cf%86-39-%cf%83%ce%b7%ce%bc%ce%b1%ce%bd%cf%84%ce%b9%ce%ba%ce%ad%cf%82-%ce%b3%cf%85%ce%bd%ce%b1%ce%af%ce%ba%ce%b5%cf%82-%cf%83%cf%84%ce%bf-%ce%b2%cf%85%ce%b6%ce%ac%ce%bd%cf%84%ce%b9%ce%bf" TargetMode="External"/><Relationship Id="rId2" Type="http://schemas.openxmlformats.org/officeDocument/2006/relationships/hyperlink" Target="https://wordwall.net/el/resource/57097953" TargetMode="External"/><Relationship Id="rId1" Type="http://schemas.openxmlformats.org/officeDocument/2006/relationships/slideLayout" Target="../slideLayouts/slideLayout6.xml"/><Relationship Id="rId4" Type="http://schemas.openxmlformats.org/officeDocument/2006/relationships/hyperlink" Target="https://wordwall.net/el/resource/570985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merdaleos.wordpress.com/2014/09/22/%CF%84%CE%BF-%CF%83%CF%84%CF%81%CE%B1%CF%84%CE%B7%CE%B3%CE%B9%CE%BA%CF%8C%CE%BD-%CF%84%CE%BF%CF%85-%CE%BA%CE%B5%CE%BA%CE%B1%CF%85%CE%BC%CE%AD%CE%BD%CE%BF%CF%8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FDE3E-5C98-902C-5872-1F1672EDD27F}"/>
              </a:ext>
            </a:extLst>
          </p:cNvPr>
          <p:cNvSpPr>
            <a:spLocks noGrp="1"/>
          </p:cNvSpPr>
          <p:nvPr>
            <p:ph type="ctrTitle"/>
          </p:nvPr>
        </p:nvSpPr>
        <p:spPr>
          <a:xfrm>
            <a:off x="1524000" y="406400"/>
            <a:ext cx="9144000" cy="2387600"/>
          </a:xfrm>
        </p:spPr>
        <p:txBody>
          <a:bodyPr/>
          <a:lstStyle/>
          <a:p>
            <a:r>
              <a:rPr lang="el-GR" dirty="0"/>
              <a:t>ΚΕΦ. 39 Η ΓΥΝΑΙΚΑ ΣΤΗ ΒΥΖΑΝΤΙΝΗ ΚΟΙΝΩΝΙΑ</a:t>
            </a:r>
          </a:p>
        </p:txBody>
      </p:sp>
      <p:sp>
        <p:nvSpPr>
          <p:cNvPr id="3" name="Υπότιτλος 2">
            <a:extLst>
              <a:ext uri="{FF2B5EF4-FFF2-40B4-BE49-F238E27FC236}">
                <a16:creationId xmlns:a16="http://schemas.microsoft.com/office/drawing/2014/main" id="{AC1DDEF6-650C-62A7-E129-623BBD75398E}"/>
              </a:ext>
            </a:extLst>
          </p:cNvPr>
          <p:cNvSpPr>
            <a:spLocks noGrp="1"/>
          </p:cNvSpPr>
          <p:nvPr>
            <p:ph type="subTitle" idx="1"/>
          </p:nvPr>
        </p:nvSpPr>
        <p:spPr>
          <a:xfrm>
            <a:off x="1523999" y="3032567"/>
            <a:ext cx="9263605" cy="2225233"/>
          </a:xfrm>
        </p:spPr>
        <p:txBody>
          <a:bodyPr>
            <a:noAutofit/>
          </a:bodyPr>
          <a:lstStyle/>
          <a:p>
            <a:pPr algn="just">
              <a:lnSpc>
                <a:spcPct val="150000"/>
              </a:lnSpc>
            </a:pPr>
            <a:r>
              <a:rPr lang="el-GR" i="0" dirty="0">
                <a:solidFill>
                  <a:srgbClr val="000000"/>
                </a:solidFill>
                <a:effectLst/>
                <a:latin typeface="+mj-lt"/>
              </a:rPr>
              <a:t>Η ζωή της γυναίκας στο Βυζάντιο επηρεαζόταν από τους νόμους και τις συνήθειες της εποχής, που την ήθελαν κατώτερη από τον άνδρα. Με την επίδραση του χριστιανισμού και την πάροδο του χρόνου όμως  η θέση των γυναικών βελτιώθηκε και η παρουσία τους στην κοινωνική ζωή του Βυζαντίου ήταν σημαντική.</a:t>
            </a:r>
            <a:endParaRPr lang="el-GR" dirty="0">
              <a:latin typeface="+mj-lt"/>
            </a:endParaRPr>
          </a:p>
        </p:txBody>
      </p:sp>
    </p:spTree>
    <p:extLst>
      <p:ext uri="{BB962C8B-B14F-4D97-AF65-F5344CB8AC3E}">
        <p14:creationId xmlns:p14="http://schemas.microsoft.com/office/powerpoint/2010/main" val="316493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9E4E69-1E81-D6EE-509C-E585BA3E3807}"/>
              </a:ext>
            </a:extLst>
          </p:cNvPr>
          <p:cNvSpPr>
            <a:spLocks noGrp="1"/>
          </p:cNvSpPr>
          <p:nvPr>
            <p:ph type="title"/>
          </p:nvPr>
        </p:nvSpPr>
        <p:spPr>
          <a:xfrm>
            <a:off x="838200" y="365126"/>
            <a:ext cx="9947787" cy="253438"/>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F6B8A024-464E-E8DB-98C3-A742504309B9}"/>
              </a:ext>
            </a:extLst>
          </p:cNvPr>
          <p:cNvSpPr>
            <a:spLocks noGrp="1"/>
          </p:cNvSpPr>
          <p:nvPr>
            <p:ph idx="1"/>
          </p:nvPr>
        </p:nvSpPr>
        <p:spPr>
          <a:xfrm>
            <a:off x="838200" y="597027"/>
            <a:ext cx="10515600" cy="5607128"/>
          </a:xfrm>
        </p:spPr>
        <p:txBody>
          <a:bodyPr>
            <a:normAutofit fontScale="92500" lnSpcReduction="10000"/>
          </a:bodyPr>
          <a:lstStyle/>
          <a:p>
            <a:pPr marL="0" indent="0">
              <a:buNone/>
            </a:pPr>
            <a:r>
              <a:rPr lang="el-GR" sz="2200" b="0" i="0" dirty="0">
                <a:solidFill>
                  <a:srgbClr val="000000"/>
                </a:solidFill>
                <a:effectLst/>
                <a:latin typeface="Arial" panose="020B0604020202020204" pitchFamily="34" charset="0"/>
              </a:rPr>
              <a:t>Σε κάποιες πλούσιες οικογένειες, προκειμένου να</a:t>
            </a:r>
          </a:p>
          <a:p>
            <a:pPr marL="0" indent="0">
              <a:buNone/>
            </a:pPr>
            <a:r>
              <a:rPr lang="el-GR" sz="2200" b="0" i="0" dirty="0">
                <a:solidFill>
                  <a:srgbClr val="000000"/>
                </a:solidFill>
                <a:effectLst/>
                <a:latin typeface="Arial" panose="020B0604020202020204" pitchFamily="34" charset="0"/>
              </a:rPr>
              <a:t>κλείσει κάποια συμφωνία -οικονομική ή άλλη- μεταξύ                                             δύο οικογενειών, ο πατέρας μπορούσε να </a:t>
            </a:r>
            <a:r>
              <a:rPr lang="el-GR" sz="2200" b="0" i="0" dirty="0" err="1">
                <a:solidFill>
                  <a:srgbClr val="000000"/>
                </a:solidFill>
                <a:effectLst/>
                <a:latin typeface="Arial" panose="020B0604020202020204" pitchFamily="34" charset="0"/>
              </a:rPr>
              <a:t>αρ</a:t>
            </a:r>
            <a:r>
              <a:rPr lang="el-GR" sz="2200" b="0" i="0" dirty="0">
                <a:solidFill>
                  <a:srgbClr val="000000"/>
                </a:solidFill>
                <a:effectLst/>
                <a:latin typeface="Arial" panose="020B0604020202020204" pitchFamily="34" charset="0"/>
              </a:rPr>
              <a:t>………………                                       την κόρη του ακόμα και από την ηλικία των επτά ετών.                                            Για να την παντρέψουν, οι γονείς έπρεπε να δώσουν                                                                                               στον γαμπρό κάποια περιουσία: χρήματα, χωράφια, κλπ.</a:t>
            </a:r>
            <a:br>
              <a:rPr lang="el-GR" sz="2200" b="0" i="0" dirty="0">
                <a:solidFill>
                  <a:srgbClr val="000000"/>
                </a:solidFill>
                <a:effectLst/>
                <a:latin typeface="Arial" panose="020B0604020202020204" pitchFamily="34" charset="0"/>
              </a:rPr>
            </a:br>
            <a:br>
              <a:rPr lang="el-GR" sz="2200" dirty="0"/>
            </a:br>
            <a:r>
              <a:rPr lang="el-GR" sz="2200" b="0" i="0" dirty="0">
                <a:solidFill>
                  <a:srgbClr val="000000"/>
                </a:solidFill>
                <a:effectLst/>
                <a:latin typeface="Arial" panose="020B0604020202020204" pitchFamily="34" charset="0"/>
              </a:rPr>
              <a:t>Η </a:t>
            </a:r>
            <a:r>
              <a:rPr lang="el-GR" sz="2200" b="1" i="0" dirty="0" err="1">
                <a:solidFill>
                  <a:srgbClr val="000000"/>
                </a:solidFill>
                <a:effectLst/>
                <a:latin typeface="Arial" panose="020B0604020202020204" pitchFamily="34" charset="0"/>
              </a:rPr>
              <a:t>πρ</a:t>
            </a:r>
            <a:r>
              <a:rPr lang="el-GR" sz="2200" b="1" i="0" dirty="0">
                <a:solidFill>
                  <a:srgbClr val="000000"/>
                </a:solidFill>
                <a:effectLst/>
                <a:latin typeface="Arial" panose="020B0604020202020204" pitchFamily="34" charset="0"/>
              </a:rPr>
              <a:t>…….. </a:t>
            </a:r>
            <a:r>
              <a:rPr lang="el-GR" sz="2200" b="0" i="0" dirty="0">
                <a:solidFill>
                  <a:srgbClr val="000000"/>
                </a:solidFill>
                <a:effectLst/>
                <a:latin typeface="Arial" panose="020B0604020202020204" pitchFamily="34" charset="0"/>
              </a:rPr>
              <a:t>είχε περισσότερο την χρησιμότητα της                                                εξασφάλισης της ανατροφής των παιδιών. Για παράδειγμα,                                                                              αν η μητέρα τύχαινε να πεθάνει, η προίκα μεταβιβαζόταν                                                                                              στα παιδιά.</a:t>
            </a:r>
            <a:br>
              <a:rPr lang="el-GR" sz="2200" dirty="0"/>
            </a:br>
            <a:r>
              <a:rPr lang="el-GR" sz="2200" b="0" i="0" dirty="0">
                <a:solidFill>
                  <a:srgbClr val="000000"/>
                </a:solidFill>
                <a:effectLst/>
                <a:latin typeface="Arial" panose="020B0604020202020204" pitchFamily="34" charset="0"/>
              </a:rPr>
              <a:t>Ο άντρας απλώς διαχειριζόταν την προίκα της συζύγου του.</a:t>
            </a:r>
            <a:br>
              <a:rPr lang="el-GR" sz="2200" dirty="0"/>
            </a:br>
            <a:br>
              <a:rPr lang="el-GR" sz="2200" dirty="0"/>
            </a:br>
            <a:r>
              <a:rPr lang="el-GR" sz="2200" b="0" i="0" dirty="0">
                <a:solidFill>
                  <a:srgbClr val="000000"/>
                </a:solidFill>
                <a:effectLst/>
                <a:latin typeface="Arial" panose="020B0604020202020204" pitchFamily="34" charset="0"/>
              </a:rPr>
              <a:t>Μάλιστα, μια γυναίκα μπορούσε να πάει στο δικαστήριο                                            τον σύζυγό της αν θεωρούσε πως αυτός δεν διαχειριζόταν                                       με σωστό τρόπο την προίκα της.</a:t>
            </a:r>
          </a:p>
          <a:p>
            <a:pPr marL="0" indent="0">
              <a:buNone/>
            </a:pPr>
            <a:br>
              <a:rPr lang="el-GR" dirty="0"/>
            </a:br>
            <a:endParaRPr lang="el-GR" dirty="0"/>
          </a:p>
        </p:txBody>
      </p:sp>
      <p:pic>
        <p:nvPicPr>
          <p:cNvPr id="5" name="Εικόνα 4">
            <a:extLst>
              <a:ext uri="{FF2B5EF4-FFF2-40B4-BE49-F238E27FC236}">
                <a16:creationId xmlns:a16="http://schemas.microsoft.com/office/drawing/2014/main" id="{8D81BEFD-8720-4015-50DB-8ECFBCEA0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611" y="732502"/>
            <a:ext cx="4161164" cy="4693659"/>
          </a:xfrm>
          <a:prstGeom prst="rect">
            <a:avLst/>
          </a:prstGeom>
        </p:spPr>
      </p:pic>
    </p:spTree>
    <p:extLst>
      <p:ext uri="{BB962C8B-B14F-4D97-AF65-F5344CB8AC3E}">
        <p14:creationId xmlns:p14="http://schemas.microsoft.com/office/powerpoint/2010/main" val="56261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378BE-A6DD-E267-E4FE-777612222CA7}"/>
              </a:ext>
            </a:extLst>
          </p:cNvPr>
          <p:cNvSpPr>
            <a:spLocks noGrp="1"/>
          </p:cNvSpPr>
          <p:nvPr>
            <p:ph type="title"/>
          </p:nvPr>
        </p:nvSpPr>
        <p:spPr/>
        <p:txBody>
          <a:bodyPr/>
          <a:lstStyle/>
          <a:p>
            <a:r>
              <a:rPr lang="el-GR" dirty="0"/>
              <a:t>Η ΖΩΗ ΣΤΟ ΣΠΙΤΙ</a:t>
            </a:r>
          </a:p>
        </p:txBody>
      </p:sp>
      <p:sp>
        <p:nvSpPr>
          <p:cNvPr id="3" name="Θέση περιεχομένου 2">
            <a:extLst>
              <a:ext uri="{FF2B5EF4-FFF2-40B4-BE49-F238E27FC236}">
                <a16:creationId xmlns:a16="http://schemas.microsoft.com/office/drawing/2014/main" id="{D53AD2B1-DB68-A382-9285-BC6734FD6009}"/>
              </a:ext>
            </a:extLst>
          </p:cNvPr>
          <p:cNvSpPr>
            <a:spLocks noGrp="1"/>
          </p:cNvSpPr>
          <p:nvPr>
            <p:ph idx="1"/>
          </p:nvPr>
        </p:nvSpPr>
        <p:spPr>
          <a:xfrm>
            <a:off x="745602" y="1253331"/>
            <a:ext cx="10515600" cy="4351338"/>
          </a:xfrm>
        </p:spPr>
        <p:txBody>
          <a:bodyPr/>
          <a:lstStyle/>
          <a:p>
            <a:r>
              <a:rPr lang="el-GR" b="0" i="0" dirty="0">
                <a:solidFill>
                  <a:srgbClr val="000000"/>
                </a:solidFill>
                <a:effectLst/>
                <a:latin typeface="Arial" panose="020B0604020202020204" pitchFamily="34" charset="0"/>
              </a:rPr>
              <a:t>Η θέση της γυναίκας ήταν στο σπίτι, να μεγαλώνει τα παιδιά, να μαγειρεύει, να ράβει και να κάνει διάφορες δουλειές.</a:t>
            </a:r>
            <a:br>
              <a:rPr lang="el-GR" dirty="0"/>
            </a:br>
            <a:r>
              <a:rPr lang="el-GR" b="0" i="0" dirty="0">
                <a:solidFill>
                  <a:srgbClr val="000000"/>
                </a:solidFill>
                <a:effectLst/>
                <a:latin typeface="Arial" panose="020B0604020202020204" pitchFamily="34" charset="0"/>
              </a:rPr>
              <a:t>Οι έξοδοί της ήταν πάντα με συνοδεία του συζύγου της ή κάποιου συγγενικού της προσώπου. Και, εννοείται, όταν έβγαινε έξω ήταν καλυμμένη με μακριά ρούχα και μ……….</a:t>
            </a:r>
            <a:endParaRPr lang="el-GR" dirty="0"/>
          </a:p>
        </p:txBody>
      </p:sp>
      <p:pic>
        <p:nvPicPr>
          <p:cNvPr id="5" name="Εικόνα 4">
            <a:extLst>
              <a:ext uri="{FF2B5EF4-FFF2-40B4-BE49-F238E27FC236}">
                <a16:creationId xmlns:a16="http://schemas.microsoft.com/office/drawing/2014/main" id="{A9295BFA-C823-F22E-BBF4-69D0BF7F5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820" y="2534221"/>
            <a:ext cx="6528122" cy="2975992"/>
          </a:xfrm>
          <a:prstGeom prst="rect">
            <a:avLst/>
          </a:prstGeom>
        </p:spPr>
      </p:pic>
    </p:spTree>
    <p:extLst>
      <p:ext uri="{BB962C8B-B14F-4D97-AF65-F5344CB8AC3E}">
        <p14:creationId xmlns:p14="http://schemas.microsoft.com/office/powerpoint/2010/main" val="3511489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3980C-2EC8-EA18-676E-F6C9644B19EB}"/>
              </a:ext>
            </a:extLst>
          </p:cNvPr>
          <p:cNvSpPr>
            <a:spLocks noGrp="1"/>
          </p:cNvSpPr>
          <p:nvPr>
            <p:ph type="title"/>
          </p:nvPr>
        </p:nvSpPr>
        <p:spPr/>
        <p:txBody>
          <a:bodyPr/>
          <a:lstStyle/>
          <a:p>
            <a:r>
              <a:rPr lang="el-GR" dirty="0"/>
              <a:t>ΕΝΔΥΜΑΣΙΑ</a:t>
            </a:r>
            <a:br>
              <a:rPr lang="en-US" dirty="0"/>
            </a:br>
            <a:r>
              <a:rPr lang="el-GR" dirty="0"/>
              <a:t>ΠΗΓΗ 7 σελ. 122</a:t>
            </a:r>
          </a:p>
        </p:txBody>
      </p:sp>
      <p:sp>
        <p:nvSpPr>
          <p:cNvPr id="3" name="Θέση περιεχομένου 2">
            <a:extLst>
              <a:ext uri="{FF2B5EF4-FFF2-40B4-BE49-F238E27FC236}">
                <a16:creationId xmlns:a16="http://schemas.microsoft.com/office/drawing/2014/main" id="{E26BCADD-FB91-20A9-95E3-684BDFB8618E}"/>
              </a:ext>
            </a:extLst>
          </p:cNvPr>
          <p:cNvSpPr>
            <a:spLocks noGrp="1"/>
          </p:cNvSpPr>
          <p:nvPr>
            <p:ph idx="1"/>
          </p:nvPr>
        </p:nvSpPr>
        <p:spPr/>
        <p:txBody>
          <a:bodyPr/>
          <a:lstStyle/>
          <a:p>
            <a:r>
              <a:rPr lang="el-GR" dirty="0">
                <a:hlinkClick r:id="rId2"/>
              </a:rPr>
              <a:t>Η ΕΝΔΥΜΑΣΙΑ ΣΤΟ ΒΥΖΑΝΤΙΟ</a:t>
            </a:r>
            <a:endParaRPr lang="el-GR" dirty="0"/>
          </a:p>
        </p:txBody>
      </p:sp>
    </p:spTree>
    <p:extLst>
      <p:ext uri="{BB962C8B-B14F-4D97-AF65-F5344CB8AC3E}">
        <p14:creationId xmlns:p14="http://schemas.microsoft.com/office/powerpoint/2010/main" val="380175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F7A34-B390-55A0-1C16-5D1C63E92447}"/>
              </a:ext>
            </a:extLst>
          </p:cNvPr>
          <p:cNvSpPr>
            <a:spLocks noGrp="1"/>
          </p:cNvSpPr>
          <p:nvPr>
            <p:ph type="title"/>
          </p:nvPr>
        </p:nvSpPr>
        <p:spPr>
          <a:xfrm>
            <a:off x="838200" y="365126"/>
            <a:ext cx="10146175" cy="202034"/>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7F609724-3E2F-3499-54F4-4A82B3AEC646}"/>
              </a:ext>
            </a:extLst>
          </p:cNvPr>
          <p:cNvSpPr>
            <a:spLocks noGrp="1"/>
          </p:cNvSpPr>
          <p:nvPr>
            <p:ph idx="1"/>
          </p:nvPr>
        </p:nvSpPr>
        <p:spPr>
          <a:xfrm>
            <a:off x="838200" y="749180"/>
            <a:ext cx="10515600" cy="5524298"/>
          </a:xfrm>
        </p:spPr>
        <p:txBody>
          <a:bodyPr/>
          <a:lstStyle/>
          <a:p>
            <a:r>
              <a:rPr lang="el-GR" b="0" i="0" dirty="0">
                <a:solidFill>
                  <a:srgbClr val="000000"/>
                </a:solidFill>
                <a:effectLst/>
                <a:latin typeface="Arial" panose="020B0604020202020204" pitchFamily="34" charset="0"/>
              </a:rPr>
              <a:t>Η γυναίκα, ανεξάρτητα από το εάν ήταν πλούσια ή φτωχή, έπρεπε να μάθει από μικρή να πειθαρχεί και να σωπαίνει...</a:t>
            </a:r>
            <a:br>
              <a:rPr lang="el-GR" dirty="0"/>
            </a:br>
            <a:r>
              <a:rPr lang="el-GR" b="0" i="0" dirty="0">
                <a:solidFill>
                  <a:srgbClr val="000000"/>
                </a:solidFill>
                <a:effectLst/>
                <a:latin typeface="Arial" panose="020B0604020202020204" pitchFamily="34" charset="0"/>
              </a:rPr>
              <a:t>Οι πιο πλούσιες γυναίκες ήταν κατά κάποιον τρόπο </a:t>
            </a:r>
            <a:r>
              <a:rPr lang="el-GR" b="0" i="0" dirty="0" err="1">
                <a:solidFill>
                  <a:srgbClr val="000000"/>
                </a:solidFill>
                <a:effectLst/>
                <a:latin typeface="Arial" panose="020B0604020202020204" pitchFamily="34" charset="0"/>
              </a:rPr>
              <a:t>φυλ</a:t>
            </a:r>
            <a:r>
              <a:rPr lang="el-GR" b="0" i="0" dirty="0">
                <a:solidFill>
                  <a:srgbClr val="000000"/>
                </a:solidFill>
                <a:effectLst/>
                <a:latin typeface="Arial" panose="020B0604020202020204" pitchFamily="34" charset="0"/>
              </a:rPr>
              <a:t>……………… στα σπίτια τους. Οι φτωχές, όμως, έβγαιναν αναγκαστικά έξω προκειμένου να οικονομήσουν τα προς το ζην.</a:t>
            </a:r>
            <a:br>
              <a:rPr lang="el-GR" dirty="0"/>
            </a:br>
            <a:r>
              <a:rPr lang="el-GR" b="0" i="0" dirty="0">
                <a:solidFill>
                  <a:srgbClr val="000000"/>
                </a:solidFill>
                <a:effectLst/>
                <a:latin typeface="Arial" panose="020B0604020202020204" pitchFamily="34" charset="0"/>
              </a:rPr>
              <a:t>Άφηναν δηλαδή κατά μέρος τους κοινωνικούς κανόνες και εργάζονταν στα χ…………, σε </a:t>
            </a:r>
            <a:r>
              <a:rPr lang="el-GR" b="0" i="0" dirty="0" err="1">
                <a:solidFill>
                  <a:srgbClr val="000000"/>
                </a:solidFill>
                <a:effectLst/>
                <a:latin typeface="Arial" panose="020B0604020202020204" pitchFamily="34" charset="0"/>
              </a:rPr>
              <a:t>μαγ</a:t>
            </a:r>
            <a:r>
              <a:rPr lang="el-GR" b="0" i="0" dirty="0">
                <a:solidFill>
                  <a:srgbClr val="000000"/>
                </a:solidFill>
                <a:effectLst/>
                <a:latin typeface="Arial" panose="020B0604020202020204" pitchFamily="34" charset="0"/>
              </a:rPr>
              <a:t>…….., σε πάγκους ως πλανόδιες </a:t>
            </a:r>
            <a:r>
              <a:rPr lang="el-GR" b="0" i="0" dirty="0" err="1">
                <a:solidFill>
                  <a:srgbClr val="000000"/>
                </a:solidFill>
                <a:effectLst/>
                <a:latin typeface="Arial" panose="020B0604020202020204" pitchFamily="34" charset="0"/>
              </a:rPr>
              <a:t>εμπό</a:t>
            </a:r>
            <a:r>
              <a:rPr lang="el-GR" b="0" i="0" dirty="0">
                <a:solidFill>
                  <a:srgbClr val="000000"/>
                </a:solidFill>
                <a:effectLst/>
                <a:latin typeface="Arial" panose="020B0604020202020204" pitchFamily="34" charset="0"/>
              </a:rPr>
              <a:t>…………., κλπ.</a:t>
            </a:r>
          </a:p>
          <a:p>
            <a:pPr marL="0" indent="0">
              <a:buNone/>
            </a:pPr>
            <a:endParaRPr lang="el-GR" dirty="0"/>
          </a:p>
        </p:txBody>
      </p:sp>
      <p:pic>
        <p:nvPicPr>
          <p:cNvPr id="5" name="Εικόνα 4">
            <a:extLst>
              <a:ext uri="{FF2B5EF4-FFF2-40B4-BE49-F238E27FC236}">
                <a16:creationId xmlns:a16="http://schemas.microsoft.com/office/drawing/2014/main" id="{EAFE71B4-6272-5045-2BEF-1E602E0F9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652" y="2751599"/>
            <a:ext cx="8389378" cy="3357221"/>
          </a:xfrm>
          <a:prstGeom prst="rect">
            <a:avLst/>
          </a:prstGeom>
        </p:spPr>
      </p:pic>
    </p:spTree>
    <p:extLst>
      <p:ext uri="{BB962C8B-B14F-4D97-AF65-F5344CB8AC3E}">
        <p14:creationId xmlns:p14="http://schemas.microsoft.com/office/powerpoint/2010/main" val="27522776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0890FAC-C212-F16F-9729-BA3BF41F1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74" y="1383174"/>
            <a:ext cx="6121450" cy="4635661"/>
          </a:xfrm>
          <a:prstGeom prst="rect">
            <a:avLst/>
          </a:prstGeom>
        </p:spPr>
      </p:pic>
      <p:pic>
        <p:nvPicPr>
          <p:cNvPr id="5" name="Εικόνα 4">
            <a:extLst>
              <a:ext uri="{FF2B5EF4-FFF2-40B4-BE49-F238E27FC236}">
                <a16:creationId xmlns:a16="http://schemas.microsoft.com/office/drawing/2014/main" id="{FC56AF56-1B5E-7D1E-F38F-16CC799BC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377" y="1021466"/>
            <a:ext cx="4655417" cy="4815068"/>
          </a:xfrm>
          <a:prstGeom prst="rect">
            <a:avLst/>
          </a:prstGeom>
        </p:spPr>
      </p:pic>
    </p:spTree>
    <p:extLst>
      <p:ext uri="{BB962C8B-B14F-4D97-AF65-F5344CB8AC3E}">
        <p14:creationId xmlns:p14="http://schemas.microsoft.com/office/powerpoint/2010/main" val="3798877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18E05-779A-6BC5-1B5D-C5A66B6CB624}"/>
              </a:ext>
            </a:extLst>
          </p:cNvPr>
          <p:cNvSpPr>
            <a:spLocks noGrp="1"/>
          </p:cNvSpPr>
          <p:nvPr>
            <p:ph type="title"/>
          </p:nvPr>
        </p:nvSpPr>
        <p:spPr/>
        <p:txBody>
          <a:bodyPr/>
          <a:lstStyle/>
          <a:p>
            <a:r>
              <a:rPr lang="el-GR" dirty="0"/>
              <a:t>Ο ΚΑΛΛΩΠΙΣΜΟΣ</a:t>
            </a:r>
            <a:br>
              <a:rPr lang="el-GR" dirty="0"/>
            </a:br>
            <a:r>
              <a:rPr lang="el-GR" dirty="0"/>
              <a:t>ΠΗΓΗ 6 σελ. </a:t>
            </a:r>
            <a:r>
              <a:rPr lang="el-GR"/>
              <a:t>122</a:t>
            </a:r>
            <a:endParaRPr lang="el-GR" dirty="0"/>
          </a:p>
        </p:txBody>
      </p:sp>
      <p:sp>
        <p:nvSpPr>
          <p:cNvPr id="3" name="Θέση περιεχομένου 2">
            <a:extLst>
              <a:ext uri="{FF2B5EF4-FFF2-40B4-BE49-F238E27FC236}">
                <a16:creationId xmlns:a16="http://schemas.microsoft.com/office/drawing/2014/main" id="{DD1FD259-9AAE-738B-8299-D76D72042688}"/>
              </a:ext>
            </a:extLst>
          </p:cNvPr>
          <p:cNvSpPr>
            <a:spLocks noGrp="1"/>
          </p:cNvSpPr>
          <p:nvPr>
            <p:ph idx="1"/>
          </p:nvPr>
        </p:nvSpPr>
        <p:spPr/>
        <p:txBody>
          <a:bodyPr/>
          <a:lstStyle/>
          <a:p>
            <a:r>
              <a:rPr lang="el-GR" dirty="0">
                <a:hlinkClick r:id="rId2"/>
              </a:rPr>
              <a:t>ΣΥΜΒΟΥΛΕΣ ΟΜΟΡΦΙΑΣ ΑΠΌ ΤΟ ΦΩΤΟΔΕΝΤΡΟ</a:t>
            </a:r>
            <a:endParaRPr lang="el-GR" dirty="0"/>
          </a:p>
        </p:txBody>
      </p:sp>
    </p:spTree>
    <p:extLst>
      <p:ext uri="{BB962C8B-B14F-4D97-AF65-F5344CB8AC3E}">
        <p14:creationId xmlns:p14="http://schemas.microsoft.com/office/powerpoint/2010/main" val="10935261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710226-DA22-9F1D-7883-E8F35D92463A}"/>
              </a:ext>
            </a:extLst>
          </p:cNvPr>
          <p:cNvSpPr>
            <a:spLocks noGrp="1"/>
          </p:cNvSpPr>
          <p:nvPr>
            <p:ph type="title"/>
          </p:nvPr>
        </p:nvSpPr>
        <p:spPr/>
        <p:txBody>
          <a:bodyPr/>
          <a:lstStyle/>
          <a:p>
            <a:r>
              <a:rPr lang="el-GR" dirty="0"/>
              <a:t>ΟΙ ΑΡΧΟΝΤΙΣΣΕΣ</a:t>
            </a:r>
          </a:p>
        </p:txBody>
      </p:sp>
      <p:sp>
        <p:nvSpPr>
          <p:cNvPr id="3" name="Θέση περιεχομένου 2">
            <a:extLst>
              <a:ext uri="{FF2B5EF4-FFF2-40B4-BE49-F238E27FC236}">
                <a16:creationId xmlns:a16="http://schemas.microsoft.com/office/drawing/2014/main" id="{B90BFA0A-85FE-ECB5-7F09-7BEF8C17A111}"/>
              </a:ext>
            </a:extLst>
          </p:cNvPr>
          <p:cNvSpPr>
            <a:spLocks noGrp="1"/>
          </p:cNvSpPr>
          <p:nvPr>
            <p:ph idx="1"/>
          </p:nvPr>
        </p:nvSpPr>
        <p:spPr>
          <a:xfrm>
            <a:off x="745603" y="1420510"/>
            <a:ext cx="10515600" cy="4737221"/>
          </a:xfrm>
        </p:spPr>
        <p:txBody>
          <a:bodyPr/>
          <a:lstStyle/>
          <a:p>
            <a:r>
              <a:rPr lang="el-GR" b="0" i="0" dirty="0">
                <a:solidFill>
                  <a:srgbClr val="000000"/>
                </a:solidFill>
                <a:effectLst/>
                <a:latin typeface="Arial" panose="020B0604020202020204" pitchFamily="34" charset="0"/>
              </a:rPr>
              <a:t>Από την άλλη μεριά, βέβαια, αυτοί οι κοινωνικοί περιορισμοί ήταν λίγο πιο περιορισμένοι στην περίπτωση των Βυζαντινών αρχοντισσών.</a:t>
            </a:r>
            <a:br>
              <a:rPr lang="el-GR" dirty="0"/>
            </a:br>
            <a:r>
              <a:rPr lang="el-GR" b="0" i="0" dirty="0">
                <a:solidFill>
                  <a:srgbClr val="000000"/>
                </a:solidFill>
                <a:effectLst/>
                <a:latin typeface="Arial" panose="020B0604020202020204" pitchFamily="34" charset="0"/>
              </a:rPr>
              <a:t>Αρκετές πλούσιες Βυζαντινές διακρίθηκαν σε ανώτατα                                                             αξιώματα, κάποιες από αυτές                                                                                                                          ακόμα και ως </a:t>
            </a:r>
            <a:r>
              <a:rPr lang="el-GR" b="0" i="0" dirty="0" err="1">
                <a:solidFill>
                  <a:srgbClr val="000000"/>
                </a:solidFill>
                <a:effectLst/>
                <a:latin typeface="Arial" panose="020B0604020202020204" pitchFamily="34" charset="0"/>
              </a:rPr>
              <a:t>αυτ</a:t>
            </a:r>
            <a:r>
              <a:rPr lang="el-GR" dirty="0">
                <a:solidFill>
                  <a:srgbClr val="000000"/>
                </a:solidFill>
                <a:latin typeface="Arial" panose="020B0604020202020204" pitchFamily="34" charset="0"/>
              </a:rPr>
              <a:t>………………</a:t>
            </a:r>
            <a:r>
              <a:rPr lang="el-GR" b="0" i="0" dirty="0">
                <a:solidFill>
                  <a:srgbClr val="000000"/>
                </a:solidFill>
                <a:effectLst/>
                <a:latin typeface="Arial" panose="020B0604020202020204" pitchFamily="34" charset="0"/>
              </a:rPr>
              <a:t>. Οι αυτοκράτειρες                                                                                          Ειρήνη, Ευφροσύνη, Θεοδώρα, η Αγία Ελένη                      (μητέρα του Μ. Κωνσταντίνου), η Θεοδώρα  (σύζυγος του Ιουστινιανού),                                                                                     η Ειρήνη η Αθηναία, είναι μόνο μερικές από                                                                                            τις επιφανείς Βυζαντινές.</a:t>
            </a:r>
          </a:p>
          <a:p>
            <a:pPr marL="0" indent="0">
              <a:buNone/>
            </a:pPr>
            <a:r>
              <a:rPr lang="el-GR" dirty="0"/>
              <a:t>             Επίσης σημαντικές είναι η Άννα η </a:t>
            </a:r>
            <a:r>
              <a:rPr lang="el-GR" dirty="0" err="1"/>
              <a:t>Κομνηνή</a:t>
            </a:r>
            <a:r>
              <a:rPr lang="el-GR" dirty="0"/>
              <a:t> ως </a:t>
            </a:r>
          </a:p>
          <a:p>
            <a:pPr marL="0" indent="0">
              <a:buNone/>
            </a:pPr>
            <a:r>
              <a:rPr lang="el-GR" dirty="0"/>
              <a:t>           </a:t>
            </a:r>
            <a:r>
              <a:rPr lang="el-GR" dirty="0" err="1"/>
              <a:t>ιστ</a:t>
            </a:r>
            <a:r>
              <a:rPr lang="el-GR" dirty="0"/>
              <a:t>………………. και η </a:t>
            </a:r>
            <a:r>
              <a:rPr lang="el-GR" dirty="0" err="1"/>
              <a:t>Κασσιαννή</a:t>
            </a:r>
            <a:r>
              <a:rPr lang="el-GR" dirty="0"/>
              <a:t> μοναχή ως </a:t>
            </a:r>
          </a:p>
          <a:p>
            <a:pPr marL="0" indent="0">
              <a:buNone/>
            </a:pPr>
            <a:r>
              <a:rPr lang="el-GR" dirty="0"/>
              <a:t>              </a:t>
            </a:r>
            <a:r>
              <a:rPr lang="el-GR" dirty="0" err="1"/>
              <a:t>υμν</a:t>
            </a:r>
            <a:r>
              <a:rPr lang="el-GR" dirty="0"/>
              <a:t>……………………..</a:t>
            </a:r>
          </a:p>
        </p:txBody>
      </p:sp>
      <p:pic>
        <p:nvPicPr>
          <p:cNvPr id="5" name="Εικόνα 4">
            <a:extLst>
              <a:ext uri="{FF2B5EF4-FFF2-40B4-BE49-F238E27FC236}">
                <a16:creationId xmlns:a16="http://schemas.microsoft.com/office/drawing/2014/main" id="{DF163310-564D-FB61-2B7A-3A24E6A9F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442" y="1905000"/>
            <a:ext cx="5027271" cy="3599715"/>
          </a:xfrm>
          <a:prstGeom prst="rect">
            <a:avLst/>
          </a:prstGeom>
        </p:spPr>
      </p:pic>
    </p:spTree>
    <p:extLst>
      <p:ext uri="{BB962C8B-B14F-4D97-AF65-F5344CB8AC3E}">
        <p14:creationId xmlns:p14="http://schemas.microsoft.com/office/powerpoint/2010/main" val="684627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E4F0D4-DBC7-02BA-CAA8-97A9C5A3D999}"/>
              </a:ext>
            </a:extLst>
          </p:cNvPr>
          <p:cNvSpPr>
            <a:spLocks noGrp="1"/>
          </p:cNvSpPr>
          <p:nvPr>
            <p:ph type="title"/>
          </p:nvPr>
        </p:nvSpPr>
        <p:spPr>
          <a:xfrm>
            <a:off x="587830" y="624110"/>
            <a:ext cx="10916782" cy="2804890"/>
          </a:xfrm>
        </p:spPr>
        <p:txBody>
          <a:bodyPr>
            <a:normAutofit fontScale="90000"/>
          </a:bodyPr>
          <a:lstStyle/>
          <a:p>
            <a:pPr algn="ctr"/>
            <a:r>
              <a:rPr lang="el-GR" sz="6000" dirty="0"/>
              <a:t>ΠΑΙΧΝΙΔΙΑ</a:t>
            </a:r>
            <a:br>
              <a:rPr lang="el-GR" sz="4800" dirty="0"/>
            </a:br>
            <a:br>
              <a:rPr lang="el-GR" sz="4800" dirty="0"/>
            </a:br>
            <a:r>
              <a:rPr lang="el-GR" sz="4800" dirty="0">
                <a:hlinkClick r:id="rId2"/>
              </a:rPr>
              <a:t>«ΒΡΕΣ ΤΟ ΤΑΙΡΙ»  ΣΗΜΑΝΤΙΚΕΣ ΓΥΝΑΙΚΕΣ</a:t>
            </a:r>
            <a:br>
              <a:rPr lang="el-GR" sz="4800" dirty="0">
                <a:hlinkClick r:id="rId3"/>
              </a:rPr>
            </a:br>
            <a:br>
              <a:rPr lang="el-GR" sz="4800" dirty="0">
                <a:hlinkClick r:id="rId3"/>
              </a:rPr>
            </a:br>
            <a:r>
              <a:rPr lang="el-GR" sz="4800" dirty="0">
                <a:hlinkClick r:id="rId4"/>
              </a:rPr>
              <a:t>ΚΟΥΙΖ: Η γυναίκα στη βυζαντινή κοινωνία</a:t>
            </a:r>
            <a:endParaRPr lang="el-GR" sz="4800" dirty="0"/>
          </a:p>
        </p:txBody>
      </p:sp>
    </p:spTree>
    <p:extLst>
      <p:ext uri="{BB962C8B-B14F-4D97-AF65-F5344CB8AC3E}">
        <p14:creationId xmlns:p14="http://schemas.microsoft.com/office/powerpoint/2010/main" val="259561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6010A8-2F0E-3C29-8875-716473BB7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936" y="857974"/>
            <a:ext cx="4892738" cy="4840409"/>
          </a:xfrm>
          <a:prstGeom prst="rect">
            <a:avLst/>
          </a:prstGeom>
        </p:spPr>
      </p:pic>
      <p:pic>
        <p:nvPicPr>
          <p:cNvPr id="5" name="Εικόνα 4">
            <a:extLst>
              <a:ext uri="{FF2B5EF4-FFF2-40B4-BE49-F238E27FC236}">
                <a16:creationId xmlns:a16="http://schemas.microsoft.com/office/drawing/2014/main" id="{E042CD0A-86CD-EB0D-C241-B5A6F0424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286" y="514247"/>
            <a:ext cx="4779706" cy="5309104"/>
          </a:xfrm>
          <a:prstGeom prst="rect">
            <a:avLst/>
          </a:prstGeom>
        </p:spPr>
      </p:pic>
    </p:spTree>
    <p:extLst>
      <p:ext uri="{BB962C8B-B14F-4D97-AF65-F5344CB8AC3E}">
        <p14:creationId xmlns:p14="http://schemas.microsoft.com/office/powerpoint/2010/main" val="1156152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E96868-31F9-CB1A-0791-4B0C9B07608F}"/>
              </a:ext>
            </a:extLst>
          </p:cNvPr>
          <p:cNvSpPr>
            <a:spLocks noGrp="1"/>
          </p:cNvSpPr>
          <p:nvPr>
            <p:ph type="title"/>
          </p:nvPr>
        </p:nvSpPr>
        <p:spPr/>
        <p:txBody>
          <a:bodyPr>
            <a:normAutofit fontScale="90000"/>
          </a:bodyPr>
          <a:lstStyle/>
          <a:p>
            <a:r>
              <a:rPr lang="el-GR" dirty="0"/>
              <a:t>ΠΟΙΑ ΗΤΑΝ Η ΑΝΤΙΔΡΑΣΗ ΣΤΗ ΓΕΝΝΗΣΗ ΕΝΌΣ ΚΟΡΙΤΣΙΟΥ; ΤΙ ΠΡΟΒΛΗΜΑΤΑ ΕΦΕΡΝΕ;</a:t>
            </a:r>
          </a:p>
        </p:txBody>
      </p:sp>
      <p:sp>
        <p:nvSpPr>
          <p:cNvPr id="3" name="Θέση περιεχομένου 2">
            <a:extLst>
              <a:ext uri="{FF2B5EF4-FFF2-40B4-BE49-F238E27FC236}">
                <a16:creationId xmlns:a16="http://schemas.microsoft.com/office/drawing/2014/main" id="{7D2D7F7D-9AD0-EC49-BB7D-5C885BA8C706}"/>
              </a:ext>
            </a:extLst>
          </p:cNvPr>
          <p:cNvSpPr>
            <a:spLocks noGrp="1"/>
          </p:cNvSpPr>
          <p:nvPr>
            <p:ph idx="1"/>
          </p:nvPr>
        </p:nvSpPr>
        <p:spPr/>
        <p:txBody>
          <a:bodyPr>
            <a:normAutofit lnSpcReduction="10000"/>
          </a:bodyPr>
          <a:lstStyle/>
          <a:p>
            <a:r>
              <a:rPr lang="el-GR" b="0" i="0" dirty="0">
                <a:solidFill>
                  <a:srgbClr val="000000"/>
                </a:solidFill>
                <a:effectLst/>
                <a:latin typeface="Arial" panose="020B0604020202020204" pitchFamily="34" charset="0"/>
              </a:rPr>
              <a:t>Δεν ήταν και η πιο ευτυχισμένη στιγμή μιας οικογένειας όταν μάθαινε πως το καινούριο της μωρό θα ήταν κορίτσι...</a:t>
            </a:r>
            <a:br>
              <a:rPr lang="el-GR" dirty="0"/>
            </a:br>
            <a:br>
              <a:rPr lang="el-GR" dirty="0"/>
            </a:br>
            <a:r>
              <a:rPr lang="el-GR" b="0" i="0" dirty="0">
                <a:solidFill>
                  <a:srgbClr val="000000"/>
                </a:solidFill>
                <a:effectLst/>
                <a:latin typeface="Arial" panose="020B0604020202020204" pitchFamily="34" charset="0"/>
              </a:rPr>
              <a:t>​Το κορίτσι μόνο προβλήματα μπορούσε να φέρει:</a:t>
            </a:r>
            <a:br>
              <a:rPr lang="el-GR" dirty="0"/>
            </a:br>
            <a:r>
              <a:rPr lang="el-GR" b="0" i="0" dirty="0">
                <a:solidFill>
                  <a:srgbClr val="000000"/>
                </a:solidFill>
                <a:effectLst/>
                <a:latin typeface="Arial" panose="020B0604020202020204" pitchFamily="34" charset="0"/>
              </a:rPr>
              <a:t>* Δεν θα είχε την ίδια δ………… με ένα αγόρι, για να εργάζεται στις δουλειές του χωραφιού ή στα ζώα της οικογένειας.</a:t>
            </a:r>
            <a:br>
              <a:rPr lang="el-GR" dirty="0"/>
            </a:br>
            <a:r>
              <a:rPr lang="el-GR" b="0" i="0" dirty="0">
                <a:solidFill>
                  <a:srgbClr val="000000"/>
                </a:solidFill>
                <a:effectLst/>
                <a:latin typeface="Arial" panose="020B0604020202020204" pitchFamily="34" charset="0"/>
              </a:rPr>
              <a:t>* Δεν θα μπορούσε να βοηθά τον πατέρα της στο μαγαζί, στην βιοτεχνία, στον πάγκο του μανάβικου, στο ψάρεμα και σε οποιαδήποτε δουλειά τέλος πάντων, μια που αυτά τα πράγματα ήταν για τα αγόρια και τα κορίτσια έπρεπε να μένουν σπίτι.</a:t>
            </a:r>
            <a:br>
              <a:rPr lang="el-GR" dirty="0"/>
            </a:br>
            <a:r>
              <a:rPr lang="el-GR" b="0" i="0" dirty="0">
                <a:solidFill>
                  <a:srgbClr val="000000"/>
                </a:solidFill>
                <a:effectLst/>
                <a:latin typeface="Arial" panose="020B0604020202020204" pitchFamily="34" charset="0"/>
              </a:rPr>
              <a:t>* Και σαν να μην έφτανε που αποκτούσε ένα "άχρηστο στόμα" να θρέψει, ο πατέρας έπρεπε να μαζεύει και χρήματα για να τα δώσει ως π……. στον γαμπρό που θα την έπαιρνε στο σπίτι του όταν θα ερχόταν η ώρα!</a:t>
            </a:r>
            <a:br>
              <a:rPr lang="el-GR" dirty="0"/>
            </a:br>
            <a:br>
              <a:rPr lang="el-GR" dirty="0"/>
            </a:br>
            <a:r>
              <a:rPr lang="el-GR" b="0" i="0" dirty="0">
                <a:solidFill>
                  <a:srgbClr val="000000"/>
                </a:solidFill>
                <a:effectLst/>
                <a:latin typeface="Arial" panose="020B0604020202020204" pitchFamily="34" charset="0"/>
              </a:rPr>
              <a:t>​Δύσκολη εποχή για κορίτσια...</a:t>
            </a:r>
            <a:endParaRPr lang="el-GR" dirty="0"/>
          </a:p>
        </p:txBody>
      </p:sp>
    </p:spTree>
    <p:extLst>
      <p:ext uri="{BB962C8B-B14F-4D97-AF65-F5344CB8AC3E}">
        <p14:creationId xmlns:p14="http://schemas.microsoft.com/office/powerpoint/2010/main" val="474108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8B915C-E4FC-2EBD-78C4-6132DF3A894E}"/>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9F07E537-759C-228B-369E-5257C29567FA}"/>
              </a:ext>
            </a:extLst>
          </p:cNvPr>
          <p:cNvSpPr>
            <a:spLocks noGrp="1"/>
          </p:cNvSpPr>
          <p:nvPr>
            <p:ph idx="1"/>
          </p:nvPr>
        </p:nvSpPr>
        <p:spPr/>
        <p:txBody>
          <a:bodyPr/>
          <a:lstStyle/>
          <a:p>
            <a:pPr>
              <a:lnSpc>
                <a:spcPct val="150000"/>
              </a:lnSpc>
            </a:pPr>
            <a:r>
              <a:rPr lang="el-GR" b="0" i="0" dirty="0">
                <a:solidFill>
                  <a:srgbClr val="000000"/>
                </a:solidFill>
                <a:effectLst/>
                <a:latin typeface="Arial" panose="020B0604020202020204" pitchFamily="34" charset="0"/>
              </a:rPr>
              <a:t>Στις φτωχές οικογένειες τα κορίτσια πολλές φορές αναγκάζονταν, προκειμένου να βγει ο "άρτος ο επιούσιος", να βγαίνουν από το σπίτι, όταν </a:t>
            </a:r>
            <a:r>
              <a:rPr lang="el-GR" b="0" i="0">
                <a:solidFill>
                  <a:srgbClr val="000000"/>
                </a:solidFill>
                <a:effectLst/>
                <a:latin typeface="Arial" panose="020B0604020202020204" pitchFamily="34" charset="0"/>
              </a:rPr>
              <a:t>μεγάλωναν λίγο  </a:t>
            </a:r>
            <a:r>
              <a:rPr lang="el-GR" b="0" i="0" dirty="0">
                <a:solidFill>
                  <a:srgbClr val="000000"/>
                </a:solidFill>
                <a:effectLst/>
                <a:latin typeface="Arial" panose="020B0604020202020204" pitchFamily="34" charset="0"/>
              </a:rPr>
              <a:t>και στα χωράφια, και στο μαγαζί του πατέρα, και στον πάγκο της λαϊκής, και στο ψάρεμα.</a:t>
            </a:r>
            <a:br>
              <a:rPr lang="el-GR" dirty="0"/>
            </a:br>
            <a:r>
              <a:rPr lang="el-GR" b="0" i="0" dirty="0">
                <a:solidFill>
                  <a:srgbClr val="000000"/>
                </a:solidFill>
                <a:effectLst/>
                <a:latin typeface="Arial" panose="020B0604020202020204" pitchFamily="34" charset="0"/>
              </a:rPr>
              <a:t>Απλώς, δεν ήταν και ιδιαίτερο προσόν για ένα κορίτσι να βρίσκεται στον δρόμο -και μάλιστα ανύπαντρο- εκτεθειμένο σε αντρικά βλέμματα...</a:t>
            </a:r>
            <a:endParaRPr lang="el-GR" dirty="0"/>
          </a:p>
        </p:txBody>
      </p:sp>
    </p:spTree>
    <p:extLst>
      <p:ext uri="{BB962C8B-B14F-4D97-AF65-F5344CB8AC3E}">
        <p14:creationId xmlns:p14="http://schemas.microsoft.com/office/powerpoint/2010/main" val="335975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3E047-F3B0-DFA6-6867-3EEE83235F06}"/>
              </a:ext>
            </a:extLst>
          </p:cNvPr>
          <p:cNvSpPr>
            <a:spLocks noGrp="1"/>
          </p:cNvSpPr>
          <p:nvPr>
            <p:ph type="title"/>
          </p:nvPr>
        </p:nvSpPr>
        <p:spPr>
          <a:xfrm>
            <a:off x="1740310" y="365126"/>
            <a:ext cx="9613490" cy="3159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2EF6AA68-53AD-75B9-BEBF-39901636BBF6}"/>
              </a:ext>
            </a:extLst>
          </p:cNvPr>
          <p:cNvSpPr>
            <a:spLocks noGrp="1"/>
          </p:cNvSpPr>
          <p:nvPr>
            <p:ph idx="1"/>
          </p:nvPr>
        </p:nvSpPr>
        <p:spPr>
          <a:xfrm>
            <a:off x="838200" y="862064"/>
            <a:ext cx="10515600" cy="4351338"/>
          </a:xfrm>
        </p:spPr>
        <p:txBody>
          <a:bodyPr/>
          <a:lstStyle/>
          <a:p>
            <a:r>
              <a:rPr lang="el-GR" sz="2400" b="0" i="0" dirty="0">
                <a:solidFill>
                  <a:srgbClr val="000000"/>
                </a:solidFill>
                <a:effectLst/>
                <a:latin typeface="Arial" panose="020B0604020202020204" pitchFamily="34" charset="0"/>
              </a:rPr>
              <a:t>Όταν μεγάλωναν λίγο τα κορίτσια, μάθαιναν να κάνουν τις δ………… του σπιτιού: να φροντίζουν τα μικρότερα αδέρφια τους, να </a:t>
            </a:r>
            <a:r>
              <a:rPr lang="el-GR" sz="2400" b="0" i="0" dirty="0" err="1">
                <a:solidFill>
                  <a:srgbClr val="000000"/>
                </a:solidFill>
                <a:effectLst/>
                <a:latin typeface="Arial" panose="020B0604020202020204" pitchFamily="34" charset="0"/>
              </a:rPr>
              <a:t>μαγ</a:t>
            </a:r>
            <a:r>
              <a:rPr lang="el-GR" sz="2400" b="0" i="0" dirty="0">
                <a:solidFill>
                  <a:srgbClr val="000000"/>
                </a:solidFill>
                <a:effectLst/>
                <a:latin typeface="Arial" panose="020B0604020202020204" pitchFamily="34" charset="0"/>
              </a:rPr>
              <a:t>…………., να κ…………, να </a:t>
            </a:r>
            <a:r>
              <a:rPr lang="el-GR" sz="2400" b="0" i="0" dirty="0" err="1">
                <a:solidFill>
                  <a:srgbClr val="000000"/>
                </a:solidFill>
                <a:effectLst/>
                <a:latin typeface="Arial" panose="020B0604020202020204" pitchFamily="34" charset="0"/>
              </a:rPr>
              <a:t>ράβ</a:t>
            </a:r>
            <a:r>
              <a:rPr lang="el-GR" sz="2400" b="0" i="0" dirty="0">
                <a:solidFill>
                  <a:srgbClr val="000000"/>
                </a:solidFill>
                <a:effectLst/>
                <a:latin typeface="Arial" panose="020B0604020202020204" pitchFamily="34" charset="0"/>
              </a:rPr>
              <a:t>……., να </a:t>
            </a:r>
            <a:r>
              <a:rPr lang="el-GR" sz="2400" b="0" i="0" dirty="0" err="1">
                <a:solidFill>
                  <a:srgbClr val="000000"/>
                </a:solidFill>
                <a:effectLst/>
                <a:latin typeface="Arial" panose="020B0604020202020204" pitchFamily="34" charset="0"/>
              </a:rPr>
              <a:t>υφ</a:t>
            </a:r>
            <a:r>
              <a:rPr lang="el-GR" sz="2400" b="0" i="0" dirty="0">
                <a:solidFill>
                  <a:srgbClr val="000000"/>
                </a:solidFill>
                <a:effectLst/>
                <a:latin typeface="Arial" panose="020B0604020202020204" pitchFamily="34" charset="0"/>
              </a:rPr>
              <a:t>……….., να </a:t>
            </a:r>
            <a:r>
              <a:rPr lang="el-GR" sz="2400" b="0" i="0" dirty="0" err="1">
                <a:solidFill>
                  <a:srgbClr val="000000"/>
                </a:solidFill>
                <a:effectLst/>
                <a:latin typeface="Arial" panose="020B0604020202020204" pitchFamily="34" charset="0"/>
              </a:rPr>
              <a:t>πλ</a:t>
            </a:r>
            <a:r>
              <a:rPr lang="el-GR" sz="2400" b="0" i="0" dirty="0">
                <a:solidFill>
                  <a:srgbClr val="000000"/>
                </a:solidFill>
                <a:effectLst/>
                <a:latin typeface="Arial" panose="020B0604020202020204" pitchFamily="34" charset="0"/>
              </a:rPr>
              <a:t>…………., κλπ.</a:t>
            </a:r>
          </a:p>
          <a:p>
            <a:pPr marL="0" indent="0">
              <a:buNone/>
            </a:pPr>
            <a:endParaRPr lang="el-GR" dirty="0"/>
          </a:p>
        </p:txBody>
      </p:sp>
      <p:pic>
        <p:nvPicPr>
          <p:cNvPr id="5" name="Εικόνα 4">
            <a:extLst>
              <a:ext uri="{FF2B5EF4-FFF2-40B4-BE49-F238E27FC236}">
                <a16:creationId xmlns:a16="http://schemas.microsoft.com/office/drawing/2014/main" id="{B3AF991B-8715-6AC9-4003-644749114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636" y="2051339"/>
            <a:ext cx="6513187" cy="4083243"/>
          </a:xfrm>
          <a:prstGeom prst="rect">
            <a:avLst/>
          </a:prstGeom>
        </p:spPr>
      </p:pic>
    </p:spTree>
    <p:extLst>
      <p:ext uri="{BB962C8B-B14F-4D97-AF65-F5344CB8AC3E}">
        <p14:creationId xmlns:p14="http://schemas.microsoft.com/office/powerpoint/2010/main" val="214936611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90E1A9F-1EEB-A49E-F83E-E535E053A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024" y="180309"/>
            <a:ext cx="7972807" cy="5594555"/>
          </a:xfrm>
          <a:prstGeom prst="rect">
            <a:avLst/>
          </a:prstGeom>
        </p:spPr>
      </p:pic>
    </p:spTree>
    <p:extLst>
      <p:ext uri="{BB962C8B-B14F-4D97-AF65-F5344CB8AC3E}">
        <p14:creationId xmlns:p14="http://schemas.microsoft.com/office/powerpoint/2010/main" val="62925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11F9A-44EF-4921-1F99-39D297E5F14E}"/>
              </a:ext>
            </a:extLst>
          </p:cNvPr>
          <p:cNvSpPr>
            <a:spLocks noGrp="1"/>
          </p:cNvSpPr>
          <p:nvPr>
            <p:ph type="title"/>
          </p:nvPr>
        </p:nvSpPr>
        <p:spPr>
          <a:xfrm>
            <a:off x="838200" y="365126"/>
            <a:ext cx="9908458" cy="3159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AEF18A84-B2FA-6452-D2F2-4ACADBA7680A}"/>
              </a:ext>
            </a:extLst>
          </p:cNvPr>
          <p:cNvSpPr>
            <a:spLocks noGrp="1"/>
          </p:cNvSpPr>
          <p:nvPr>
            <p:ph idx="1"/>
          </p:nvPr>
        </p:nvSpPr>
        <p:spPr>
          <a:xfrm>
            <a:off x="838200" y="842834"/>
            <a:ext cx="10515600" cy="4351338"/>
          </a:xfrm>
        </p:spPr>
        <p:txBody>
          <a:bodyPr/>
          <a:lstStyle/>
          <a:p>
            <a:r>
              <a:rPr lang="el-GR" sz="2400" b="0" i="0" dirty="0">
                <a:solidFill>
                  <a:srgbClr val="000000"/>
                </a:solidFill>
                <a:effectLst/>
                <a:latin typeface="Arial" panose="020B0604020202020204" pitchFamily="34" charset="0"/>
              </a:rPr>
              <a:t>Όσον αφορά τα (sic) γράμματα, τα μάθαιναν στο σπίτι, συνήθως από τις μ……….. τους. Τα πιο πλούσια κορίτσια είχαν και δ…………. στο σπίτι. Μάθαιναν τα βασικά: αν…………., </a:t>
            </a:r>
            <a:r>
              <a:rPr lang="el-GR" sz="2400" b="0" i="0" dirty="0" err="1">
                <a:solidFill>
                  <a:srgbClr val="000000"/>
                </a:solidFill>
                <a:effectLst/>
                <a:latin typeface="Arial" panose="020B0604020202020204" pitchFamily="34" charset="0"/>
              </a:rPr>
              <a:t>γρ</a:t>
            </a:r>
            <a:r>
              <a:rPr lang="el-GR" sz="2400" b="0" i="0" dirty="0">
                <a:solidFill>
                  <a:srgbClr val="000000"/>
                </a:solidFill>
                <a:effectLst/>
                <a:latin typeface="Arial" panose="020B0604020202020204" pitchFamily="34" charset="0"/>
              </a:rPr>
              <a:t>…………, </a:t>
            </a:r>
            <a:r>
              <a:rPr lang="el-GR" sz="2400" b="0" i="0" dirty="0" err="1">
                <a:solidFill>
                  <a:srgbClr val="000000"/>
                </a:solidFill>
                <a:effectLst/>
                <a:latin typeface="Arial" panose="020B0604020202020204" pitchFamily="34" charset="0"/>
              </a:rPr>
              <a:t>ψαλ</a:t>
            </a:r>
            <a:r>
              <a:rPr lang="el-GR" sz="2400" b="0" i="0" dirty="0">
                <a:solidFill>
                  <a:srgbClr val="000000"/>
                </a:solidFill>
                <a:effectLst/>
                <a:latin typeface="Arial" panose="020B0604020202020204" pitchFamily="34" charset="0"/>
              </a:rPr>
              <a:t>…………., κλπ.</a:t>
            </a:r>
          </a:p>
          <a:p>
            <a:pPr marL="0" indent="0">
              <a:buNone/>
            </a:pPr>
            <a:endParaRPr lang="el-GR" dirty="0"/>
          </a:p>
        </p:txBody>
      </p:sp>
      <p:pic>
        <p:nvPicPr>
          <p:cNvPr id="5" name="Εικόνα 4">
            <a:extLst>
              <a:ext uri="{FF2B5EF4-FFF2-40B4-BE49-F238E27FC236}">
                <a16:creationId xmlns:a16="http://schemas.microsoft.com/office/drawing/2014/main" id="{BB69993D-169D-B071-7A34-12907D1DC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173" y="2116298"/>
            <a:ext cx="6164843" cy="4376576"/>
          </a:xfrm>
          <a:prstGeom prst="rect">
            <a:avLst/>
          </a:prstGeom>
        </p:spPr>
      </p:pic>
    </p:spTree>
    <p:extLst>
      <p:ext uri="{BB962C8B-B14F-4D97-AF65-F5344CB8AC3E}">
        <p14:creationId xmlns:p14="http://schemas.microsoft.com/office/powerpoint/2010/main" val="329481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24A27A-7041-E4F4-D72C-1DAC785619FD}"/>
              </a:ext>
            </a:extLst>
          </p:cNvPr>
          <p:cNvSpPr>
            <a:spLocks noGrp="1"/>
          </p:cNvSpPr>
          <p:nvPr>
            <p:ph idx="1"/>
          </p:nvPr>
        </p:nvSpPr>
        <p:spPr>
          <a:xfrm>
            <a:off x="1676400" y="848217"/>
            <a:ext cx="10515600" cy="4351338"/>
          </a:xfrm>
        </p:spPr>
        <p:txBody>
          <a:bodyPr>
            <a:normAutofit/>
          </a:bodyPr>
          <a:lstStyle/>
          <a:p>
            <a:r>
              <a:rPr lang="el-GR" sz="2400" b="0" i="0" dirty="0">
                <a:solidFill>
                  <a:srgbClr val="000000"/>
                </a:solidFill>
                <a:effectLst/>
                <a:latin typeface="Arial" panose="020B0604020202020204" pitchFamily="34" charset="0"/>
              </a:rPr>
              <a:t>Κατά κύριο λόγο έμεναν συνέχεια στο σπίτι.</a:t>
            </a:r>
            <a:br>
              <a:rPr lang="el-GR" sz="2400" dirty="0"/>
            </a:br>
            <a:r>
              <a:rPr lang="el-GR" sz="2400" b="0" i="0" dirty="0">
                <a:solidFill>
                  <a:srgbClr val="000000"/>
                </a:solidFill>
                <a:effectLst/>
                <a:latin typeface="Arial" panose="020B0604020202020204" pitchFamily="34" charset="0"/>
              </a:rPr>
              <a:t>Όπως έγραφε και </a:t>
            </a:r>
            <a:r>
              <a:rPr lang="el-GR" sz="2400" b="0" i="0" u="none" strike="noStrike" dirty="0">
                <a:solidFill>
                  <a:srgbClr val="4E7CBB"/>
                </a:solidFill>
                <a:effectLst/>
                <a:latin typeface="Arial" panose="020B0604020202020204" pitchFamily="34" charset="0"/>
                <a:hlinkClick r:id="rId2"/>
              </a:rPr>
              <a:t>ο </a:t>
            </a:r>
            <a:r>
              <a:rPr lang="el-GR" sz="2400" b="0" i="0" u="none" strike="noStrike" dirty="0" err="1">
                <a:solidFill>
                  <a:srgbClr val="4E7CBB"/>
                </a:solidFill>
                <a:effectLst/>
                <a:latin typeface="Arial" panose="020B0604020202020204" pitchFamily="34" charset="0"/>
                <a:hlinkClick r:id="rId2"/>
              </a:rPr>
              <a:t>Κεκαυμένος</a:t>
            </a:r>
            <a:r>
              <a:rPr lang="el-GR" sz="2400" b="0" i="0" u="none" strike="noStrike" dirty="0">
                <a:solidFill>
                  <a:srgbClr val="4E7CBB"/>
                </a:solidFill>
                <a:effectLst/>
                <a:latin typeface="Arial" panose="020B0604020202020204" pitchFamily="34" charset="0"/>
                <a:hlinkClick r:id="rId2"/>
              </a:rPr>
              <a:t> στο Στρατηγικό</a:t>
            </a:r>
            <a:r>
              <a:rPr lang="el-GR" sz="2400" b="0" i="0" dirty="0">
                <a:solidFill>
                  <a:srgbClr val="000000"/>
                </a:solidFill>
                <a:effectLst/>
                <a:latin typeface="Arial" panose="020B0604020202020204" pitchFamily="34" charset="0"/>
              </a:rPr>
              <a:t>, σε συμβουλές του προς τους πατεράδες: "Να έχεις τις θυγατέρες σου κλεισμένες στο σπίτι, σαν να ήταν κατάδικοι".</a:t>
            </a:r>
            <a:br>
              <a:rPr lang="el-GR" sz="2400" dirty="0"/>
            </a:br>
            <a:br>
              <a:rPr lang="el-GR" sz="2400" dirty="0"/>
            </a:br>
            <a:r>
              <a:rPr lang="el-GR" sz="2400" b="0" i="0" dirty="0">
                <a:solidFill>
                  <a:srgbClr val="000000"/>
                </a:solidFill>
                <a:effectLst/>
                <a:latin typeface="Arial" panose="020B0604020202020204" pitchFamily="34" charset="0"/>
              </a:rPr>
              <a:t>Τις φορές που έβγαιναν από το σπίτι, το έκαναν συν…………….. από τους γονείς τους ή από κάποιους μεγάλους. Έβγαιναν για να κάνουν μία επί…………….. ή να πάνε στην </a:t>
            </a:r>
            <a:r>
              <a:rPr lang="el-GR" sz="2400" b="0" i="0" dirty="0" err="1">
                <a:solidFill>
                  <a:srgbClr val="000000"/>
                </a:solidFill>
                <a:effectLst/>
                <a:latin typeface="Arial" panose="020B0604020202020204" pitchFamily="34" charset="0"/>
              </a:rPr>
              <a:t>εκκ</a:t>
            </a:r>
            <a:r>
              <a:rPr lang="el-GR" sz="2400" b="0" i="0" dirty="0">
                <a:solidFill>
                  <a:srgbClr val="000000"/>
                </a:solidFill>
                <a:effectLst/>
                <a:latin typeface="Arial" panose="020B0604020202020204" pitchFamily="34" charset="0"/>
              </a:rPr>
              <a:t>………... Αλλά και στην εκκλησία, παρακολουθούσαν την λειτουργία από ξεχωριστή αίθουσα - μαζί με τις υπόλοιπες γυναίκες, τον </a:t>
            </a:r>
            <a:r>
              <a:rPr lang="el-GR" sz="2400" b="0" i="0" dirty="0" err="1">
                <a:solidFill>
                  <a:srgbClr val="000000"/>
                </a:solidFill>
                <a:effectLst/>
                <a:latin typeface="Arial" panose="020B0604020202020204" pitchFamily="34" charset="0"/>
              </a:rPr>
              <a:t>γυν</a:t>
            </a:r>
            <a:r>
              <a:rPr lang="el-GR" sz="2400" b="0" i="0" dirty="0">
                <a:solidFill>
                  <a:srgbClr val="000000"/>
                </a:solidFill>
                <a:effectLst/>
                <a:latin typeface="Arial" panose="020B0604020202020204" pitchFamily="34" charset="0"/>
              </a:rPr>
              <a:t>…………………..</a:t>
            </a:r>
            <a:br>
              <a:rPr lang="el-GR" sz="2400" dirty="0"/>
            </a:br>
            <a:r>
              <a:rPr lang="el-GR" sz="2400" b="0" i="0" dirty="0">
                <a:solidFill>
                  <a:srgbClr val="000000"/>
                </a:solidFill>
                <a:effectLst/>
                <a:latin typeface="Arial" panose="020B0604020202020204" pitchFamily="34" charset="0"/>
              </a:rPr>
              <a:t>Αν δεν υπήρχε διαθέσιμη συνοδεία για έξω, έμεναν σπίτι.</a:t>
            </a:r>
            <a:endParaRPr lang="el-GR" sz="2400" dirty="0"/>
          </a:p>
        </p:txBody>
      </p:sp>
    </p:spTree>
    <p:extLst>
      <p:ext uri="{BB962C8B-B14F-4D97-AF65-F5344CB8AC3E}">
        <p14:creationId xmlns:p14="http://schemas.microsoft.com/office/powerpoint/2010/main" val="19718468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46FE1F-E0EF-359A-2A58-B5811FDD78F0}"/>
              </a:ext>
            </a:extLst>
          </p:cNvPr>
          <p:cNvSpPr>
            <a:spLocks noGrp="1"/>
          </p:cNvSpPr>
          <p:nvPr>
            <p:ph type="title"/>
          </p:nvPr>
        </p:nvSpPr>
        <p:spPr/>
        <p:txBody>
          <a:bodyPr/>
          <a:lstStyle/>
          <a:p>
            <a:r>
              <a:rPr lang="el-GR" dirty="0"/>
              <a:t>ΑΠΟ ΠΟΙΑ ΗΛΙΚΙΑ ΠΑΝΤΡΕΥΟΝΤΑΝ;</a:t>
            </a:r>
          </a:p>
        </p:txBody>
      </p:sp>
      <p:sp>
        <p:nvSpPr>
          <p:cNvPr id="3" name="Θέση περιεχομένου 2">
            <a:extLst>
              <a:ext uri="{FF2B5EF4-FFF2-40B4-BE49-F238E27FC236}">
                <a16:creationId xmlns:a16="http://schemas.microsoft.com/office/drawing/2014/main" id="{21780134-E7C9-4F77-A19B-D0E307EB83F6}"/>
              </a:ext>
            </a:extLst>
          </p:cNvPr>
          <p:cNvSpPr>
            <a:spLocks noGrp="1"/>
          </p:cNvSpPr>
          <p:nvPr>
            <p:ph idx="1"/>
          </p:nvPr>
        </p:nvSpPr>
        <p:spPr>
          <a:xfrm>
            <a:off x="838200" y="1387539"/>
            <a:ext cx="10515600" cy="4351338"/>
          </a:xfrm>
        </p:spPr>
        <p:txBody>
          <a:bodyPr/>
          <a:lstStyle/>
          <a:p>
            <a:r>
              <a:rPr lang="el-GR" b="0" i="0" dirty="0">
                <a:solidFill>
                  <a:srgbClr val="000000"/>
                </a:solidFill>
                <a:effectLst/>
                <a:latin typeface="Arial" panose="020B0604020202020204" pitchFamily="34" charset="0"/>
              </a:rPr>
              <a:t>Όταν το κορίτσι έφτανε στην ηλικία των 12 ετών, ο πατέρας είχε δικαίωμα να το παντρέψει με κάποιον γαμπρό, ανάλογης συνήθως ηλικίας (τα αγόρια μπορούσαν να παντρεύονται από τα 14 και μετά...).</a:t>
            </a:r>
          </a:p>
          <a:p>
            <a:pPr marL="0" indent="0">
              <a:buNone/>
            </a:pPr>
            <a:endParaRPr lang="el-GR" dirty="0"/>
          </a:p>
        </p:txBody>
      </p:sp>
      <p:pic>
        <p:nvPicPr>
          <p:cNvPr id="5" name="Εικόνα 4">
            <a:extLst>
              <a:ext uri="{FF2B5EF4-FFF2-40B4-BE49-F238E27FC236}">
                <a16:creationId xmlns:a16="http://schemas.microsoft.com/office/drawing/2014/main" id="{8789EFC5-4BE3-B66E-17E0-A288924C0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251" y="2222821"/>
            <a:ext cx="7951034" cy="3375575"/>
          </a:xfrm>
          <a:prstGeom prst="rect">
            <a:avLst/>
          </a:prstGeom>
        </p:spPr>
      </p:pic>
    </p:spTree>
    <p:extLst>
      <p:ext uri="{BB962C8B-B14F-4D97-AF65-F5344CB8AC3E}">
        <p14:creationId xmlns:p14="http://schemas.microsoft.com/office/powerpoint/2010/main" val="400425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222</TotalTime>
  <Words>940</Words>
  <Application>Microsoft Office PowerPoint</Application>
  <PresentationFormat>Ευρεία οθόνη</PresentationFormat>
  <Paragraphs>26</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Century Gothic</vt:lpstr>
      <vt:lpstr>Wingdings 3</vt:lpstr>
      <vt:lpstr>Θρόισμα</vt:lpstr>
      <vt:lpstr>ΚΕΦ. 39 Η ΓΥΝΑΙΚΑ ΣΤΗ ΒΥΖΑΝΤΙΝΗ ΚΟΙΝΩΝΙΑ</vt:lpstr>
      <vt:lpstr>Παρουσίαση του PowerPoint</vt:lpstr>
      <vt:lpstr>ΠΟΙΑ ΗΤΑΝ Η ΑΝΤΙΔΡΑΣΗ ΣΤΗ ΓΕΝΝΗΣΗ ΕΝΌΣ ΚΟΡΙΤΣΙΟΥ; ΤΙ ΠΡΟΒΛΗΜΑΤΑ ΕΦΕΡΝΕ;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 ΠΟΙΑ ΗΛΙΚΙΑ ΠΑΝΤΡΕΥΟΝΤΑΝ;</vt:lpstr>
      <vt:lpstr>Παρουσίαση του PowerPoint</vt:lpstr>
      <vt:lpstr>Η ΖΩΗ ΣΤΟ ΣΠΙΤΙ</vt:lpstr>
      <vt:lpstr>ΕΝΔΥΜΑΣΙΑ ΠΗΓΗ 7 σελ. 122</vt:lpstr>
      <vt:lpstr>Παρουσίαση του PowerPoint</vt:lpstr>
      <vt:lpstr>Παρουσίαση του PowerPoint</vt:lpstr>
      <vt:lpstr>Ο ΚΑΛΛΩΠΙΣΜΟΣ ΠΗΓΗ 6 σελ. 122</vt:lpstr>
      <vt:lpstr>ΟΙ ΑΡΧΟΝΤΙΣΣΕΣ</vt:lpstr>
      <vt:lpstr>ΠΑΙΧΝΙΔΙΑ  «ΒΡΕΣ ΤΟ ΤΑΙΡΙ»  ΣΗΜΑΝΤΙΚΕΣ ΓΥΝΑΙΚΕΣ  ΚΟΥΙΖ: Η γυναίκα στη βυζαντινή κοινωνία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 39 Η ΓΥΝΑΙΚΑ ΣΤΗ ΒΥΖΑΝΤΙΝΗ ΚΟΙΝΩΝΙΑ</dc:title>
  <dc:creator>filiopanagiotaki@outlook.com</dc:creator>
  <cp:lastModifiedBy>filiopanagiotaki@outlook.com</cp:lastModifiedBy>
  <cp:revision>14</cp:revision>
  <dcterms:created xsi:type="dcterms:W3CDTF">2023-05-21T18:08:21Z</dcterms:created>
  <dcterms:modified xsi:type="dcterms:W3CDTF">2023-05-28T19:17:31Z</dcterms:modified>
</cp:coreProperties>
</file>