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7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3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EAED-EB17-49F0-A9AC-137BAB45B72C}" type="datetimeFigureOut">
              <a:rPr lang="el-GR" smtClean="0"/>
              <a:t>2/4/2023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6FC2B4C-B382-45AC-9E4C-96DE852F48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4582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EAED-EB17-49F0-A9AC-137BAB45B72C}" type="datetimeFigureOut">
              <a:rPr lang="el-GR" smtClean="0"/>
              <a:t>2/4/2023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6FC2B4C-B382-45AC-9E4C-96DE852F48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8148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EAED-EB17-49F0-A9AC-137BAB45B72C}" type="datetimeFigureOut">
              <a:rPr lang="el-GR" smtClean="0"/>
              <a:t>2/4/2023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6FC2B4C-B382-45AC-9E4C-96DE852F48A4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4588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EAED-EB17-49F0-A9AC-137BAB45B72C}" type="datetimeFigureOut">
              <a:rPr lang="el-GR" smtClean="0"/>
              <a:t>2/4/2023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6FC2B4C-B382-45AC-9E4C-96DE852F48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3974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EAED-EB17-49F0-A9AC-137BAB45B72C}" type="datetimeFigureOut">
              <a:rPr lang="el-GR" smtClean="0"/>
              <a:t>2/4/2023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6FC2B4C-B382-45AC-9E4C-96DE852F48A4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104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EAED-EB17-49F0-A9AC-137BAB45B72C}" type="datetimeFigureOut">
              <a:rPr lang="el-GR" smtClean="0"/>
              <a:t>2/4/2023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6FC2B4C-B382-45AC-9E4C-96DE852F48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3058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EAED-EB17-49F0-A9AC-137BAB45B72C}" type="datetimeFigureOut">
              <a:rPr lang="el-GR" smtClean="0"/>
              <a:t>2/4/2023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C2B4C-B382-45AC-9E4C-96DE852F48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3738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EAED-EB17-49F0-A9AC-137BAB45B72C}" type="datetimeFigureOut">
              <a:rPr lang="el-GR" smtClean="0"/>
              <a:t>2/4/2023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C2B4C-B382-45AC-9E4C-96DE852F48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4726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EAED-EB17-49F0-A9AC-137BAB45B72C}" type="datetimeFigureOut">
              <a:rPr lang="el-GR" smtClean="0"/>
              <a:t>2/4/2023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C2B4C-B382-45AC-9E4C-96DE852F48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3944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EAED-EB17-49F0-A9AC-137BAB45B72C}" type="datetimeFigureOut">
              <a:rPr lang="el-GR" smtClean="0"/>
              <a:t>2/4/2023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6FC2B4C-B382-45AC-9E4C-96DE852F48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5689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EAED-EB17-49F0-A9AC-137BAB45B72C}" type="datetimeFigureOut">
              <a:rPr lang="el-GR" smtClean="0"/>
              <a:t>2/4/2023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6FC2B4C-B382-45AC-9E4C-96DE852F48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0217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EAED-EB17-49F0-A9AC-137BAB45B72C}" type="datetimeFigureOut">
              <a:rPr lang="el-GR" smtClean="0"/>
              <a:t>2/4/2023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6FC2B4C-B382-45AC-9E4C-96DE852F48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3541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EAED-EB17-49F0-A9AC-137BAB45B72C}" type="datetimeFigureOut">
              <a:rPr lang="el-GR" smtClean="0"/>
              <a:t>2/4/2023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C2B4C-B382-45AC-9E4C-96DE852F48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8309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EAED-EB17-49F0-A9AC-137BAB45B72C}" type="datetimeFigureOut">
              <a:rPr lang="el-GR" smtClean="0"/>
              <a:t>2/4/2023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C2B4C-B382-45AC-9E4C-96DE852F48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2520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EAED-EB17-49F0-A9AC-137BAB45B72C}" type="datetimeFigureOut">
              <a:rPr lang="el-GR" smtClean="0"/>
              <a:t>2/4/2023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C2B4C-B382-45AC-9E4C-96DE852F48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1003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EAED-EB17-49F0-A9AC-137BAB45B72C}" type="datetimeFigureOut">
              <a:rPr lang="el-GR" smtClean="0"/>
              <a:t>2/4/2023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6FC2B4C-B382-45AC-9E4C-96DE852F48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1297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EAED-EB17-49F0-A9AC-137BAB45B72C}" type="datetimeFigureOut">
              <a:rPr lang="el-GR" smtClean="0"/>
              <a:t>2/4/2023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6FC2B4C-B382-45AC-9E4C-96DE852F48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446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photodentro.edu.gr/v/item/ds/8521/947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5B3DEC-485A-184E-079D-8EEED38D2C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390643"/>
          </a:xfrm>
        </p:spPr>
        <p:txBody>
          <a:bodyPr>
            <a:normAutofit/>
          </a:bodyPr>
          <a:lstStyle/>
          <a:p>
            <a:r>
              <a:rPr lang="el-GR" dirty="0"/>
              <a:t>Κεφ. 34 Ο Κωνσταντίνος Παλαιολόγος προσπαθεί να σώσει την πρωτεύουσα</a:t>
            </a:r>
          </a:p>
        </p:txBody>
      </p:sp>
    </p:spTree>
    <p:extLst>
      <p:ext uri="{BB962C8B-B14F-4D97-AF65-F5344CB8AC3E}">
        <p14:creationId xmlns:p14="http://schemas.microsoft.com/office/powerpoint/2010/main" val="133601134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30854AD-CC21-CFF2-148F-63EFBECA2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Ποια ήταν τα αποτελέσματα των προσπαθειών του;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854E0EE-582D-E616-7893-D6BC836F7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4580" y="1905000"/>
            <a:ext cx="8915400" cy="3777622"/>
          </a:xfrm>
        </p:spPr>
        <p:txBody>
          <a:bodyPr>
            <a:noAutofit/>
          </a:bodyPr>
          <a:lstStyle/>
          <a:p>
            <a:r>
              <a:rPr lang="el-GR" sz="2400" dirty="0"/>
              <a:t>Η βοήθεια από τον Πάπα δεν ήρθε.</a:t>
            </a:r>
          </a:p>
          <a:p>
            <a:r>
              <a:rPr lang="el-GR" sz="2400" dirty="0"/>
              <a:t>Οι Βενετοί έδωσαν πλοία και τεχνίτες.</a:t>
            </a:r>
          </a:p>
          <a:p>
            <a:r>
              <a:rPr lang="el-GR" sz="2400" dirty="0"/>
              <a:t>Οι Γενουάτες έδωσαν 700 μαχητές και τον στρατιωτικό Ιωάννη </a:t>
            </a:r>
            <a:r>
              <a:rPr lang="el-GR" sz="2400" dirty="0" err="1"/>
              <a:t>Ιουστινιάνη</a:t>
            </a:r>
            <a:r>
              <a:rPr lang="el-GR" sz="2400" dirty="0"/>
              <a:t> ο οποίος ανέλαβε τη συντήρηση των τειχών και την άμυνα της Πόλης.</a:t>
            </a:r>
          </a:p>
          <a:p>
            <a:r>
              <a:rPr lang="el-GR" sz="2400" dirty="0"/>
              <a:t>Το σύνολο των μάχιμων υπερασπιστών δε ξεπερνούσε τους 10.000.</a:t>
            </a:r>
          </a:p>
          <a:p>
            <a:r>
              <a:rPr lang="el-GR" sz="2400" dirty="0"/>
              <a:t>Ηρέμησαν οι διαμάχες μεταξύ ενωτικών και ανθενωτικών αλλά αναζωπυρώθηκαν με το συλλείτουργο στην Αγία Σοφία</a:t>
            </a:r>
          </a:p>
        </p:txBody>
      </p:sp>
    </p:spTree>
    <p:extLst>
      <p:ext uri="{BB962C8B-B14F-4D97-AF65-F5344CB8AC3E}">
        <p14:creationId xmlns:p14="http://schemas.microsoft.com/office/powerpoint/2010/main" val="291792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B23940-B584-CB15-047E-F1B71694A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Ποια η στάση των Τούρκων;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4DAC896-BEDB-CC35-179B-4A5CF489D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7019" y="1700335"/>
            <a:ext cx="9206681" cy="3777622"/>
          </a:xfrm>
        </p:spPr>
        <p:txBody>
          <a:bodyPr>
            <a:noAutofit/>
          </a:bodyPr>
          <a:lstStyle/>
          <a:p>
            <a:r>
              <a:rPr lang="el-GR" sz="2400" dirty="0"/>
              <a:t>Οι διαμάχες των Βυζαντινών γίνονταν γνωστές στους Τούρκους.</a:t>
            </a:r>
          </a:p>
          <a:p>
            <a:r>
              <a:rPr lang="el-GR" sz="2400" dirty="0"/>
              <a:t>Ο δρόμος προς την Άλωση – κατάκτηση της Πόλης γίνονταν ευκολότερος.</a:t>
            </a:r>
          </a:p>
          <a:p>
            <a:r>
              <a:rPr lang="el-GR" sz="2400" dirty="0"/>
              <a:t>Μετά τον θάνατο του Μουράτ νέος σουλτάνος</a:t>
            </a:r>
          </a:p>
          <a:p>
            <a:pPr marL="0" indent="0">
              <a:buNone/>
            </a:pPr>
            <a:r>
              <a:rPr lang="el-GR" sz="2400" dirty="0"/>
              <a:t> έγινε ο γιός του Μωάμεθ ο Β΄ σε ηλικία μόλις 21 ετών </a:t>
            </a:r>
          </a:p>
          <a:p>
            <a:pPr marL="0" indent="0">
              <a:buNone/>
            </a:pPr>
            <a:r>
              <a:rPr lang="el-GR" sz="2400" dirty="0"/>
              <a:t>ο οποίος έλεγε:    </a:t>
            </a:r>
          </a:p>
          <a:p>
            <a:pPr marL="0" indent="0">
              <a:buNone/>
            </a:pPr>
            <a:r>
              <a:rPr lang="el-GR" sz="2400" dirty="0"/>
              <a:t>       «Τελευταία  επιθυμία και εντολή του πατέρα μου</a:t>
            </a:r>
          </a:p>
          <a:p>
            <a:pPr marL="0" indent="0">
              <a:buNone/>
            </a:pPr>
            <a:r>
              <a:rPr lang="el-GR" sz="2400" dirty="0"/>
              <a:t> είναι να κυριέψω την Πόλη»                                                                                                  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1F6A360-843A-4E6B-8D8F-92CD3E509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3734" y="2950659"/>
            <a:ext cx="2622460" cy="360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458482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9B7C30A-20E4-3095-8FDB-59A590DCD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218" y="279980"/>
            <a:ext cx="8911687" cy="5894677"/>
          </a:xfrm>
        </p:spPr>
        <p:txBody>
          <a:bodyPr/>
          <a:lstStyle/>
          <a:p>
            <a:r>
              <a:rPr lang="el-GR" dirty="0"/>
              <a:t>ΧΩΡΟ - ΧΡΟΝΙΚΗ ΤΟΠΟΘΕΤΗΣΗ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D14A8B32-300D-2033-D820-2CFEF458F6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22" y="1174751"/>
            <a:ext cx="5222711" cy="3855104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D43BF95-AD0B-41C8-72FC-7CB8280FA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911" y="1105925"/>
            <a:ext cx="5220850" cy="3923930"/>
          </a:xfrm>
          <a:prstGeom prst="rect">
            <a:avLst/>
          </a:prstGeom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1AA047A5-5CB2-9475-7174-05641C063790}"/>
              </a:ext>
            </a:extLst>
          </p:cNvPr>
          <p:cNvSpPr/>
          <p:nvPr/>
        </p:nvSpPr>
        <p:spPr>
          <a:xfrm>
            <a:off x="1220172" y="5225827"/>
            <a:ext cx="9547122" cy="7528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dirty="0"/>
              <a:t>Η Βυζαντινή Αυτοκρατορία το 1355                    Η Βυζαντινή Αυτοκρατορία το 1452</a:t>
            </a:r>
          </a:p>
          <a:p>
            <a:pPr algn="ctr"/>
            <a:r>
              <a:rPr lang="el-GR" dirty="0"/>
              <a:t>Με πορτοκαλί χρώμα και στους δύο χάρτες.</a:t>
            </a:r>
          </a:p>
        </p:txBody>
      </p:sp>
    </p:spTree>
    <p:extLst>
      <p:ext uri="{BB962C8B-B14F-4D97-AF65-F5344CB8AC3E}">
        <p14:creationId xmlns:p14="http://schemas.microsoft.com/office/powerpoint/2010/main" val="2887126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D657BE7-9C00-54F8-E9B5-6AD4ADC30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Ποιος είναι ο νέος αυτοκράτορας μετά το θάνατο του Ιωάννη Παλαιολόγου;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4D64E0A-9096-9002-C5A7-EA6A6ED57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Το 1448 πεθαίνει ο Ιωάννης Παλαιολόγος πριν καταφέρει να γεφυρώσει το χάσμα ανάμεσα στην Ανατολική και τη Δυτική εκκλησία.</a:t>
            </a:r>
          </a:p>
          <a:p>
            <a:r>
              <a:rPr lang="el-GR" sz="2400" dirty="0"/>
              <a:t>Ο λαός βρίσκεται σε αναταραχή.</a:t>
            </a:r>
          </a:p>
          <a:p>
            <a:r>
              <a:rPr lang="el-GR" sz="2400" dirty="0"/>
              <a:t>Άρχοντες και λαός διαλέγουν για νέο αυτοκράτορα τον αδελφό του τον Κωνσταντίνο, ο οποίος μέχρι τότε ήταν Δεσπότης του Μυστρά.</a:t>
            </a:r>
          </a:p>
          <a:p>
            <a:r>
              <a:rPr lang="el-GR" sz="2400" dirty="0">
                <a:hlinkClick r:id="rId2"/>
              </a:rPr>
              <a:t>ΙΣΤΟΡΙΟΓΡΑΜΜΗ - ΧΡΟΝΟΛΟΓΙΟ ΚΩΝ/ΝΟΥ ΠΑΛΑΙΟΛΟΓΟΥ </a:t>
            </a:r>
            <a:r>
              <a:rPr lang="el-GR" sz="2400" dirty="0"/>
              <a:t>(</a:t>
            </a:r>
            <a:r>
              <a:rPr lang="el-GR" sz="2400" dirty="0" err="1"/>
              <a:t>Φωτόδεντρο</a:t>
            </a:r>
            <a:r>
              <a:rPr lang="el-GR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1201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0B4DCA1-04CA-AE29-3C9F-E80626C71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941" y="4765692"/>
            <a:ext cx="6372174" cy="1579306"/>
          </a:xfrm>
        </p:spPr>
        <p:txBody>
          <a:bodyPr>
            <a:normAutofit fontScale="90000"/>
          </a:bodyPr>
          <a:lstStyle/>
          <a:p>
            <a:r>
              <a:rPr lang="el-GR" dirty="0"/>
              <a:t>Εικόνες από τον Μυστρά και το ανακαινισμένο παλάτι των Παλαιολόγων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9F87C46D-48A9-40AC-0C64-1E44B37B57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0941" y="279981"/>
            <a:ext cx="7074945" cy="4326194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B7994F57-497C-C0A3-22DA-AE8150757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0299" y="3081526"/>
            <a:ext cx="4503810" cy="336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47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ACE7EEB-DDF6-25C1-DF57-958A1F93B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235" y="5958348"/>
            <a:ext cx="9621056" cy="781427"/>
          </a:xfrm>
        </p:spPr>
        <p:txBody>
          <a:bodyPr>
            <a:normAutofit fontScale="90000"/>
          </a:bodyPr>
          <a:lstStyle/>
          <a:p>
            <a:r>
              <a:rPr lang="el-GR" sz="2800" dirty="0"/>
              <a:t> </a:t>
            </a:r>
            <a:r>
              <a:rPr lang="el-GR" sz="1800" dirty="0"/>
              <a:t>Το πλοίο της καλής είδησης</a:t>
            </a:r>
            <a:br>
              <a:rPr lang="el-GR" sz="1800" dirty="0"/>
            </a:br>
            <a:r>
              <a:rPr lang="el-GR" sz="1800" dirty="0"/>
              <a:t>Απόσπασμα από το περιοδικό </a:t>
            </a:r>
            <a:r>
              <a:rPr lang="el-GR" sz="1800" dirty="0" err="1"/>
              <a:t>Διάπλασις</a:t>
            </a:r>
            <a:r>
              <a:rPr lang="el-GR" sz="1800" dirty="0"/>
              <a:t> των </a:t>
            </a:r>
            <a:r>
              <a:rPr lang="el-GR" sz="1800" dirty="0" err="1"/>
              <a:t>Παίδων</a:t>
            </a:r>
            <a:endParaRPr lang="el-GR" sz="1800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02522F87-4985-C8C4-DAC5-51501A8859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6408" y="314869"/>
            <a:ext cx="10052742" cy="5643479"/>
          </a:xfrm>
        </p:spPr>
      </p:pic>
    </p:spTree>
    <p:extLst>
      <p:ext uri="{BB962C8B-B14F-4D97-AF65-F5344CB8AC3E}">
        <p14:creationId xmlns:p14="http://schemas.microsoft.com/office/powerpoint/2010/main" val="3453115097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C9E8FB07-9FC3-F960-CF10-8CA7AE5A203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37517" y="486206"/>
            <a:ext cx="4271119" cy="3280031"/>
          </a:xfrm>
        </p:spPr>
      </p:pic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A0A8919-D22E-4A10-777A-0782E4F69D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3971" y="746769"/>
            <a:ext cx="4313864" cy="3777622"/>
          </a:xfrm>
        </p:spPr>
        <p:txBody>
          <a:bodyPr/>
          <a:lstStyle/>
          <a:p>
            <a:r>
              <a:rPr lang="el-GR" sz="2400" dirty="0"/>
              <a:t>Το σημείο στην εκκλησία του Αγίου Δημητρίου Μυστρά όπου έγινε η στέψη του νέου αυτοκράτορα.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ED172F92-59EC-3B6A-1900-6AF8A6500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366" y="3429000"/>
            <a:ext cx="4916011" cy="290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4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7F9132-A777-E13E-A3D3-345DC12A4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938" y="201323"/>
            <a:ext cx="8911687" cy="477103"/>
          </a:xfrm>
        </p:spPr>
        <p:txBody>
          <a:bodyPr>
            <a:normAutofit/>
          </a:bodyPr>
          <a:lstStyle/>
          <a:p>
            <a:r>
              <a:rPr lang="el-GR" sz="2400" dirty="0"/>
              <a:t>Πώς υποδέχτηκαν το νέο αυτοκράτορα στην Πόλη;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8DF21E3B-9559-714C-4536-5434F51CAA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432" y="678426"/>
            <a:ext cx="8807437" cy="6522075"/>
          </a:xfrm>
        </p:spPr>
      </p:pic>
    </p:spTree>
    <p:extLst>
      <p:ext uri="{BB962C8B-B14F-4D97-AF65-F5344CB8AC3E}">
        <p14:creationId xmlns:p14="http://schemas.microsoft.com/office/powerpoint/2010/main" val="206290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C70EF4C-3C0F-D7F5-CE50-7C334A77D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έκανε μόλις ανέλαβε καθήκοντα ο νέος αυτοκράτορας;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69EEA3A-E316-DB1F-7A13-50CAE0C4C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3070" y="1905000"/>
            <a:ext cx="8915400" cy="3777622"/>
          </a:xfrm>
        </p:spPr>
        <p:txBody>
          <a:bodyPr>
            <a:normAutofit fontScale="70000" lnSpcReduction="20000"/>
          </a:bodyPr>
          <a:lstStyle/>
          <a:p>
            <a:r>
              <a:rPr lang="el-GR" sz="2800" dirty="0"/>
              <a:t>Υπέγραψε συνθήκη ειρήνης με τον σουλτάνο Μουράτ Β΄ </a:t>
            </a:r>
          </a:p>
          <a:p>
            <a:r>
              <a:rPr lang="el-GR" sz="2800" dirty="0"/>
              <a:t>Ενίσχυσε την άμυνα της Πόλης: </a:t>
            </a:r>
          </a:p>
          <a:p>
            <a:pPr marL="0" indent="0">
              <a:buNone/>
            </a:pPr>
            <a:r>
              <a:rPr lang="el-GR" sz="2800" dirty="0"/>
              <a:t> - Ασφάλισε την είσοδο του </a:t>
            </a:r>
            <a:r>
              <a:rPr lang="el-GR" sz="2800" dirty="0" err="1"/>
              <a:t>Κεράτιου</a:t>
            </a:r>
            <a:r>
              <a:rPr lang="el-GR" sz="2800" dirty="0"/>
              <a:t> Κόλπου με χοντρή αλυσίδα</a:t>
            </a:r>
          </a:p>
          <a:p>
            <a:pPr marL="0" indent="0">
              <a:buNone/>
            </a:pPr>
            <a:r>
              <a:rPr lang="el-GR" sz="2800" dirty="0"/>
              <a:t> - Οργάνωσε και εξόπλισε μικρή φρουρά</a:t>
            </a:r>
          </a:p>
          <a:p>
            <a:pPr marL="0" indent="0">
              <a:buNone/>
            </a:pPr>
            <a:r>
              <a:rPr lang="el-GR" sz="2800" dirty="0"/>
              <a:t> - Συντήρησε τα καράβια του στόλου</a:t>
            </a:r>
          </a:p>
          <a:p>
            <a:r>
              <a:rPr lang="el-GR" sz="2800" dirty="0"/>
              <a:t>Ζήτησε τη βοήθεια του Πάπα και του πρότεινε συλλείτουργο στην Αγία Σοφία</a:t>
            </a:r>
          </a:p>
          <a:p>
            <a:r>
              <a:rPr lang="el-GR" sz="2800" dirty="0"/>
              <a:t>Κάλεσε τις παροικίες των ξένων για βοήθεια με χρήματα και άνδρες για επισκευή τειχών και άμυνα της Πόλης</a:t>
            </a:r>
          </a:p>
          <a:p>
            <a:r>
              <a:rPr lang="el-GR" sz="2800" dirty="0"/>
              <a:t>Προσπάθησε να συμφιλιώσει τις </a:t>
            </a:r>
            <a:r>
              <a:rPr lang="el-GR" sz="2800" dirty="0" err="1"/>
              <a:t>αντιμαχόμενενες</a:t>
            </a:r>
            <a:r>
              <a:rPr lang="el-GR" sz="2800" dirty="0"/>
              <a:t> παρατάξεις παίρνοντας συνεργάτες ενωτικούς και ανθενωτικούς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47882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8A0A16D-A8E7-5AB5-D619-8E74BD9D7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4884" y="1115721"/>
            <a:ext cx="5312948" cy="2187917"/>
          </a:xfrm>
        </p:spPr>
        <p:txBody>
          <a:bodyPr/>
          <a:lstStyle/>
          <a:p>
            <a:r>
              <a:rPr lang="el-GR" dirty="0"/>
              <a:t>Ασφάλισε την είσοδο του </a:t>
            </a:r>
            <a:r>
              <a:rPr lang="el-GR" dirty="0" err="1"/>
              <a:t>Κεράτιου</a:t>
            </a:r>
            <a:r>
              <a:rPr lang="el-GR" dirty="0"/>
              <a:t> κόλπου με χοντρή αλυσίδα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849C6097-4175-ECF8-7CD6-F914DCB26D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4884" y="3406131"/>
            <a:ext cx="5227116" cy="3451869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F8446DF2-8633-E2B6-CB3E-EE3A823DC6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95" y="1510232"/>
            <a:ext cx="5998547" cy="451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4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Θρόισμα">
  <a:themeElements>
    <a:clrScheme name="Θρόισμα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Θρόισμα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Θρόισμα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238</TotalTime>
  <Words>389</Words>
  <Application>Microsoft Office PowerPoint</Application>
  <PresentationFormat>Ευρεία οθόνη</PresentationFormat>
  <Paragraphs>37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Θρόισμα</vt:lpstr>
      <vt:lpstr>Κεφ. 34 Ο Κωνσταντίνος Παλαιολόγος προσπαθεί να σώσει την πρωτεύουσα</vt:lpstr>
      <vt:lpstr>ΧΩΡΟ - ΧΡΟΝΙΚΗ ΤΟΠΟΘΕΤΗΣΗ</vt:lpstr>
      <vt:lpstr>Ποιος είναι ο νέος αυτοκράτορας μετά το θάνατο του Ιωάννη Παλαιολόγου;</vt:lpstr>
      <vt:lpstr>Εικόνες από τον Μυστρά και το ανακαινισμένο παλάτι των Παλαιολόγων</vt:lpstr>
      <vt:lpstr> Το πλοίο της καλής είδησης Απόσπασμα από το περιοδικό Διάπλασις των Παίδων</vt:lpstr>
      <vt:lpstr>Παρουσίαση του PowerPoint</vt:lpstr>
      <vt:lpstr>Πώς υποδέχτηκαν το νέο αυτοκράτορα στην Πόλη;</vt:lpstr>
      <vt:lpstr>Τι έκανε μόλις ανέλαβε καθήκοντα ο νέος αυτοκράτορας;</vt:lpstr>
      <vt:lpstr>Ασφάλισε την είσοδο του Κεράτιου κόλπου με χοντρή αλυσίδα</vt:lpstr>
      <vt:lpstr>Ποια ήταν τα αποτελέσματα των προσπαθειών του; </vt:lpstr>
      <vt:lpstr>Ποια η στάση των Τούρκων;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Κεφ. 34 Ο Κωνσταντίνος Παλαιολόγος προσπαθεί να σώσει την πρωτεύουσα</dc:title>
  <dc:creator>filiopanagiotaki@outlook.com</dc:creator>
  <cp:lastModifiedBy>filiopanagiotaki@outlook.com</cp:lastModifiedBy>
  <cp:revision>12</cp:revision>
  <dcterms:created xsi:type="dcterms:W3CDTF">2023-03-26T16:36:34Z</dcterms:created>
  <dcterms:modified xsi:type="dcterms:W3CDTF">2023-04-02T19:03:09Z</dcterms:modified>
</cp:coreProperties>
</file>