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9" r:id="rId6"/>
    <p:sldId id="261" r:id="rId7"/>
    <p:sldId id="262" r:id="rId8"/>
    <p:sldId id="271" r:id="rId9"/>
    <p:sldId id="270" r:id="rId10"/>
    <p:sldId id="27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58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58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7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0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05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73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7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9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68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21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5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30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2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AED-EB17-49F0-A9AC-137BAB45B72C}" type="datetimeFigureOut">
              <a:rPr lang="el-GR" smtClean="0"/>
              <a:t>2/4/2023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4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l/resource/54441010" TargetMode="External"/><Relationship Id="rId2" Type="http://schemas.openxmlformats.org/officeDocument/2006/relationships/hyperlink" Target="https://wordwall.net/resource/5444101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B3DEC-485A-184E-079D-8EEED38D2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0643"/>
          </a:xfrm>
        </p:spPr>
        <p:txBody>
          <a:bodyPr>
            <a:normAutofit/>
          </a:bodyPr>
          <a:lstStyle/>
          <a:p>
            <a:r>
              <a:rPr lang="el-GR" dirty="0"/>
              <a:t>Κεφ. 34 Ο Κωνσταντίνος Παλαιολόγος προσπαθεί να σώσει την πρωτεύουσα</a:t>
            </a:r>
          </a:p>
        </p:txBody>
      </p:sp>
    </p:spTree>
    <p:extLst>
      <p:ext uri="{BB962C8B-B14F-4D97-AF65-F5344CB8AC3E}">
        <p14:creationId xmlns:p14="http://schemas.microsoft.com/office/powerpoint/2010/main" val="13360113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A91B3B-3469-8B72-E794-E60D4A75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48" y="607569"/>
            <a:ext cx="3657917" cy="430567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70335F-1A95-50A3-B9D6-5D4918FA0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89" y="607569"/>
            <a:ext cx="4793395" cy="4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854AD-CC21-CFF2-148F-63EFBECA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ήταν τα αποτελέσματα των προσπαθειών του;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4E0EE-582D-E616-7893-D6BC836F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579" y="1904999"/>
            <a:ext cx="8922507" cy="3891951"/>
          </a:xfrm>
        </p:spPr>
        <p:txBody>
          <a:bodyPr>
            <a:noAutofit/>
          </a:bodyPr>
          <a:lstStyle/>
          <a:p>
            <a:r>
              <a:rPr lang="el-GR" sz="2400" dirty="0"/>
              <a:t>Η βοήθεια από τον Πάπα δεν ή……...</a:t>
            </a:r>
          </a:p>
          <a:p>
            <a:r>
              <a:rPr lang="el-GR" sz="2400" dirty="0"/>
              <a:t>Οι Βενετοί έδωσαν </a:t>
            </a:r>
            <a:r>
              <a:rPr lang="el-GR" sz="2400" dirty="0" err="1"/>
              <a:t>πλ</a:t>
            </a:r>
            <a:r>
              <a:rPr lang="el-GR" sz="2400" dirty="0"/>
              <a:t>…… και </a:t>
            </a:r>
            <a:r>
              <a:rPr lang="el-GR" sz="2400" dirty="0" err="1"/>
              <a:t>τεχν</a:t>
            </a:r>
            <a:r>
              <a:rPr lang="el-GR" sz="2400" dirty="0"/>
              <a:t>………...</a:t>
            </a:r>
          </a:p>
          <a:p>
            <a:r>
              <a:rPr lang="el-GR" sz="2400" dirty="0"/>
              <a:t>Οι Γεν…………. έδωσαν 700 μαχητές και τον στρατιωτικό Ι…………. </a:t>
            </a:r>
            <a:r>
              <a:rPr lang="el-GR" sz="2400" dirty="0" err="1"/>
              <a:t>Ιου</a:t>
            </a:r>
            <a:r>
              <a:rPr lang="el-GR" sz="2400" dirty="0"/>
              <a:t>…………………. ο οποίος ανέλαβε τη συντήρηση των τειχών και την άμυνα της Πόλης.</a:t>
            </a:r>
          </a:p>
          <a:p>
            <a:r>
              <a:rPr lang="el-GR" sz="2400" dirty="0"/>
              <a:t>Το σύνολο των μάχιμων υπερασπιστών δε ξεπερνούσε τους 10.000.</a:t>
            </a:r>
          </a:p>
          <a:p>
            <a:r>
              <a:rPr lang="el-GR" sz="2400" dirty="0"/>
              <a:t>Ηρέμησαν οι διαμάχες μεταξύ ενωτικών και ανθενωτικών αλλά αναζωπυρώθηκαν με το </a:t>
            </a:r>
            <a:r>
              <a:rPr lang="el-GR" sz="2400" dirty="0" err="1"/>
              <a:t>συλ</a:t>
            </a:r>
            <a:r>
              <a:rPr lang="el-GR" sz="2400" dirty="0"/>
              <a:t>……………… στην Αγία Σοφία</a:t>
            </a:r>
          </a:p>
        </p:txBody>
      </p:sp>
    </p:spTree>
    <p:extLst>
      <p:ext uri="{BB962C8B-B14F-4D97-AF65-F5344CB8AC3E}">
        <p14:creationId xmlns:p14="http://schemas.microsoft.com/office/powerpoint/2010/main" val="2917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23940-B584-CB15-047E-F1B7169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η στάση των Τούρκων;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DAC896-BEDB-CC35-179B-4A5CF48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019" y="1700335"/>
            <a:ext cx="9206681" cy="3777622"/>
          </a:xfrm>
        </p:spPr>
        <p:txBody>
          <a:bodyPr>
            <a:noAutofit/>
          </a:bodyPr>
          <a:lstStyle/>
          <a:p>
            <a:r>
              <a:rPr lang="el-GR" sz="2400" dirty="0"/>
              <a:t>Οι διαμάχες των Βυζαντινών γίνονταν γνωστές στους Τούρκους.</a:t>
            </a:r>
          </a:p>
          <a:p>
            <a:r>
              <a:rPr lang="el-GR" sz="2400" dirty="0"/>
              <a:t>Ο δρόμος προς την </a:t>
            </a:r>
            <a:r>
              <a:rPr lang="el-GR" sz="2400" dirty="0" err="1"/>
              <a:t>Άλ</a:t>
            </a:r>
            <a:r>
              <a:rPr lang="el-GR" sz="2400" dirty="0"/>
              <a:t>…………. της Πόλης γίνονταν ευκολότερος.</a:t>
            </a:r>
          </a:p>
          <a:p>
            <a:r>
              <a:rPr lang="el-GR" sz="2400" dirty="0"/>
              <a:t>Μετά τον θάνατο του Μουράτ νέος σουλτάνος</a:t>
            </a:r>
          </a:p>
          <a:p>
            <a:pPr marL="0" indent="0">
              <a:buNone/>
            </a:pPr>
            <a:r>
              <a:rPr lang="el-GR" sz="2400" dirty="0"/>
              <a:t> έγινε ο γιός του </a:t>
            </a:r>
            <a:r>
              <a:rPr lang="el-GR" sz="2400" dirty="0" err="1"/>
              <a:t>Μω</a:t>
            </a:r>
            <a:r>
              <a:rPr lang="el-GR" sz="2400" dirty="0"/>
              <a:t>……...… ο Β΄ σε ηλικία μόλις </a:t>
            </a:r>
          </a:p>
          <a:p>
            <a:pPr marL="0" indent="0">
              <a:buNone/>
            </a:pPr>
            <a:r>
              <a:rPr lang="el-GR" sz="2400" dirty="0"/>
              <a:t>21 ετών ο οποίος έλεγε:    </a:t>
            </a:r>
          </a:p>
          <a:p>
            <a:pPr marL="0" indent="0">
              <a:buNone/>
            </a:pPr>
            <a:r>
              <a:rPr lang="el-GR" sz="2400" dirty="0"/>
              <a:t>       «Τελευταία  επιθυμία και εντολή του πατέρα μου</a:t>
            </a:r>
          </a:p>
          <a:p>
            <a:pPr marL="0" indent="0">
              <a:buNone/>
            </a:pPr>
            <a:r>
              <a:rPr lang="el-GR" sz="2400" dirty="0"/>
              <a:t> είναι να κυριέψω την Πόλη»                                                                                               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F6A360-843A-4E6B-8D8F-92CD3E5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34" y="2950659"/>
            <a:ext cx="2622460" cy="3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8482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62EF-E137-3A65-65FF-D4DD2A36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11214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Ώρα για παιχνίδι!!</a:t>
            </a:r>
            <a:br>
              <a:rPr lang="el-GR" dirty="0"/>
            </a:br>
            <a:br>
              <a:rPr lang="el-GR" dirty="0"/>
            </a:br>
            <a:r>
              <a:rPr lang="en-US" dirty="0">
                <a:hlinkClick r:id="rId2"/>
              </a:rPr>
              <a:t>WORDWALL </a:t>
            </a:r>
            <a:r>
              <a:rPr lang="el-GR" dirty="0">
                <a:hlinkClick r:id="rId2"/>
              </a:rPr>
              <a:t>  Σ ή Λ</a:t>
            </a:r>
            <a:br>
              <a:rPr lang="el-GR" dirty="0">
                <a:hlinkClick r:id="rId2"/>
              </a:rPr>
            </a:br>
            <a:br>
              <a:rPr lang="el-GR" dirty="0">
                <a:hlinkClick r:id="rId2"/>
              </a:rPr>
            </a:br>
            <a:br>
              <a:rPr lang="el-GR" dirty="0">
                <a:hlinkClick r:id="rId3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783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57BE7-9C00-54F8-E9B5-6AD4ADC3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είναι ο νέος αυτοκράτορας μετά το θάνατο του Ιωάννη Παλαιολόγου;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64E0A-9096-9002-C5A7-EA6A6ED5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529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Το 1448 πεθαίνει ο Ι……….. Π………. πριν καταφέρει να γεφυρώσει το χάσμα ανάμεσα στην Α………… και τη Δ……….. εκκλησία.</a:t>
            </a:r>
          </a:p>
          <a:p>
            <a:r>
              <a:rPr lang="el-GR" sz="2800" dirty="0"/>
              <a:t>Ο λαός βρίσκεται σε αναταραχή.</a:t>
            </a:r>
          </a:p>
          <a:p>
            <a:r>
              <a:rPr lang="el-GR" sz="2800" dirty="0"/>
              <a:t>Άρχοντες και λαός διαλέγουν για νέο αυτοκράτορα τον α…………….. του τον Κ…………., ο οποίος μέχρι τότε ήταν Δεσπότης του Μ…………...</a:t>
            </a:r>
          </a:p>
          <a:p>
            <a:r>
              <a:rPr lang="el-GR" sz="2800" dirty="0"/>
              <a:t>Αποφάσεις της Α΄  ομάδας για τα στοιχεία του χαρακτήρα του Κων/νου Παλαιολόγου που βοήθησαν στην επιλογή του στη θέση αυτή.</a:t>
            </a:r>
          </a:p>
        </p:txBody>
      </p:sp>
    </p:spTree>
    <p:extLst>
      <p:ext uri="{BB962C8B-B14F-4D97-AF65-F5344CB8AC3E}">
        <p14:creationId xmlns:p14="http://schemas.microsoft.com/office/powerpoint/2010/main" val="61201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585C0F-9407-B356-C574-9671E81E7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04" y="550606"/>
            <a:ext cx="10088667" cy="53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7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8624" y="586010"/>
            <a:ext cx="8911687" cy="3376390"/>
          </a:xfrm>
        </p:spPr>
        <p:txBody>
          <a:bodyPr>
            <a:normAutofit/>
          </a:bodyPr>
          <a:lstStyle/>
          <a:p>
            <a:r>
              <a:rPr lang="el-GR" dirty="0"/>
              <a:t>Ποιες ήταν οι προσδοκίες από τον νέο αυτοκράτορα;</a:t>
            </a:r>
            <a:br>
              <a:rPr lang="el-GR" dirty="0"/>
            </a:br>
            <a:r>
              <a:rPr lang="el-GR" dirty="0"/>
              <a:t>Η </a:t>
            </a:r>
            <a:r>
              <a:rPr lang="el-GR" dirty="0" err="1"/>
              <a:t>Β΄ομάδα</a:t>
            </a:r>
            <a:r>
              <a:rPr lang="el-GR" dirty="0"/>
              <a:t> απαντά σε αυτό το ερώτημα μελετώντας το επόμενο ποίημα.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18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E7EEB-DDF6-25C1-DF57-958A1F93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35" y="5958348"/>
            <a:ext cx="9621056" cy="781427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 </a:t>
            </a:r>
            <a:r>
              <a:rPr lang="el-GR" sz="1800" dirty="0"/>
              <a:t>Το πλοίο της καλής είδησης</a:t>
            </a:r>
            <a:br>
              <a:rPr lang="el-GR" sz="1800" dirty="0"/>
            </a:br>
            <a:r>
              <a:rPr lang="el-GR" sz="1800" dirty="0"/>
              <a:t>Απόσπασμα από το περιοδικό </a:t>
            </a:r>
            <a:r>
              <a:rPr lang="el-GR" sz="1800" dirty="0" err="1"/>
              <a:t>Διάπλασις</a:t>
            </a:r>
            <a:r>
              <a:rPr lang="el-GR" sz="1800" dirty="0"/>
              <a:t> των </a:t>
            </a:r>
            <a:r>
              <a:rPr lang="el-GR" sz="1800" dirty="0" err="1"/>
              <a:t>Παίδων</a:t>
            </a:r>
            <a:endParaRPr lang="el-GR" sz="1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522F87-4985-C8C4-DAC5-51501A88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408" y="314869"/>
            <a:ext cx="10052742" cy="5643479"/>
          </a:xfrm>
        </p:spPr>
      </p:pic>
    </p:spTree>
    <p:extLst>
      <p:ext uri="{BB962C8B-B14F-4D97-AF65-F5344CB8AC3E}">
        <p14:creationId xmlns:p14="http://schemas.microsoft.com/office/powerpoint/2010/main" val="345311509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F9132-A777-E13E-A3D3-345DC12A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38" y="201323"/>
            <a:ext cx="8911687" cy="477103"/>
          </a:xfrm>
        </p:spPr>
        <p:txBody>
          <a:bodyPr>
            <a:normAutofit/>
          </a:bodyPr>
          <a:lstStyle/>
          <a:p>
            <a:r>
              <a:rPr lang="el-GR" sz="2400" dirty="0"/>
              <a:t>Πώς υποδέχτηκαν το νέο αυτοκράτορα στην Πόλη;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F21E3B-9559-714C-4536-5434F51CA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32" y="678426"/>
            <a:ext cx="8807437" cy="6522075"/>
          </a:xfrm>
        </p:spPr>
      </p:pic>
    </p:spTree>
    <p:extLst>
      <p:ext uri="{BB962C8B-B14F-4D97-AF65-F5344CB8AC3E}">
        <p14:creationId xmlns:p14="http://schemas.microsoft.com/office/powerpoint/2010/main" val="2062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0EF4C-3C0F-D7F5-CE50-7C334A77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έκανε μόλις ανέλαβε καθήκοντα ο νέος αυτοκράτορας;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EEA3A-E316-DB1F-7A13-50CAE0C4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70" y="1904999"/>
            <a:ext cx="9141542" cy="4428067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/>
              <a:t>Συνθήκη ειρήνης με τον σουλτάνο Μου……….. τον  Β΄ </a:t>
            </a:r>
          </a:p>
          <a:p>
            <a:r>
              <a:rPr lang="el-GR" sz="2800" dirty="0"/>
              <a:t>Άμυνα της Πόλης:</a:t>
            </a:r>
          </a:p>
          <a:p>
            <a:pPr marL="0" indent="0">
              <a:buNone/>
            </a:pPr>
            <a:r>
              <a:rPr lang="el-GR" sz="2800" dirty="0"/>
              <a:t>- Έκλεισε με χοντρή αλυσίδα την είσοδο στον Κ………   Κ……..</a:t>
            </a:r>
          </a:p>
          <a:p>
            <a:pPr marL="0" indent="0">
              <a:buNone/>
            </a:pPr>
            <a:r>
              <a:rPr lang="el-GR" sz="2800" dirty="0"/>
              <a:t>- Οργάνωσε και εξόπλισε μικρή </a:t>
            </a:r>
            <a:r>
              <a:rPr lang="el-GR" sz="2800" dirty="0" err="1"/>
              <a:t>φρ</a:t>
            </a:r>
            <a:r>
              <a:rPr lang="el-GR" sz="2800" dirty="0"/>
              <a:t>……………</a:t>
            </a:r>
          </a:p>
          <a:p>
            <a:pPr marL="0" indent="0">
              <a:buNone/>
            </a:pPr>
            <a:r>
              <a:rPr lang="el-GR" sz="2800" dirty="0"/>
              <a:t>- Συντήρησε τα κ……………….. του στόλου</a:t>
            </a:r>
          </a:p>
          <a:p>
            <a:r>
              <a:rPr lang="el-GR" sz="2800" dirty="0"/>
              <a:t>Αποστολή στον Πάπα ζητώντας βοήθεια και του πρότεινε </a:t>
            </a:r>
            <a:r>
              <a:rPr lang="el-GR" sz="2800" dirty="0" err="1"/>
              <a:t>συλ</a:t>
            </a:r>
            <a:r>
              <a:rPr lang="el-GR" sz="2800" dirty="0"/>
              <a:t>………………………… στην Αγία Σοφία</a:t>
            </a:r>
          </a:p>
          <a:p>
            <a:r>
              <a:rPr lang="el-GR" sz="2800" dirty="0"/>
              <a:t>Πήρε συνεργάτες εν……… και </a:t>
            </a:r>
            <a:r>
              <a:rPr lang="el-GR" sz="2800" dirty="0" err="1"/>
              <a:t>ανθ</a:t>
            </a:r>
            <a:r>
              <a:rPr lang="el-GR" sz="2800" dirty="0"/>
              <a:t>…………</a:t>
            </a:r>
          </a:p>
          <a:p>
            <a:pPr marL="0" indent="0">
              <a:buNone/>
            </a:pPr>
            <a:r>
              <a:rPr lang="el-GR" sz="2800" dirty="0"/>
              <a:t>Ας δούμε τις απαντήσεις της Γ΄ ομάδας για το πώς κρίνουν αυτή την απόφαση του Κων/νου Παλαιολόγου και τι μας διδάσκει σήμερα η απόφαση αυτή.</a:t>
            </a:r>
          </a:p>
        </p:txBody>
      </p:sp>
    </p:spTree>
    <p:extLst>
      <p:ext uri="{BB962C8B-B14F-4D97-AF65-F5344CB8AC3E}">
        <p14:creationId xmlns:p14="http://schemas.microsoft.com/office/powerpoint/2010/main" val="294788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079390-A17A-A7EB-A5A0-3968E899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18" y="141723"/>
            <a:ext cx="8314144" cy="537519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D0FAFE6-A54A-2F11-F409-B815EA100ADE}"/>
              </a:ext>
            </a:extLst>
          </p:cNvPr>
          <p:cNvSpPr/>
          <p:nvPr/>
        </p:nvSpPr>
        <p:spPr>
          <a:xfrm>
            <a:off x="1327355" y="5516914"/>
            <a:ext cx="9674942" cy="765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«</a:t>
            </a:r>
            <a:r>
              <a:rPr lang="el-GR" b="1" dirty="0"/>
              <a:t>Κάλιο σαρίκι τούρκικο παρά τιάρα παπική» </a:t>
            </a:r>
            <a:r>
              <a:rPr lang="el-GR" dirty="0"/>
              <a:t>φράση του άρχοντα της Πόλης Δούκα Νοταρά </a:t>
            </a:r>
          </a:p>
        </p:txBody>
      </p:sp>
    </p:spTree>
    <p:extLst>
      <p:ext uri="{BB962C8B-B14F-4D97-AF65-F5344CB8AC3E}">
        <p14:creationId xmlns:p14="http://schemas.microsoft.com/office/powerpoint/2010/main" val="19624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DB6712-353F-6029-3A3C-B054CB92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Τι έκανε μόλις ανέλαβε καθήκοντα ο νέος αυτοκράτορας; (συνέχεια)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769EE2-0DF2-8224-242B-6B7F692FA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Ζήτησε από τις  παροικίες των ξένων να βοηθήσουν με χρήματα και άνδρες για επισκευή τειχών και άμυνα της Πόλης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Ας δούμε τις απαντήσεις της Δ΄ ομάδας για την οικονομική κατάσταση που επικρατούσε τότε στην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Κων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λη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σύμφωνα με τις πηγές.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58385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472</Words>
  <Application>Microsoft Office PowerPoint</Application>
  <PresentationFormat>Ευρεία οθόνη</PresentationFormat>
  <Paragraphs>37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Θρόισμα</vt:lpstr>
      <vt:lpstr>Κεφ. 34 Ο Κωνσταντίνος Παλαιολόγος προσπαθεί να σώσει την πρωτεύουσα</vt:lpstr>
      <vt:lpstr>Ποιος είναι ο νέος αυτοκράτορας μετά το θάνατο του Ιωάννη Παλαιολόγου;</vt:lpstr>
      <vt:lpstr>Παρουσίαση του PowerPoint</vt:lpstr>
      <vt:lpstr>Ποιες ήταν οι προσδοκίες από τον νέο αυτοκράτορα; Η Β΄ομάδα απαντά σε αυτό το ερώτημα μελετώντας το επόμενο ποίημα. </vt:lpstr>
      <vt:lpstr> Το πλοίο της καλής είδησης Απόσπασμα από το περιοδικό Διάπλασις των Παίδων</vt:lpstr>
      <vt:lpstr>Πώς υποδέχτηκαν το νέο αυτοκράτορα στην Πόλη;</vt:lpstr>
      <vt:lpstr>Τι έκανε μόλις ανέλαβε καθήκοντα ο νέος αυτοκράτορας;</vt:lpstr>
      <vt:lpstr>Παρουσίαση του PowerPoint</vt:lpstr>
      <vt:lpstr>Τι έκανε μόλις ανέλαβε καθήκοντα ο νέος αυτοκράτορας; (συνέχεια)</vt:lpstr>
      <vt:lpstr>Παρουσίαση του PowerPoint</vt:lpstr>
      <vt:lpstr>Ποια ήταν τα αποτελέσματα των προσπαθειών του; </vt:lpstr>
      <vt:lpstr>Ποια η στάση των Τούρκων;</vt:lpstr>
      <vt:lpstr>Ώρα για παιχνίδι!!  WORDWALL   Σ ή Λ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34 Ο Κωνσταντίνος Παλαιολόγος προσπαθεί να σώσει την πρωτεύουσα</dc:title>
  <dc:creator>filiopanagiotaki@outlook.com</dc:creator>
  <cp:lastModifiedBy>filiopanagiotaki@outlook.com</cp:lastModifiedBy>
  <cp:revision>16</cp:revision>
  <dcterms:created xsi:type="dcterms:W3CDTF">2023-03-26T16:36:34Z</dcterms:created>
  <dcterms:modified xsi:type="dcterms:W3CDTF">2023-04-02T18:40:37Z</dcterms:modified>
</cp:coreProperties>
</file>