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1570" y="3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15CFF2-FB9D-6F0D-FD62-81C1C372A37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3614933-1B1C-B6A2-32CD-91B9A97D1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95F1F657-256B-C8D3-4809-0CB242C09EEA}"/>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5" name="Θέση υποσέλιδου 4">
            <a:extLst>
              <a:ext uri="{FF2B5EF4-FFF2-40B4-BE49-F238E27FC236}">
                <a16:creationId xmlns:a16="http://schemas.microsoft.com/office/drawing/2014/main" id="{E305E95C-B9D7-9A07-0295-88523B70E90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791C287-2682-8A1E-D328-F1A54E876366}"/>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419155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3681E8-BC23-0E93-FD95-776F6BC6B24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5BF2B991-DFA6-8670-5A56-086612D3F05A}"/>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DEEEDDA-1E26-DAAE-F6D1-70F0ABC37909}"/>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5" name="Θέση υποσέλιδου 4">
            <a:extLst>
              <a:ext uri="{FF2B5EF4-FFF2-40B4-BE49-F238E27FC236}">
                <a16:creationId xmlns:a16="http://schemas.microsoft.com/office/drawing/2014/main" id="{7457ADDE-1E26-3825-E99B-5C929289F49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400A69E-D7D1-9055-FA70-3BE8BA53AD13}"/>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3239127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1E6384A-9709-557C-F9B3-87E3DBA14825}"/>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4C81D1A-5F23-D951-23E4-F091470B417B}"/>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7400CF3-E166-EB3D-7459-308AB89390B3}"/>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5" name="Θέση υποσέλιδου 4">
            <a:extLst>
              <a:ext uri="{FF2B5EF4-FFF2-40B4-BE49-F238E27FC236}">
                <a16:creationId xmlns:a16="http://schemas.microsoft.com/office/drawing/2014/main" id="{49A811A5-19A0-7056-5704-4684437E16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E2B78AA-F761-0124-5A6D-93ACFE82B661}"/>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2564522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7357CDA-36AE-E331-AA77-14CDFC91FFE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3E9807D-769C-57FA-7A92-EB239F59B0E7}"/>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DB4E237-B07D-A32B-7127-D8C39CC16949}"/>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5" name="Θέση υποσέλιδου 4">
            <a:extLst>
              <a:ext uri="{FF2B5EF4-FFF2-40B4-BE49-F238E27FC236}">
                <a16:creationId xmlns:a16="http://schemas.microsoft.com/office/drawing/2014/main" id="{8A993F8B-461A-DF24-A1C9-CAC37688BF6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7484B5C-AE4F-E9C9-BBF9-B79FCBCDE5E4}"/>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647291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A3D872-7455-1460-16BD-6CE06EB6CBA9}"/>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7BD1B3B-819A-AE84-9EF2-F97E6FF7D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D6F18AFD-3F9C-C1E0-2FA5-D3182CD29662}"/>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5" name="Θέση υποσέλιδου 4">
            <a:extLst>
              <a:ext uri="{FF2B5EF4-FFF2-40B4-BE49-F238E27FC236}">
                <a16:creationId xmlns:a16="http://schemas.microsoft.com/office/drawing/2014/main" id="{A88EA60F-700F-4226-7C23-2A30630F8DF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489E7D9F-E150-A34E-9C65-B00EDB1C61A4}"/>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2589119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F9DBC4-656B-7B2F-0EB6-6427843A50B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6D994DB-914A-2C4D-510A-FFFA69C64E9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6F5B961-702D-3E64-A20B-9D0F141B4209}"/>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0DE4F2AC-B99E-9181-548C-BF9F84FDD9FA}"/>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6" name="Θέση υποσέλιδου 5">
            <a:extLst>
              <a:ext uri="{FF2B5EF4-FFF2-40B4-BE49-F238E27FC236}">
                <a16:creationId xmlns:a16="http://schemas.microsoft.com/office/drawing/2014/main" id="{6F4F2891-CE05-3299-9388-5AA25727BE5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E63C632-350B-CEC1-7CF9-042A3DE4FCC2}"/>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23348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7630B3-CF43-5B39-9D36-64A7CD2250A1}"/>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C5E78A3-6C54-9237-80DF-1FFAB54698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81577393-774B-C233-BE08-C9641B289B0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9E7244F-3841-D9AA-F8D3-D428289ED8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10CCDAA2-F3DC-B16C-8279-52BD666E9552}"/>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71F15AC-AFB7-0865-1037-8E00B8049619}"/>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8" name="Θέση υποσέλιδου 7">
            <a:extLst>
              <a:ext uri="{FF2B5EF4-FFF2-40B4-BE49-F238E27FC236}">
                <a16:creationId xmlns:a16="http://schemas.microsoft.com/office/drawing/2014/main" id="{7014F85C-B6CB-9B9C-9712-D626219D423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38C1C65-95C6-78BD-0105-08C0455AAB59}"/>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26127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2958C3-8D22-78C1-5234-B646FB1F2C64}"/>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9AB973C3-D4C8-C3C9-C699-494327116B3F}"/>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4" name="Θέση υποσέλιδου 3">
            <a:extLst>
              <a:ext uri="{FF2B5EF4-FFF2-40B4-BE49-F238E27FC236}">
                <a16:creationId xmlns:a16="http://schemas.microsoft.com/office/drawing/2014/main" id="{64951A30-078C-1790-475A-B1E934F1D66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E46FE707-6194-76F5-EDCA-3DBAF59557A7}"/>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218740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581F7FE-0829-10EA-37CA-0F7C9AA21AFB}"/>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3" name="Θέση υποσέλιδου 2">
            <a:extLst>
              <a:ext uri="{FF2B5EF4-FFF2-40B4-BE49-F238E27FC236}">
                <a16:creationId xmlns:a16="http://schemas.microsoft.com/office/drawing/2014/main" id="{99052385-2946-CA29-6CCC-940BC874FF2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5DDFAA35-6BA5-DB1A-630A-24B4BA552343}"/>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2533884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81EFCC-A25F-05DB-041A-53273993AF1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B145C6D-054A-4935-AD4E-411349426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491D2EA5-DF1F-C699-FA62-2EAFA6C34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2E284087-720D-5BE8-DEE5-493C3BA706AC}"/>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6" name="Θέση υποσέλιδου 5">
            <a:extLst>
              <a:ext uri="{FF2B5EF4-FFF2-40B4-BE49-F238E27FC236}">
                <a16:creationId xmlns:a16="http://schemas.microsoft.com/office/drawing/2014/main" id="{8F99ABFA-8ED7-4183-2D5D-00457A9076B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412F4EA-FDC7-3F63-976A-ADAC7AA8AE54}"/>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1419115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446F70-B343-DDD4-2CA3-FA0A1E186AB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624487FC-20E3-E943-F720-68F7341BE9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AA45FEA7-7647-E1E9-AB9C-3C1BD932DB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E011495-8F4B-D026-1995-B121104FFC90}"/>
              </a:ext>
            </a:extLst>
          </p:cNvPr>
          <p:cNvSpPr>
            <a:spLocks noGrp="1"/>
          </p:cNvSpPr>
          <p:nvPr>
            <p:ph type="dt" sz="half" idx="10"/>
          </p:nvPr>
        </p:nvSpPr>
        <p:spPr/>
        <p:txBody>
          <a:bodyPr/>
          <a:lstStyle/>
          <a:p>
            <a:fld id="{7086739D-192A-4C9E-9152-D072BD482E96}" type="datetimeFigureOut">
              <a:rPr lang="el-GR" smtClean="0"/>
              <a:t>28/5/2023</a:t>
            </a:fld>
            <a:endParaRPr lang="el-GR"/>
          </a:p>
        </p:txBody>
      </p:sp>
      <p:sp>
        <p:nvSpPr>
          <p:cNvPr id="6" name="Θέση υποσέλιδου 5">
            <a:extLst>
              <a:ext uri="{FF2B5EF4-FFF2-40B4-BE49-F238E27FC236}">
                <a16:creationId xmlns:a16="http://schemas.microsoft.com/office/drawing/2014/main" id="{718FE060-3C6C-BF68-001A-7F23992F40A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2B56B10-3479-9787-A17A-68FA27A473C1}"/>
              </a:ext>
            </a:extLst>
          </p:cNvPr>
          <p:cNvSpPr>
            <a:spLocks noGrp="1"/>
          </p:cNvSpPr>
          <p:nvPr>
            <p:ph type="sldNum" sz="quarter" idx="12"/>
          </p:nvPr>
        </p:nvSpPr>
        <p:spPr/>
        <p:txBody>
          <a:bodyPr/>
          <a:lstStyle/>
          <a:p>
            <a:fld id="{CADAEDAB-5520-4648-9B86-4425A13B6F33}" type="slidenum">
              <a:rPr lang="el-GR" smtClean="0"/>
              <a:t>‹#›</a:t>
            </a:fld>
            <a:endParaRPr lang="el-GR"/>
          </a:p>
        </p:txBody>
      </p:sp>
    </p:spTree>
    <p:extLst>
      <p:ext uri="{BB962C8B-B14F-4D97-AF65-F5344CB8AC3E}">
        <p14:creationId xmlns:p14="http://schemas.microsoft.com/office/powerpoint/2010/main" val="424027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BCF4CDA-BE33-B7EA-478F-73E9B3ACD4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8368D14F-B78B-9C8C-E571-E6AD11FEA8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7F7C9CC-A292-C09E-5DB5-1DFFFCBC06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86739D-192A-4C9E-9152-D072BD482E96}" type="datetimeFigureOut">
              <a:rPr lang="el-GR" smtClean="0"/>
              <a:t>28/5/2023</a:t>
            </a:fld>
            <a:endParaRPr lang="el-GR"/>
          </a:p>
        </p:txBody>
      </p:sp>
      <p:sp>
        <p:nvSpPr>
          <p:cNvPr id="5" name="Θέση υποσέλιδου 4">
            <a:extLst>
              <a:ext uri="{FF2B5EF4-FFF2-40B4-BE49-F238E27FC236}">
                <a16:creationId xmlns:a16="http://schemas.microsoft.com/office/drawing/2014/main" id="{356C33B0-A7A7-04B4-69CE-75E1EB2312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31F96332-F544-277B-2781-063CCCA44F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AEDAB-5520-4648-9B86-4425A13B6F33}" type="slidenum">
              <a:rPr lang="el-GR" smtClean="0"/>
              <a:t>‹#›</a:t>
            </a:fld>
            <a:endParaRPr lang="el-GR"/>
          </a:p>
        </p:txBody>
      </p:sp>
    </p:spTree>
    <p:extLst>
      <p:ext uri="{BB962C8B-B14F-4D97-AF65-F5344CB8AC3E}">
        <p14:creationId xmlns:p14="http://schemas.microsoft.com/office/powerpoint/2010/main" val="286290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0C23C4-BD5E-D9B5-FBC6-2C204F72B6BF}"/>
              </a:ext>
            </a:extLst>
          </p:cNvPr>
          <p:cNvSpPr>
            <a:spLocks noGrp="1"/>
          </p:cNvSpPr>
          <p:nvPr>
            <p:ph type="ctrTitle"/>
          </p:nvPr>
        </p:nvSpPr>
        <p:spPr>
          <a:xfrm>
            <a:off x="1524000" y="567191"/>
            <a:ext cx="9144000" cy="2387600"/>
          </a:xfrm>
        </p:spPr>
        <p:txBody>
          <a:bodyPr/>
          <a:lstStyle/>
          <a:p>
            <a:r>
              <a:rPr lang="el-GR" dirty="0"/>
              <a:t>ΚΕΦ. 40  </a:t>
            </a:r>
            <a:br>
              <a:rPr lang="el-GR" dirty="0"/>
            </a:br>
            <a:r>
              <a:rPr lang="el-GR" dirty="0"/>
              <a:t>Η ΒΥΖΑΝΤΙΝΗ ΤΕΧΝΗ</a:t>
            </a:r>
          </a:p>
        </p:txBody>
      </p:sp>
      <p:sp>
        <p:nvSpPr>
          <p:cNvPr id="3" name="Υπότιτλος 2">
            <a:extLst>
              <a:ext uri="{FF2B5EF4-FFF2-40B4-BE49-F238E27FC236}">
                <a16:creationId xmlns:a16="http://schemas.microsoft.com/office/drawing/2014/main" id="{D402F438-0861-20CD-20C8-6B350E0C1CE7}"/>
              </a:ext>
            </a:extLst>
          </p:cNvPr>
          <p:cNvSpPr>
            <a:spLocks noGrp="1"/>
          </p:cNvSpPr>
          <p:nvPr>
            <p:ph type="subTitle" idx="1"/>
          </p:nvPr>
        </p:nvSpPr>
        <p:spPr/>
        <p:txBody>
          <a:bodyPr>
            <a:normAutofit/>
          </a:bodyPr>
          <a:lstStyle/>
          <a:p>
            <a:pPr algn="l"/>
            <a:r>
              <a:rPr lang="el-GR" b="1" i="0" dirty="0">
                <a:solidFill>
                  <a:srgbClr val="000000"/>
                </a:solidFill>
                <a:effectLst/>
                <a:latin typeface="Times New Roman" panose="02020603050405020304" pitchFamily="18" charset="0"/>
              </a:rPr>
              <a:t>«</a:t>
            </a:r>
            <a:r>
              <a:rPr lang="el-GR" sz="2800" i="0" dirty="0">
                <a:solidFill>
                  <a:srgbClr val="000000"/>
                </a:solidFill>
                <a:effectLst/>
                <a:latin typeface="Times New Roman" panose="02020603050405020304" pitchFamily="18" charset="0"/>
              </a:rPr>
              <a:t>Το Βυζάντιο, με τα έργα της τέχνης του, άφησε στον κόσμο τη   μεγαλοπρεπέστερη και διαρκέστερη κληρονομιά του». </a:t>
            </a:r>
          </a:p>
          <a:p>
            <a:pPr algn="r"/>
            <a:r>
              <a:rPr lang="el-GR" sz="2800" i="0" dirty="0">
                <a:solidFill>
                  <a:srgbClr val="000000"/>
                </a:solidFill>
                <a:effectLst/>
                <a:latin typeface="Times New Roman" panose="02020603050405020304" pitchFamily="18" charset="0"/>
              </a:rPr>
              <a:t>(</a:t>
            </a:r>
            <a:r>
              <a:rPr lang="el-GR" sz="2800" i="0" dirty="0" err="1">
                <a:solidFill>
                  <a:srgbClr val="000000"/>
                </a:solidFill>
                <a:effectLst/>
                <a:latin typeface="Times New Roman" panose="02020603050405020304" pitchFamily="18" charset="0"/>
              </a:rPr>
              <a:t>Στήβεν</a:t>
            </a:r>
            <a:r>
              <a:rPr lang="el-GR" sz="2800" i="0" dirty="0">
                <a:solidFill>
                  <a:srgbClr val="000000"/>
                </a:solidFill>
                <a:effectLst/>
                <a:latin typeface="Times New Roman" panose="02020603050405020304" pitchFamily="18" charset="0"/>
              </a:rPr>
              <a:t> </a:t>
            </a:r>
            <a:r>
              <a:rPr lang="el-GR" sz="2800" i="0" dirty="0" err="1">
                <a:solidFill>
                  <a:srgbClr val="000000"/>
                </a:solidFill>
                <a:effectLst/>
                <a:latin typeface="Times New Roman" panose="02020603050405020304" pitchFamily="18" charset="0"/>
              </a:rPr>
              <a:t>Ράνσιμαν</a:t>
            </a:r>
            <a:r>
              <a:rPr lang="el-GR" b="0" i="0" dirty="0">
                <a:solidFill>
                  <a:srgbClr val="000000"/>
                </a:solidFill>
                <a:effectLst/>
                <a:latin typeface="Times New Roman" panose="02020603050405020304" pitchFamily="18" charset="0"/>
              </a:rPr>
              <a:t>)</a:t>
            </a:r>
            <a:endParaRPr lang="el-GR" dirty="0"/>
          </a:p>
        </p:txBody>
      </p:sp>
    </p:spTree>
    <p:extLst>
      <p:ext uri="{BB962C8B-B14F-4D97-AF65-F5344CB8AC3E}">
        <p14:creationId xmlns:p14="http://schemas.microsoft.com/office/powerpoint/2010/main" val="228519652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789706-9756-AA6F-16BE-AD0E4800DB9D}"/>
              </a:ext>
            </a:extLst>
          </p:cNvPr>
          <p:cNvSpPr>
            <a:spLocks noGrp="1"/>
          </p:cNvSpPr>
          <p:nvPr>
            <p:ph type="title"/>
          </p:nvPr>
        </p:nvSpPr>
        <p:spPr/>
        <p:txBody>
          <a:bodyPr/>
          <a:lstStyle/>
          <a:p>
            <a:r>
              <a:rPr lang="el-GR" dirty="0"/>
              <a:t>Από πού επηρεάστηκε η βυζαντινή τέχνη;</a:t>
            </a:r>
          </a:p>
        </p:txBody>
      </p:sp>
      <p:sp>
        <p:nvSpPr>
          <p:cNvPr id="3" name="Θέση περιεχομένου 2">
            <a:extLst>
              <a:ext uri="{FF2B5EF4-FFF2-40B4-BE49-F238E27FC236}">
                <a16:creationId xmlns:a16="http://schemas.microsoft.com/office/drawing/2014/main" id="{DE54F863-15D4-148A-695E-79BFD5BD4268}"/>
              </a:ext>
            </a:extLst>
          </p:cNvPr>
          <p:cNvSpPr>
            <a:spLocks noGrp="1"/>
          </p:cNvSpPr>
          <p:nvPr>
            <p:ph idx="1"/>
          </p:nvPr>
        </p:nvSpPr>
        <p:spPr/>
        <p:txBody>
          <a:bodyPr>
            <a:normAutofit/>
          </a:bodyPr>
          <a:lstStyle/>
          <a:p>
            <a:r>
              <a:rPr lang="el-GR" sz="3200" b="0" i="0" dirty="0">
                <a:solidFill>
                  <a:srgbClr val="000000"/>
                </a:solidFill>
                <a:effectLst/>
                <a:latin typeface="+mj-lt"/>
              </a:rPr>
              <a:t>Η </a:t>
            </a:r>
            <a:r>
              <a:rPr lang="el-GR" sz="3200" b="1" i="0" dirty="0">
                <a:solidFill>
                  <a:srgbClr val="000000"/>
                </a:solidFill>
                <a:effectLst/>
                <a:latin typeface="+mj-lt"/>
              </a:rPr>
              <a:t>βυζαντινή τέχνη,</a:t>
            </a:r>
            <a:r>
              <a:rPr lang="el-GR" sz="3200" b="0" i="0" dirty="0">
                <a:solidFill>
                  <a:srgbClr val="000000"/>
                </a:solidFill>
                <a:effectLst/>
                <a:latin typeface="+mj-lt"/>
              </a:rPr>
              <a:t> σε όλες τις μορφές της, επηρεάστηκε από την αρχαία ελληνική και τη ρωμαϊκή, των οποίων αποτελεί συνέχεια. Επηρεάστηκε όμως και από την τέχνη των λαών της Ανατολής με τους οποίους,                                                         στις περιόδους ειρήνης,                                                    ανέπτυξε καλές σχέσεις                                                           επικοινωνίας και πολιτιστικών                                   ανταλλαγών.</a:t>
            </a:r>
          </a:p>
          <a:p>
            <a:pPr marL="0" indent="0">
              <a:buNone/>
            </a:pPr>
            <a:endParaRPr lang="el-GR" sz="3200" dirty="0">
              <a:latin typeface="+mj-lt"/>
            </a:endParaRPr>
          </a:p>
        </p:txBody>
      </p:sp>
      <p:pic>
        <p:nvPicPr>
          <p:cNvPr id="5" name="Εικόνα 4">
            <a:extLst>
              <a:ext uri="{FF2B5EF4-FFF2-40B4-BE49-F238E27FC236}">
                <a16:creationId xmlns:a16="http://schemas.microsoft.com/office/drawing/2014/main" id="{914A608A-0AE0-BEC3-1ECB-0A0802409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679" y="3131911"/>
            <a:ext cx="5238750" cy="2752725"/>
          </a:xfrm>
          <a:prstGeom prst="rect">
            <a:avLst/>
          </a:prstGeom>
        </p:spPr>
      </p:pic>
    </p:spTree>
    <p:extLst>
      <p:ext uri="{BB962C8B-B14F-4D97-AF65-F5344CB8AC3E}">
        <p14:creationId xmlns:p14="http://schemas.microsoft.com/office/powerpoint/2010/main" val="1899580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214973-C1A2-CE45-501B-41474B4FBAF0}"/>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13DB425C-4182-5D1F-BA59-846069F51991}"/>
              </a:ext>
            </a:extLst>
          </p:cNvPr>
          <p:cNvSpPr>
            <a:spLocks noGrp="1"/>
          </p:cNvSpPr>
          <p:nvPr>
            <p:ph idx="1"/>
          </p:nvPr>
        </p:nvSpPr>
        <p:spPr/>
        <p:txBody>
          <a:bodyPr/>
          <a:lstStyle/>
          <a:p>
            <a:pPr>
              <a:lnSpc>
                <a:spcPct val="150000"/>
              </a:lnSpc>
            </a:pPr>
            <a:r>
              <a:rPr lang="el-GR" b="0" i="0" dirty="0">
                <a:solidFill>
                  <a:srgbClr val="000000"/>
                </a:solidFill>
                <a:effectLst/>
                <a:latin typeface="+mj-lt"/>
              </a:rPr>
              <a:t>Η βυζαντινή τέχνη στο μεγαλύτερο μέρος της είναι </a:t>
            </a:r>
            <a:r>
              <a:rPr lang="el-GR" b="1" i="0" dirty="0">
                <a:solidFill>
                  <a:srgbClr val="000000"/>
                </a:solidFill>
                <a:effectLst/>
                <a:latin typeface="+mj-lt"/>
              </a:rPr>
              <a:t>θρησκευτική</a:t>
            </a:r>
            <a:r>
              <a:rPr lang="el-GR" b="0" i="0" dirty="0">
                <a:solidFill>
                  <a:srgbClr val="000000"/>
                </a:solidFill>
                <a:effectLst/>
                <a:latin typeface="+mj-lt"/>
              </a:rPr>
              <a:t> και εκφράζεται με την αρχιτεκτονική των ναών, τις εικόνες, τις αγιογραφίες, τα ψηφιδωτά και τις μικρογραφίες. Σημαντική και πρωτότυπη όμως ήταν και η </a:t>
            </a:r>
            <a:r>
              <a:rPr lang="el-GR" b="1" i="0" dirty="0">
                <a:solidFill>
                  <a:srgbClr val="000000"/>
                </a:solidFill>
                <a:effectLst/>
                <a:latin typeface="+mj-lt"/>
              </a:rPr>
              <a:t>λαϊκή</a:t>
            </a:r>
            <a:r>
              <a:rPr lang="el-GR" b="0" i="0" dirty="0">
                <a:solidFill>
                  <a:srgbClr val="000000"/>
                </a:solidFill>
                <a:effectLst/>
                <a:latin typeface="+mj-lt"/>
              </a:rPr>
              <a:t> βυζαντινή τέχνη, σε όλες τις μορφές της.</a:t>
            </a:r>
            <a:endParaRPr lang="el-GR" dirty="0">
              <a:latin typeface="+mj-lt"/>
            </a:endParaRPr>
          </a:p>
        </p:txBody>
      </p:sp>
    </p:spTree>
    <p:extLst>
      <p:ext uri="{BB962C8B-B14F-4D97-AF65-F5344CB8AC3E}">
        <p14:creationId xmlns:p14="http://schemas.microsoft.com/office/powerpoint/2010/main" val="2727267490"/>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D82D4AB-6F4F-265E-EA8B-712EFA9F114C}"/>
              </a:ext>
            </a:extLst>
          </p:cNvPr>
          <p:cNvSpPr>
            <a:spLocks noGrp="1"/>
          </p:cNvSpPr>
          <p:nvPr>
            <p:ph type="title"/>
          </p:nvPr>
        </p:nvSpPr>
        <p:spPr/>
        <p:txBody>
          <a:bodyPr/>
          <a:lstStyle/>
          <a:p>
            <a:r>
              <a:rPr lang="el-GR" dirty="0"/>
              <a:t>Ποιο ήταν το τελειότερο δείγμα βυζαντινής αρχιτεκτονικής;</a:t>
            </a:r>
          </a:p>
        </p:txBody>
      </p:sp>
      <p:sp>
        <p:nvSpPr>
          <p:cNvPr id="3" name="Θέση περιεχομένου 2">
            <a:extLst>
              <a:ext uri="{FF2B5EF4-FFF2-40B4-BE49-F238E27FC236}">
                <a16:creationId xmlns:a16="http://schemas.microsoft.com/office/drawing/2014/main" id="{B321A472-89B6-E30D-3C27-EB98FCB9783A}"/>
              </a:ext>
            </a:extLst>
          </p:cNvPr>
          <p:cNvSpPr>
            <a:spLocks noGrp="1"/>
          </p:cNvSpPr>
          <p:nvPr>
            <p:ph idx="1"/>
          </p:nvPr>
        </p:nvSpPr>
        <p:spPr>
          <a:xfrm>
            <a:off x="838200" y="1690688"/>
            <a:ext cx="10515600" cy="4351338"/>
          </a:xfrm>
        </p:spPr>
        <p:txBody>
          <a:bodyPr>
            <a:normAutofit lnSpcReduction="10000"/>
          </a:bodyPr>
          <a:lstStyle/>
          <a:p>
            <a:pPr>
              <a:lnSpc>
                <a:spcPct val="150000"/>
              </a:lnSpc>
            </a:pPr>
            <a:r>
              <a:rPr lang="el-GR" b="0" i="0" dirty="0">
                <a:solidFill>
                  <a:srgbClr val="000000"/>
                </a:solidFill>
                <a:effectLst/>
                <a:latin typeface="+mj-lt"/>
              </a:rPr>
              <a:t>Το τελειότερο κτίσμα της βυζαντινής εποχής είναι ο ναός της </a:t>
            </a:r>
            <a:r>
              <a:rPr lang="el-GR" b="1" i="0" dirty="0">
                <a:solidFill>
                  <a:srgbClr val="000000"/>
                </a:solidFill>
                <a:effectLst/>
                <a:latin typeface="+mj-lt"/>
              </a:rPr>
              <a:t>Αγίας Σοφίας.</a:t>
            </a:r>
            <a:r>
              <a:rPr lang="el-GR" b="0" i="0" dirty="0">
                <a:solidFill>
                  <a:srgbClr val="000000"/>
                </a:solidFill>
                <a:effectLst/>
                <a:latin typeface="+mj-lt"/>
              </a:rPr>
              <a:t> Σ’ αυτόν συνδυάζονται τα αρχιτεκτονικά στοιχεία του ορθογώνιου αρχαίου ελληνικού ναού και της πρωτοχριστιανικής βασιλικής με την καμπύλη του τρούλου, που συμβολίζει τον ουράνιο θόλο. Εξέλιξη του δικού της ρυθμού αποτελούν οι εκατοντάδες σταυροειδείς ναοί της μακεδονικής αναγέννησης, που κτίστηκαν σε όλη την αυτοκρατορία και σε άλλες χριστιανικές χώρες.</a:t>
            </a:r>
            <a:endParaRPr lang="el-GR" dirty="0">
              <a:latin typeface="+mj-lt"/>
            </a:endParaRPr>
          </a:p>
        </p:txBody>
      </p:sp>
    </p:spTree>
    <p:extLst>
      <p:ext uri="{BB962C8B-B14F-4D97-AF65-F5344CB8AC3E}">
        <p14:creationId xmlns:p14="http://schemas.microsoft.com/office/powerpoint/2010/main" val="29875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B15B07-D624-9C7E-876B-386707961D98}"/>
              </a:ext>
            </a:extLst>
          </p:cNvPr>
          <p:cNvSpPr>
            <a:spLocks noGrp="1"/>
          </p:cNvSpPr>
          <p:nvPr>
            <p:ph type="title"/>
          </p:nvPr>
        </p:nvSpPr>
        <p:spPr/>
        <p:txBody>
          <a:bodyPr/>
          <a:lstStyle/>
          <a:p>
            <a:r>
              <a:rPr lang="el-GR" dirty="0"/>
              <a:t>ΖΩΓΡΑΦΙΚΗ - ΑΓΙΟΓΡΑΦΙΑ</a:t>
            </a:r>
          </a:p>
        </p:txBody>
      </p:sp>
      <p:sp>
        <p:nvSpPr>
          <p:cNvPr id="3" name="Θέση περιεχομένου 2">
            <a:extLst>
              <a:ext uri="{FF2B5EF4-FFF2-40B4-BE49-F238E27FC236}">
                <a16:creationId xmlns:a16="http://schemas.microsoft.com/office/drawing/2014/main" id="{0EEFCFF3-181C-883A-518C-27BD03D72396}"/>
              </a:ext>
            </a:extLst>
          </p:cNvPr>
          <p:cNvSpPr>
            <a:spLocks noGrp="1"/>
          </p:cNvSpPr>
          <p:nvPr>
            <p:ph idx="1"/>
          </p:nvPr>
        </p:nvSpPr>
        <p:spPr/>
        <p:txBody>
          <a:bodyPr/>
          <a:lstStyle/>
          <a:p>
            <a:pPr>
              <a:lnSpc>
                <a:spcPct val="150000"/>
              </a:lnSpc>
            </a:pPr>
            <a:r>
              <a:rPr lang="el-GR" b="0" i="0" dirty="0">
                <a:solidFill>
                  <a:srgbClr val="000000"/>
                </a:solidFill>
                <a:effectLst/>
                <a:latin typeface="+mj-lt"/>
              </a:rPr>
              <a:t>Παράλληλα με την αρχιτεκτονική αναπτύχθηκε στο Βυζάντιο η </a:t>
            </a:r>
            <a:r>
              <a:rPr lang="el-GR" b="1" i="0" dirty="0">
                <a:solidFill>
                  <a:srgbClr val="000000"/>
                </a:solidFill>
                <a:effectLst/>
                <a:latin typeface="+mj-lt"/>
              </a:rPr>
              <a:t>ζωγραφική,</a:t>
            </a:r>
            <a:r>
              <a:rPr lang="el-GR" b="0" i="0" dirty="0">
                <a:solidFill>
                  <a:srgbClr val="000000"/>
                </a:solidFill>
                <a:effectLst/>
                <a:latin typeface="+mj-lt"/>
              </a:rPr>
              <a:t> με πρώτη μορφή της την </a:t>
            </a:r>
            <a:r>
              <a:rPr lang="el-GR" b="1" i="0" dirty="0">
                <a:solidFill>
                  <a:srgbClr val="000000"/>
                </a:solidFill>
                <a:effectLst/>
                <a:latin typeface="+mj-lt"/>
              </a:rPr>
              <a:t>αγιογραφία.</a:t>
            </a:r>
            <a:r>
              <a:rPr lang="el-GR" b="0" i="0" dirty="0">
                <a:solidFill>
                  <a:srgbClr val="000000"/>
                </a:solidFill>
                <a:effectLst/>
                <a:latin typeface="+mj-lt"/>
              </a:rPr>
              <a:t> Στις περιόδους οικονομικής ακμής, το εσωτερικό των ναών διακοσμήθηκε με </a:t>
            </a:r>
            <a:r>
              <a:rPr lang="el-GR" b="1" i="0" dirty="0">
                <a:solidFill>
                  <a:srgbClr val="000000"/>
                </a:solidFill>
                <a:effectLst/>
                <a:latin typeface="+mj-lt"/>
              </a:rPr>
              <a:t>ψηφιδωτές εικόνες</a:t>
            </a:r>
            <a:r>
              <a:rPr lang="el-GR" b="0" i="0" dirty="0">
                <a:solidFill>
                  <a:srgbClr val="000000"/>
                </a:solidFill>
                <a:effectLst/>
                <a:latin typeface="+mj-lt"/>
              </a:rPr>
              <a:t> και παραστάσεις, που δίνουν ζωντάνια και αίσθηση βάθους στα εικονιζόμενα πρόσωπα και τοπία. Θαυμαστά δείγματα αυτής της τέχνης υπάρχουν στην Αγία Σοφία της Πόλης</a:t>
            </a:r>
            <a:endParaRPr lang="el-GR" dirty="0">
              <a:latin typeface="+mj-lt"/>
            </a:endParaRPr>
          </a:p>
        </p:txBody>
      </p:sp>
    </p:spTree>
    <p:extLst>
      <p:ext uri="{BB962C8B-B14F-4D97-AF65-F5344CB8AC3E}">
        <p14:creationId xmlns:p14="http://schemas.microsoft.com/office/powerpoint/2010/main" val="77286375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8D08C56D-18CE-43C5-B05F-AF4BC15BA0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679" y="740909"/>
            <a:ext cx="4235780" cy="5376182"/>
          </a:xfrm>
          <a:prstGeom prst="rect">
            <a:avLst/>
          </a:prstGeom>
        </p:spPr>
      </p:pic>
      <p:pic>
        <p:nvPicPr>
          <p:cNvPr id="5" name="Εικόνα 4">
            <a:extLst>
              <a:ext uri="{FF2B5EF4-FFF2-40B4-BE49-F238E27FC236}">
                <a16:creationId xmlns:a16="http://schemas.microsoft.com/office/drawing/2014/main" id="{C3E32098-E102-FD6F-04DC-D7304B0F8E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718" y="740909"/>
            <a:ext cx="6448531" cy="5376182"/>
          </a:xfrm>
          <a:prstGeom prst="rect">
            <a:avLst/>
          </a:prstGeom>
        </p:spPr>
      </p:pic>
    </p:spTree>
    <p:extLst>
      <p:ext uri="{BB962C8B-B14F-4D97-AF65-F5344CB8AC3E}">
        <p14:creationId xmlns:p14="http://schemas.microsoft.com/office/powerpoint/2010/main" val="37782333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EE72C7-CCEE-7885-0C9A-9EC26F8D266B}"/>
              </a:ext>
            </a:extLst>
          </p:cNvPr>
          <p:cNvSpPr>
            <a:spLocks noGrp="1"/>
          </p:cNvSpPr>
          <p:nvPr>
            <p:ph type="title"/>
          </p:nvPr>
        </p:nvSpPr>
        <p:spPr/>
        <p:txBody>
          <a:bodyPr/>
          <a:lstStyle/>
          <a:p>
            <a:r>
              <a:rPr lang="el-GR" dirty="0"/>
              <a:t>ΤΙ ΕΝΝΟΟΥΜΕ ΛΕΓΟΝΤΑΣ ΛΑΪΚΗ ΤΕΧΝΗ;</a:t>
            </a:r>
          </a:p>
        </p:txBody>
      </p:sp>
      <p:sp>
        <p:nvSpPr>
          <p:cNvPr id="3" name="Θέση περιεχομένου 2">
            <a:extLst>
              <a:ext uri="{FF2B5EF4-FFF2-40B4-BE49-F238E27FC236}">
                <a16:creationId xmlns:a16="http://schemas.microsoft.com/office/drawing/2014/main" id="{95890120-30DF-7135-88A5-9C272A0F8369}"/>
              </a:ext>
            </a:extLst>
          </p:cNvPr>
          <p:cNvSpPr>
            <a:spLocks noGrp="1"/>
          </p:cNvSpPr>
          <p:nvPr>
            <p:ph idx="1"/>
          </p:nvPr>
        </p:nvSpPr>
        <p:spPr/>
        <p:txBody>
          <a:bodyPr>
            <a:normAutofit fontScale="92500" lnSpcReduction="20000"/>
          </a:bodyPr>
          <a:lstStyle/>
          <a:p>
            <a:pPr>
              <a:lnSpc>
                <a:spcPct val="150000"/>
              </a:lnSpc>
            </a:pPr>
            <a:r>
              <a:rPr lang="el-GR" b="0" i="0" dirty="0">
                <a:solidFill>
                  <a:srgbClr val="000000"/>
                </a:solidFill>
                <a:effectLst/>
                <a:latin typeface="+mj-lt"/>
              </a:rPr>
              <a:t>Με τη </a:t>
            </a:r>
            <a:r>
              <a:rPr lang="el-GR" b="1" i="0" dirty="0">
                <a:solidFill>
                  <a:srgbClr val="000000"/>
                </a:solidFill>
                <a:effectLst/>
                <a:latin typeface="+mj-lt"/>
              </a:rPr>
              <a:t>λαϊκή τέχνη</a:t>
            </a:r>
            <a:r>
              <a:rPr lang="el-GR" b="0" i="0" dirty="0">
                <a:solidFill>
                  <a:srgbClr val="000000"/>
                </a:solidFill>
                <a:effectLst/>
                <a:latin typeface="+mj-lt"/>
              </a:rPr>
              <a:t> ασχολούνταν χιλιάδες Βυζαντινοί στα σπίτια και στα εργαστήριά τους. Κατασκεύαζαν οικιακά σκεύη από ξύλο, πηλό, χαλκό και σίδηρο, αλλά και κομψοτεχνήματα από χρυσό, άργυρο, γυαλί, ελεφαντόδοντο, πολύτιμους λίθους και μαργαριτάρια. Σ’ αυτή διακρίθηκαν ιδιαίτερα οι </a:t>
            </a:r>
            <a:r>
              <a:rPr lang="el-GR" b="1" i="0" dirty="0">
                <a:solidFill>
                  <a:srgbClr val="000000"/>
                </a:solidFill>
                <a:effectLst/>
                <a:latin typeface="+mj-lt"/>
              </a:rPr>
              <a:t>τεχνίτες της υπαίθρου,</a:t>
            </a:r>
            <a:r>
              <a:rPr lang="el-GR" b="0" i="0" dirty="0">
                <a:solidFill>
                  <a:srgbClr val="000000"/>
                </a:solidFill>
                <a:effectLst/>
                <a:latin typeface="+mj-lt"/>
              </a:rPr>
              <a:t> οι οποίοι, με λιγότερα μέσα και περισσότερο μεράκι, έφτιαχναν όλα τα αναγκαία για τη ζωή τους πράγματα, από τα γεωργικά τους εργαλεία και τα οικιακά τους σκεύη ως και τα μουσικά τους όργανα.</a:t>
            </a:r>
            <a:endParaRPr lang="el-GR" dirty="0">
              <a:latin typeface="+mj-lt"/>
            </a:endParaRPr>
          </a:p>
        </p:txBody>
      </p:sp>
    </p:spTree>
    <p:extLst>
      <p:ext uri="{BB962C8B-B14F-4D97-AF65-F5344CB8AC3E}">
        <p14:creationId xmlns:p14="http://schemas.microsoft.com/office/powerpoint/2010/main" val="153349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53D91F-E23C-4D0D-72A5-329D4860D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913" y="976793"/>
            <a:ext cx="4595258" cy="4610500"/>
          </a:xfrm>
          <a:prstGeom prst="rect">
            <a:avLst/>
          </a:prstGeom>
        </p:spPr>
      </p:pic>
      <p:pic>
        <p:nvPicPr>
          <p:cNvPr id="5" name="Εικόνα 4">
            <a:extLst>
              <a:ext uri="{FF2B5EF4-FFF2-40B4-BE49-F238E27FC236}">
                <a16:creationId xmlns:a16="http://schemas.microsoft.com/office/drawing/2014/main" id="{1F918E57-67BA-B540-37B0-E7CAF607B6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0993" y="976793"/>
            <a:ext cx="4844365" cy="4610500"/>
          </a:xfrm>
          <a:prstGeom prst="rect">
            <a:avLst/>
          </a:prstGeom>
        </p:spPr>
      </p:pic>
    </p:spTree>
    <p:extLst>
      <p:ext uri="{BB962C8B-B14F-4D97-AF65-F5344CB8AC3E}">
        <p14:creationId xmlns:p14="http://schemas.microsoft.com/office/powerpoint/2010/main" val="29647766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C48D0-4CA9-A76A-88B4-DB0167F8BC1E}"/>
              </a:ext>
            </a:extLst>
          </p:cNvPr>
          <p:cNvSpPr>
            <a:spLocks noGrp="1"/>
          </p:cNvSpPr>
          <p:nvPr>
            <p:ph type="title"/>
          </p:nvPr>
        </p:nvSpPr>
        <p:spPr/>
        <p:txBody>
          <a:bodyPr/>
          <a:lstStyle/>
          <a:p>
            <a:r>
              <a:rPr lang="el-GR" dirty="0"/>
              <a:t>Ποιος ο ρόλος των γυναικών στη βυζαντινή τέχνη;</a:t>
            </a:r>
          </a:p>
        </p:txBody>
      </p:sp>
      <p:sp>
        <p:nvSpPr>
          <p:cNvPr id="3" name="Θέση περιεχομένου 2">
            <a:extLst>
              <a:ext uri="{FF2B5EF4-FFF2-40B4-BE49-F238E27FC236}">
                <a16:creationId xmlns:a16="http://schemas.microsoft.com/office/drawing/2014/main" id="{364C6278-DECD-1009-47E7-2787CF91FC2E}"/>
              </a:ext>
            </a:extLst>
          </p:cNvPr>
          <p:cNvSpPr>
            <a:spLocks noGrp="1"/>
          </p:cNvSpPr>
          <p:nvPr>
            <p:ph idx="1"/>
          </p:nvPr>
        </p:nvSpPr>
        <p:spPr/>
        <p:txBody>
          <a:bodyPr/>
          <a:lstStyle/>
          <a:p>
            <a:pPr>
              <a:lnSpc>
                <a:spcPct val="200000"/>
              </a:lnSpc>
            </a:pPr>
            <a:r>
              <a:rPr lang="el-GR" b="0" i="0" dirty="0">
                <a:solidFill>
                  <a:srgbClr val="000000"/>
                </a:solidFill>
                <a:effectLst/>
                <a:latin typeface="+mj-lt"/>
              </a:rPr>
              <a:t>Ισότιμα με τους άνδρες πρόσφεραν                                                     στη βυζαντινή τέχνη και οι γυναίκες,                                                                            οι οποίες είχαν τα πρωτεία στη διακόσμηση                                                                         των υφαντών, των κεντημάτων και της λεπτής χειροτεχνίας</a:t>
            </a:r>
            <a:r>
              <a:rPr lang="el-GR" b="0" i="0" dirty="0">
                <a:solidFill>
                  <a:srgbClr val="000000"/>
                </a:solidFill>
                <a:effectLst/>
                <a:latin typeface="Arial" panose="020B0604020202020204" pitchFamily="34" charset="0"/>
              </a:rPr>
              <a:t>.</a:t>
            </a:r>
          </a:p>
        </p:txBody>
      </p:sp>
      <p:pic>
        <p:nvPicPr>
          <p:cNvPr id="5" name="Εικόνα 4">
            <a:extLst>
              <a:ext uri="{FF2B5EF4-FFF2-40B4-BE49-F238E27FC236}">
                <a16:creationId xmlns:a16="http://schemas.microsoft.com/office/drawing/2014/main" id="{3ECBDF62-6FE7-E940-9251-AB88937DF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6604" y="1433667"/>
            <a:ext cx="4240721" cy="2979107"/>
          </a:xfrm>
          <a:prstGeom prst="rect">
            <a:avLst/>
          </a:prstGeom>
        </p:spPr>
      </p:pic>
    </p:spTree>
    <p:extLst>
      <p:ext uri="{BB962C8B-B14F-4D97-AF65-F5344CB8AC3E}">
        <p14:creationId xmlns:p14="http://schemas.microsoft.com/office/powerpoint/2010/main" val="39053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403</Words>
  <Application>Microsoft Office PowerPoint</Application>
  <PresentationFormat>Ευρεία οθόνη</PresentationFormat>
  <Paragraphs>14</Paragraphs>
  <Slides>9</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9</vt:i4>
      </vt:variant>
    </vt:vector>
  </HeadingPairs>
  <TitlesOfParts>
    <vt:vector size="14" baseType="lpstr">
      <vt:lpstr>Arial</vt:lpstr>
      <vt:lpstr>Calibri</vt:lpstr>
      <vt:lpstr>Calibri Light</vt:lpstr>
      <vt:lpstr>Times New Roman</vt:lpstr>
      <vt:lpstr>Θέμα του Office</vt:lpstr>
      <vt:lpstr>ΚΕΦ. 40   Η ΒΥΖΑΝΤΙΝΗ ΤΕΧΝΗ</vt:lpstr>
      <vt:lpstr>Από πού επηρεάστηκε η βυζαντινή τέχνη;</vt:lpstr>
      <vt:lpstr>Παρουσίαση του PowerPoint</vt:lpstr>
      <vt:lpstr>Ποιο ήταν το τελειότερο δείγμα βυζαντινής αρχιτεκτονικής;</vt:lpstr>
      <vt:lpstr>ΖΩΓΡΑΦΙΚΗ - ΑΓΙΟΓΡΑΦΙΑ</vt:lpstr>
      <vt:lpstr>Παρουσίαση του PowerPoint</vt:lpstr>
      <vt:lpstr>ΤΙ ΕΝΝΟΟΥΜΕ ΛΕΓΟΝΤΑΣ ΛΑΪΚΗ ΤΕΧΝΗ;</vt:lpstr>
      <vt:lpstr>Παρουσίαση του PowerPoint</vt:lpstr>
      <vt:lpstr>Ποιος ο ρόλος των γυναικών στη βυζαντινή τέχνη;</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ΚΕΦ. 40   Η ΒΥΖΑΝΤΙΝΗ ΤΕΧΝΗ</dc:title>
  <dc:creator>filiopanagiotaki@outlook.com</dc:creator>
  <cp:lastModifiedBy>filiopanagiotaki@outlook.com</cp:lastModifiedBy>
  <cp:revision>3</cp:revision>
  <dcterms:created xsi:type="dcterms:W3CDTF">2023-05-27T20:48:26Z</dcterms:created>
  <dcterms:modified xsi:type="dcterms:W3CDTF">2023-05-27T21:25:16Z</dcterms:modified>
</cp:coreProperties>
</file>