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lsUclN2+Vl02CfpqgIQtZSCu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523772"/>
            <a:ext cx="6047640" cy="5232842"/>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280680" cy="58107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960" y="0"/>
            <a:ext cx="3280680" cy="58107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1047936"/>
            <a:ext cx="3280680" cy="58107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960" y="11047936"/>
            <a:ext cx="3280680" cy="58107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l-GR" sz="1400" b="0" i="0" u="none" strike="noStrike" cap="none">
                <a:solidFill>
                  <a:schemeClr val="dk1"/>
                </a:solidFill>
                <a:latin typeface="Times New Roman"/>
                <a:ea typeface="Times New Roman"/>
                <a:cs typeface="Times New Roman"/>
                <a:sym typeface="Times New Roman"/>
              </a:rPr>
              <a:t>‹#›</a:t>
            </a:fld>
            <a:endParaRPr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756000" y="5523772"/>
            <a:ext cx="6047640" cy="523284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1" name="Google Shape;121;p1:notes"/>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3f79549c10_0_54: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3f79549c10_0_54: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9" name="Google Shape;189;g23f79549c10_0_54: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3f79549c10_0_45: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3f79549c10_0_45: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7" name="Google Shape;197;g23f79549c10_0_45: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3f79549c10_0_29: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3f79549c10_0_29: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6" name="Google Shape;206;g23f79549c10_0_29: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3f79549c10_0_11: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3f79549c10_0_11: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4" name="Google Shape;214;g23f79549c10_0_11: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3f79549c10_0_65: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3f79549c10_0_65: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3" name="Google Shape;223;g23f79549c10_0_65: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3f79549c10_0_37: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3f79549c10_0_37: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2" name="Google Shape;232;g23f79549c10_0_37: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38db5e906f_0_1: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38db5e906f_0_1: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0" name="Google Shape;240;g238db5e906f_0_1: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txBox="1">
            <a:spLocks noGrp="1"/>
          </p:cNvSpPr>
          <p:nvPr>
            <p:ph type="body" idx="1"/>
          </p:nvPr>
        </p:nvSpPr>
        <p:spPr>
          <a:xfrm>
            <a:off x="756000" y="5523772"/>
            <a:ext cx="6047640" cy="523284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8" name="Google Shape;248;p6:notes"/>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38db5e906f_0_9: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38db5e906f_0_9: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5" name="Google Shape;255;g238db5e906f_0_9: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txBox="1">
            <a:spLocks noGrp="1"/>
          </p:cNvSpPr>
          <p:nvPr>
            <p:ph type="body" idx="1"/>
          </p:nvPr>
        </p:nvSpPr>
        <p:spPr>
          <a:xfrm>
            <a:off x="756000" y="5523772"/>
            <a:ext cx="6047640" cy="523284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3" name="Google Shape;263;p7:notes"/>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2:notes"/>
          <p:cNvSpPr txBox="1">
            <a:spLocks noGrp="1"/>
          </p:cNvSpPr>
          <p:nvPr>
            <p:ph type="body" idx="1"/>
          </p:nvPr>
        </p:nvSpPr>
        <p:spPr>
          <a:xfrm>
            <a:off x="756000" y="5523772"/>
            <a:ext cx="6047640" cy="5232842"/>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l-GR"/>
              <a:t>Τα παιδιά τυπικής εκπαίδευσης στην Ελλάδα εμπλέκονται συχνά σε περιστατικά </a:t>
            </a:r>
            <a:r>
              <a:rPr lang="el-GR" b="1"/>
              <a:t>εκφοβισμού (49,1%) και θυματοποίησης (64,6%) </a:t>
            </a:r>
            <a:r>
              <a:rPr lang="el-GR"/>
              <a:t>(Κοκκιάδη &amp; Κουρκούτας, 2016)</a:t>
            </a:r>
            <a:endParaRPr b="1"/>
          </a:p>
          <a:p>
            <a:pPr marL="0" lvl="0" indent="0" algn="l" rtl="0">
              <a:spcBef>
                <a:spcPts val="0"/>
              </a:spcBef>
              <a:spcAft>
                <a:spcPts val="0"/>
              </a:spcAft>
              <a:buNone/>
            </a:pPr>
            <a:endParaRPr/>
          </a:p>
        </p:txBody>
      </p:sp>
      <p:sp>
        <p:nvSpPr>
          <p:cNvPr id="128" name="Google Shape;128;p2:notes"/>
          <p:cNvSpPr txBox="1">
            <a:spLocks noGrp="1"/>
          </p:cNvSpPr>
          <p:nvPr>
            <p:ph type="sldNum" idx="12"/>
          </p:nvPr>
        </p:nvSpPr>
        <p:spPr>
          <a:xfrm>
            <a:off x="4278960" y="11047936"/>
            <a:ext cx="3280680" cy="58107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l-GR" sz="1400" b="0" strike="noStrike">
                <a:latin typeface="Times New Roman"/>
                <a:ea typeface="Times New Roman"/>
                <a:cs typeface="Times New Roman"/>
                <a:sym typeface="Times New Roman"/>
              </a:rPr>
              <a:t>2</a:t>
            </a:fld>
            <a:endParaRPr sz="1400" b="0" strike="noStrike">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8:notes"/>
          <p:cNvSpPr txBox="1">
            <a:spLocks noGrp="1"/>
          </p:cNvSpPr>
          <p:nvPr>
            <p:ph type="body" idx="1"/>
          </p:nvPr>
        </p:nvSpPr>
        <p:spPr>
          <a:xfrm>
            <a:off x="756000" y="5523772"/>
            <a:ext cx="6047640" cy="523284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9" name="Google Shape;269;p8:notes"/>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txBox="1">
            <a:spLocks noGrp="1"/>
          </p:cNvSpPr>
          <p:nvPr>
            <p:ph type="body" idx="1"/>
          </p:nvPr>
        </p:nvSpPr>
        <p:spPr>
          <a:xfrm>
            <a:off x="756000" y="5523772"/>
            <a:ext cx="6047640" cy="523284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5" name="Google Shape;275;p9:notes"/>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756000" y="5523772"/>
            <a:ext cx="6047640" cy="523284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2" name="Google Shape;282;p10:notes"/>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756000" y="5523772"/>
            <a:ext cx="6047640" cy="523284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756000" y="5523772"/>
            <a:ext cx="6047640" cy="523284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38db5e906f_0_19: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38db5e906f_0_19: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7" name="Google Shape;147;g238db5e906f_0_19: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756000" y="5523772"/>
            <a:ext cx="6047640" cy="523284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873125" y="884238"/>
            <a:ext cx="5813425" cy="4359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3f79549c10_0_0: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3f79549c10_0_0: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2" name="Google Shape;162;g23f79549c10_0_0: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38db5e906f_0_25: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38db5e906f_0_25: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2" name="Google Shape;172;g238db5e906f_0_25: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3f79549c10_0_21:notes"/>
          <p:cNvSpPr>
            <a:spLocks noGrp="1" noRot="1" noChangeAspect="1"/>
          </p:cNvSpPr>
          <p:nvPr>
            <p:ph type="sldImg" idx="2"/>
          </p:nvPr>
        </p:nvSpPr>
        <p:spPr>
          <a:xfrm>
            <a:off x="873125" y="884238"/>
            <a:ext cx="5813400" cy="4359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3f79549c10_0_21:notes"/>
          <p:cNvSpPr txBox="1">
            <a:spLocks noGrp="1"/>
          </p:cNvSpPr>
          <p:nvPr>
            <p:ph type="body" idx="1"/>
          </p:nvPr>
        </p:nvSpPr>
        <p:spPr>
          <a:xfrm>
            <a:off x="756000" y="5523772"/>
            <a:ext cx="6047700" cy="52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1" name="Google Shape;181;g23f79549c10_0_21:notes"/>
          <p:cNvSpPr txBox="1">
            <a:spLocks noGrp="1"/>
          </p:cNvSpPr>
          <p:nvPr>
            <p:ph type="sldNum" idx="12"/>
          </p:nvPr>
        </p:nvSpPr>
        <p:spPr>
          <a:xfrm>
            <a:off x="4278960" y="11047936"/>
            <a:ext cx="3280800" cy="581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3"/>
          <p:cNvSpPr txBox="1">
            <a:spLocks noGrp="1"/>
          </p:cNvSpPr>
          <p:nvPr>
            <p:ph type="body" idx="1"/>
          </p:nvPr>
        </p:nvSpPr>
        <p:spPr>
          <a:xfrm>
            <a:off x="612720" y="1600200"/>
            <a:ext cx="81525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9" name="Google Shape;49;p23"/>
          <p:cNvSpPr txBox="1">
            <a:spLocks noGrp="1"/>
          </p:cNvSpPr>
          <p:nvPr>
            <p:ph type="body" idx="2"/>
          </p:nvPr>
        </p:nvSpPr>
        <p:spPr>
          <a:xfrm>
            <a:off x="612720" y="3948120"/>
            <a:ext cx="81525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6127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3" name="Google Shape;53;p24"/>
          <p:cNvSpPr txBox="1">
            <a:spLocks noGrp="1"/>
          </p:cNvSpPr>
          <p:nvPr>
            <p:ph type="body" idx="2"/>
          </p:nvPr>
        </p:nvSpPr>
        <p:spPr>
          <a:xfrm>
            <a:off x="47905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24"/>
          <p:cNvSpPr txBox="1">
            <a:spLocks noGrp="1"/>
          </p:cNvSpPr>
          <p:nvPr>
            <p:ph type="body" idx="3"/>
          </p:nvPr>
        </p:nvSpPr>
        <p:spPr>
          <a:xfrm>
            <a:off x="612720" y="394812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24"/>
          <p:cNvSpPr txBox="1">
            <a:spLocks noGrp="1"/>
          </p:cNvSpPr>
          <p:nvPr>
            <p:ph type="body" idx="4"/>
          </p:nvPr>
        </p:nvSpPr>
        <p:spPr>
          <a:xfrm>
            <a:off x="4790520" y="394812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5"/>
          <p:cNvSpPr txBox="1">
            <a:spLocks noGrp="1"/>
          </p:cNvSpPr>
          <p:nvPr>
            <p:ph type="body" idx="1"/>
          </p:nvPr>
        </p:nvSpPr>
        <p:spPr>
          <a:xfrm>
            <a:off x="612720" y="160020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9" name="Google Shape;59;p25"/>
          <p:cNvSpPr txBox="1">
            <a:spLocks noGrp="1"/>
          </p:cNvSpPr>
          <p:nvPr>
            <p:ph type="body" idx="2"/>
          </p:nvPr>
        </p:nvSpPr>
        <p:spPr>
          <a:xfrm>
            <a:off x="3369240" y="160020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0" name="Google Shape;60;p25"/>
          <p:cNvSpPr txBox="1">
            <a:spLocks noGrp="1"/>
          </p:cNvSpPr>
          <p:nvPr>
            <p:ph type="body" idx="3"/>
          </p:nvPr>
        </p:nvSpPr>
        <p:spPr>
          <a:xfrm>
            <a:off x="6125400" y="160020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1" name="Google Shape;61;p25"/>
          <p:cNvSpPr txBox="1">
            <a:spLocks noGrp="1"/>
          </p:cNvSpPr>
          <p:nvPr>
            <p:ph type="body" idx="4"/>
          </p:nvPr>
        </p:nvSpPr>
        <p:spPr>
          <a:xfrm>
            <a:off x="612720" y="394812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2" name="Google Shape;62;p25"/>
          <p:cNvSpPr txBox="1">
            <a:spLocks noGrp="1"/>
          </p:cNvSpPr>
          <p:nvPr>
            <p:ph type="body" idx="5"/>
          </p:nvPr>
        </p:nvSpPr>
        <p:spPr>
          <a:xfrm>
            <a:off x="3369240" y="394812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3" name="Google Shape;63;p25"/>
          <p:cNvSpPr txBox="1">
            <a:spLocks noGrp="1"/>
          </p:cNvSpPr>
          <p:nvPr>
            <p:ph type="body" idx="6"/>
          </p:nvPr>
        </p:nvSpPr>
        <p:spPr>
          <a:xfrm>
            <a:off x="6125400" y="394812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4"/>
          <p:cNvSpPr txBox="1">
            <a:spLocks noGrp="1"/>
          </p:cNvSpPr>
          <p:nvPr>
            <p:ph type="body" idx="1"/>
          </p:nvPr>
        </p:nvSpPr>
        <p:spPr>
          <a:xfrm>
            <a:off x="612720" y="1600200"/>
            <a:ext cx="81525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7"/>
          <p:cNvSpPr txBox="1">
            <a:spLocks noGrp="1"/>
          </p:cNvSpPr>
          <p:nvPr>
            <p:ph type="subTitle" idx="1"/>
          </p:nvPr>
        </p:nvSpPr>
        <p:spPr>
          <a:xfrm>
            <a:off x="612720" y="1600200"/>
            <a:ext cx="8152560" cy="4494960"/>
          </a:xfrm>
          <a:prstGeom prst="rect">
            <a:avLst/>
          </a:prstGeom>
          <a:noFill/>
          <a:ln>
            <a:noFill/>
          </a:ln>
        </p:spPr>
        <p:txBody>
          <a:bodyPr spcFirstLastPara="1" wrap="square" lIns="0" tIns="0" rIns="0" bIns="0" anchor="ctr" anchorCtr="0">
            <a:norm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a:off x="612720" y="1600200"/>
            <a:ext cx="39783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1" name="Google Shape;81;p28"/>
          <p:cNvSpPr txBox="1">
            <a:spLocks noGrp="1"/>
          </p:cNvSpPr>
          <p:nvPr>
            <p:ph type="body" idx="2"/>
          </p:nvPr>
        </p:nvSpPr>
        <p:spPr>
          <a:xfrm>
            <a:off x="4790520" y="1600200"/>
            <a:ext cx="39783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9"/>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4"/>
        <p:cNvGrpSpPr/>
        <p:nvPr/>
      </p:nvGrpSpPr>
      <p:grpSpPr>
        <a:xfrm>
          <a:off x="0" y="0"/>
          <a:ext cx="0" cy="0"/>
          <a:chOff x="0" y="0"/>
          <a:chExt cx="0" cy="0"/>
        </a:xfrm>
      </p:grpSpPr>
      <p:sp>
        <p:nvSpPr>
          <p:cNvPr id="85" name="Google Shape;85;p30"/>
          <p:cNvSpPr txBox="1">
            <a:spLocks noGrp="1"/>
          </p:cNvSpPr>
          <p:nvPr>
            <p:ph type="subTitle" idx="1"/>
          </p:nvPr>
        </p:nvSpPr>
        <p:spPr>
          <a:xfrm>
            <a:off x="612720" y="228600"/>
            <a:ext cx="8152560" cy="4590360"/>
          </a:xfrm>
          <a:prstGeom prst="rect">
            <a:avLst/>
          </a:prstGeom>
          <a:noFill/>
          <a:ln>
            <a:noFill/>
          </a:ln>
        </p:spPr>
        <p:txBody>
          <a:bodyPr spcFirstLastPara="1" wrap="square" lIns="0" tIns="0" rIns="0" bIns="0" anchor="ctr" anchorCtr="0">
            <a:norm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6"/>
        <p:cNvGrpSpPr/>
        <p:nvPr/>
      </p:nvGrpSpPr>
      <p:grpSpPr>
        <a:xfrm>
          <a:off x="0" y="0"/>
          <a:ext cx="0" cy="0"/>
          <a:chOff x="0" y="0"/>
          <a:chExt cx="0" cy="0"/>
        </a:xfrm>
      </p:grpSpPr>
      <p:sp>
        <p:nvSpPr>
          <p:cNvPr id="87" name="Google Shape;87;p31"/>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1"/>
          <p:cNvSpPr txBox="1">
            <a:spLocks noGrp="1"/>
          </p:cNvSpPr>
          <p:nvPr>
            <p:ph type="body" idx="1"/>
          </p:nvPr>
        </p:nvSpPr>
        <p:spPr>
          <a:xfrm>
            <a:off x="6127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9" name="Google Shape;89;p31"/>
          <p:cNvSpPr txBox="1">
            <a:spLocks noGrp="1"/>
          </p:cNvSpPr>
          <p:nvPr>
            <p:ph type="body" idx="2"/>
          </p:nvPr>
        </p:nvSpPr>
        <p:spPr>
          <a:xfrm>
            <a:off x="4790520" y="1600200"/>
            <a:ext cx="39783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0" name="Google Shape;90;p31"/>
          <p:cNvSpPr txBox="1">
            <a:spLocks noGrp="1"/>
          </p:cNvSpPr>
          <p:nvPr>
            <p:ph type="body" idx="3"/>
          </p:nvPr>
        </p:nvSpPr>
        <p:spPr>
          <a:xfrm>
            <a:off x="612720" y="394812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subTitle" idx="1"/>
          </p:nvPr>
        </p:nvSpPr>
        <p:spPr>
          <a:xfrm>
            <a:off x="612720" y="1600200"/>
            <a:ext cx="8152560" cy="4494960"/>
          </a:xfrm>
          <a:prstGeom prst="rect">
            <a:avLst/>
          </a:prstGeom>
          <a:noFill/>
          <a:ln>
            <a:noFill/>
          </a:ln>
        </p:spPr>
        <p:txBody>
          <a:bodyPr spcFirstLastPara="1" wrap="square" lIns="0" tIns="0" rIns="0" bIns="0" anchor="ctr" anchorCtr="0">
            <a:norm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1"/>
        <p:cNvGrpSpPr/>
        <p:nvPr/>
      </p:nvGrpSpPr>
      <p:grpSpPr>
        <a:xfrm>
          <a:off x="0" y="0"/>
          <a:ext cx="0" cy="0"/>
          <a:chOff x="0" y="0"/>
          <a:chExt cx="0" cy="0"/>
        </a:xfrm>
      </p:grpSpPr>
      <p:sp>
        <p:nvSpPr>
          <p:cNvPr id="92" name="Google Shape;92;p32"/>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2"/>
          <p:cNvSpPr txBox="1">
            <a:spLocks noGrp="1"/>
          </p:cNvSpPr>
          <p:nvPr>
            <p:ph type="body" idx="1"/>
          </p:nvPr>
        </p:nvSpPr>
        <p:spPr>
          <a:xfrm>
            <a:off x="612720" y="1600200"/>
            <a:ext cx="39783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4" name="Google Shape;94;p32"/>
          <p:cNvSpPr txBox="1">
            <a:spLocks noGrp="1"/>
          </p:cNvSpPr>
          <p:nvPr>
            <p:ph type="body" idx="2"/>
          </p:nvPr>
        </p:nvSpPr>
        <p:spPr>
          <a:xfrm>
            <a:off x="47905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5" name="Google Shape;95;p32"/>
          <p:cNvSpPr txBox="1">
            <a:spLocks noGrp="1"/>
          </p:cNvSpPr>
          <p:nvPr>
            <p:ph type="body" idx="3"/>
          </p:nvPr>
        </p:nvSpPr>
        <p:spPr>
          <a:xfrm>
            <a:off x="4790520" y="394812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6127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9" name="Google Shape;99;p33"/>
          <p:cNvSpPr txBox="1">
            <a:spLocks noGrp="1"/>
          </p:cNvSpPr>
          <p:nvPr>
            <p:ph type="body" idx="2"/>
          </p:nvPr>
        </p:nvSpPr>
        <p:spPr>
          <a:xfrm>
            <a:off x="47905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0" name="Google Shape;100;p33"/>
          <p:cNvSpPr txBox="1">
            <a:spLocks noGrp="1"/>
          </p:cNvSpPr>
          <p:nvPr>
            <p:ph type="body" idx="3"/>
          </p:nvPr>
        </p:nvSpPr>
        <p:spPr>
          <a:xfrm>
            <a:off x="612720" y="3948120"/>
            <a:ext cx="81525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1"/>
        <p:cNvGrpSpPr/>
        <p:nvPr/>
      </p:nvGrpSpPr>
      <p:grpSpPr>
        <a:xfrm>
          <a:off x="0" y="0"/>
          <a:ext cx="0" cy="0"/>
          <a:chOff x="0" y="0"/>
          <a:chExt cx="0" cy="0"/>
        </a:xfrm>
      </p:grpSpPr>
      <p:sp>
        <p:nvSpPr>
          <p:cNvPr id="102" name="Google Shape;102;p34"/>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4"/>
          <p:cNvSpPr txBox="1">
            <a:spLocks noGrp="1"/>
          </p:cNvSpPr>
          <p:nvPr>
            <p:ph type="body" idx="1"/>
          </p:nvPr>
        </p:nvSpPr>
        <p:spPr>
          <a:xfrm>
            <a:off x="612720" y="1600200"/>
            <a:ext cx="81525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4" name="Google Shape;104;p34"/>
          <p:cNvSpPr txBox="1">
            <a:spLocks noGrp="1"/>
          </p:cNvSpPr>
          <p:nvPr>
            <p:ph type="body" idx="2"/>
          </p:nvPr>
        </p:nvSpPr>
        <p:spPr>
          <a:xfrm>
            <a:off x="612720" y="3948120"/>
            <a:ext cx="81525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5"/>
        <p:cNvGrpSpPr/>
        <p:nvPr/>
      </p:nvGrpSpPr>
      <p:grpSpPr>
        <a:xfrm>
          <a:off x="0" y="0"/>
          <a:ext cx="0" cy="0"/>
          <a:chOff x="0" y="0"/>
          <a:chExt cx="0" cy="0"/>
        </a:xfrm>
      </p:grpSpPr>
      <p:sp>
        <p:nvSpPr>
          <p:cNvPr id="106" name="Google Shape;106;p35"/>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5"/>
          <p:cNvSpPr txBox="1">
            <a:spLocks noGrp="1"/>
          </p:cNvSpPr>
          <p:nvPr>
            <p:ph type="body" idx="1"/>
          </p:nvPr>
        </p:nvSpPr>
        <p:spPr>
          <a:xfrm>
            <a:off x="6127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8" name="Google Shape;108;p35"/>
          <p:cNvSpPr txBox="1">
            <a:spLocks noGrp="1"/>
          </p:cNvSpPr>
          <p:nvPr>
            <p:ph type="body" idx="2"/>
          </p:nvPr>
        </p:nvSpPr>
        <p:spPr>
          <a:xfrm>
            <a:off x="47905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9" name="Google Shape;109;p35"/>
          <p:cNvSpPr txBox="1">
            <a:spLocks noGrp="1"/>
          </p:cNvSpPr>
          <p:nvPr>
            <p:ph type="body" idx="3"/>
          </p:nvPr>
        </p:nvSpPr>
        <p:spPr>
          <a:xfrm>
            <a:off x="612720" y="394812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0" name="Google Shape;110;p35"/>
          <p:cNvSpPr txBox="1">
            <a:spLocks noGrp="1"/>
          </p:cNvSpPr>
          <p:nvPr>
            <p:ph type="body" idx="4"/>
          </p:nvPr>
        </p:nvSpPr>
        <p:spPr>
          <a:xfrm>
            <a:off x="4790520" y="394812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6"/>
          <p:cNvSpPr txBox="1">
            <a:spLocks noGrp="1"/>
          </p:cNvSpPr>
          <p:nvPr>
            <p:ph type="body" idx="1"/>
          </p:nvPr>
        </p:nvSpPr>
        <p:spPr>
          <a:xfrm>
            <a:off x="612720" y="160020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4" name="Google Shape;114;p36"/>
          <p:cNvSpPr txBox="1">
            <a:spLocks noGrp="1"/>
          </p:cNvSpPr>
          <p:nvPr>
            <p:ph type="body" idx="2"/>
          </p:nvPr>
        </p:nvSpPr>
        <p:spPr>
          <a:xfrm>
            <a:off x="3369240" y="160020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5" name="Google Shape;115;p36"/>
          <p:cNvSpPr txBox="1">
            <a:spLocks noGrp="1"/>
          </p:cNvSpPr>
          <p:nvPr>
            <p:ph type="body" idx="3"/>
          </p:nvPr>
        </p:nvSpPr>
        <p:spPr>
          <a:xfrm>
            <a:off x="6125400" y="160020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6" name="Google Shape;116;p36"/>
          <p:cNvSpPr txBox="1">
            <a:spLocks noGrp="1"/>
          </p:cNvSpPr>
          <p:nvPr>
            <p:ph type="body" idx="4"/>
          </p:nvPr>
        </p:nvSpPr>
        <p:spPr>
          <a:xfrm>
            <a:off x="612720" y="394812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7" name="Google Shape;117;p36"/>
          <p:cNvSpPr txBox="1">
            <a:spLocks noGrp="1"/>
          </p:cNvSpPr>
          <p:nvPr>
            <p:ph type="body" idx="5"/>
          </p:nvPr>
        </p:nvSpPr>
        <p:spPr>
          <a:xfrm>
            <a:off x="3369240" y="394812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8" name="Google Shape;118;p36"/>
          <p:cNvSpPr txBox="1">
            <a:spLocks noGrp="1"/>
          </p:cNvSpPr>
          <p:nvPr>
            <p:ph type="body" idx="6"/>
          </p:nvPr>
        </p:nvSpPr>
        <p:spPr>
          <a:xfrm>
            <a:off x="6125400" y="3948120"/>
            <a:ext cx="26247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body" idx="1"/>
          </p:nvPr>
        </p:nvSpPr>
        <p:spPr>
          <a:xfrm>
            <a:off x="612720" y="1600200"/>
            <a:ext cx="81525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612720" y="1600200"/>
            <a:ext cx="39783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6" name="Google Shape;26;p17"/>
          <p:cNvSpPr txBox="1">
            <a:spLocks noGrp="1"/>
          </p:cNvSpPr>
          <p:nvPr>
            <p:ph type="body" idx="2"/>
          </p:nvPr>
        </p:nvSpPr>
        <p:spPr>
          <a:xfrm>
            <a:off x="4790520" y="1600200"/>
            <a:ext cx="39783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19"/>
          <p:cNvSpPr txBox="1">
            <a:spLocks noGrp="1"/>
          </p:cNvSpPr>
          <p:nvPr>
            <p:ph type="subTitle" idx="1"/>
          </p:nvPr>
        </p:nvSpPr>
        <p:spPr>
          <a:xfrm>
            <a:off x="612720" y="228600"/>
            <a:ext cx="8152560" cy="4590360"/>
          </a:xfrm>
          <a:prstGeom prst="rect">
            <a:avLst/>
          </a:prstGeom>
          <a:noFill/>
          <a:ln>
            <a:noFill/>
          </a:ln>
        </p:spPr>
        <p:txBody>
          <a:bodyPr spcFirstLastPara="1" wrap="square" lIns="0" tIns="0" rIns="0" bIns="0" anchor="ctr" anchorCtr="0">
            <a:norm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6127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4" name="Google Shape;34;p20"/>
          <p:cNvSpPr txBox="1">
            <a:spLocks noGrp="1"/>
          </p:cNvSpPr>
          <p:nvPr>
            <p:ph type="body" idx="2"/>
          </p:nvPr>
        </p:nvSpPr>
        <p:spPr>
          <a:xfrm>
            <a:off x="4790520" y="1600200"/>
            <a:ext cx="39783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5" name="Google Shape;35;p20"/>
          <p:cNvSpPr txBox="1">
            <a:spLocks noGrp="1"/>
          </p:cNvSpPr>
          <p:nvPr>
            <p:ph type="body" idx="3"/>
          </p:nvPr>
        </p:nvSpPr>
        <p:spPr>
          <a:xfrm>
            <a:off x="612720" y="394812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612720" y="1600200"/>
            <a:ext cx="39783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9" name="Google Shape;39;p21"/>
          <p:cNvSpPr txBox="1">
            <a:spLocks noGrp="1"/>
          </p:cNvSpPr>
          <p:nvPr>
            <p:ph type="body" idx="2"/>
          </p:nvPr>
        </p:nvSpPr>
        <p:spPr>
          <a:xfrm>
            <a:off x="47905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21"/>
          <p:cNvSpPr txBox="1">
            <a:spLocks noGrp="1"/>
          </p:cNvSpPr>
          <p:nvPr>
            <p:ph type="body" idx="3"/>
          </p:nvPr>
        </p:nvSpPr>
        <p:spPr>
          <a:xfrm>
            <a:off x="4790520" y="394812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6127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4" name="Google Shape;44;p22"/>
          <p:cNvSpPr txBox="1">
            <a:spLocks noGrp="1"/>
          </p:cNvSpPr>
          <p:nvPr>
            <p:ph type="body" idx="2"/>
          </p:nvPr>
        </p:nvSpPr>
        <p:spPr>
          <a:xfrm>
            <a:off x="4790520" y="1600200"/>
            <a:ext cx="39783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22"/>
          <p:cNvSpPr txBox="1">
            <a:spLocks noGrp="1"/>
          </p:cNvSpPr>
          <p:nvPr>
            <p:ph type="body" idx="3"/>
          </p:nvPr>
        </p:nvSpPr>
        <p:spPr>
          <a:xfrm>
            <a:off x="612720" y="3948120"/>
            <a:ext cx="8152560" cy="2143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1"/>
          <p:cNvSpPr/>
          <p:nvPr/>
        </p:nvSpPr>
        <p:spPr>
          <a:xfrm>
            <a:off x="0" y="1523880"/>
            <a:ext cx="9143280" cy="114228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1"/>
          <p:cNvSpPr/>
          <p:nvPr/>
        </p:nvSpPr>
        <p:spPr>
          <a:xfrm>
            <a:off x="0" y="1600200"/>
            <a:ext cx="1294560" cy="990000"/>
          </a:xfrm>
          <a:prstGeom prst="rect">
            <a:avLst/>
          </a:prstGeom>
          <a:solidFill>
            <a:srgbClr val="DD8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1"/>
          <p:cNvSpPr/>
          <p:nvPr/>
        </p:nvSpPr>
        <p:spPr>
          <a:xfrm>
            <a:off x="1371600" y="1600200"/>
            <a:ext cx="7771680" cy="990000"/>
          </a:xfrm>
          <a:prstGeom prst="rect">
            <a:avLst/>
          </a:prstGeom>
          <a:solidFill>
            <a:srgbClr val="94B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1"/>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1"/>
          <p:cNvSpPr txBox="1">
            <a:spLocks noGrp="1"/>
          </p:cNvSpPr>
          <p:nvPr>
            <p:ph type="body" idx="1"/>
          </p:nvPr>
        </p:nvSpPr>
        <p:spPr>
          <a:xfrm>
            <a:off x="612720" y="1600200"/>
            <a:ext cx="81525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15" name="Google Shape;15;p11"/>
          <p:cNvSpPr txBox="1">
            <a:spLocks noGrp="1"/>
          </p:cNvSpPr>
          <p:nvPr>
            <p:ph type="sldNum" idx="12"/>
          </p:nvPr>
        </p:nvSpPr>
        <p:spPr>
          <a:xfrm>
            <a:off x="433800" y="69840"/>
            <a:ext cx="426960" cy="4067280"/>
          </a:xfrm>
          <a:prstGeom prst="rect">
            <a:avLst/>
          </a:prstGeom>
          <a:noFill/>
          <a:ln>
            <a:noFill/>
          </a:ln>
        </p:spPr>
        <p:txBody>
          <a:bodyPr spcFirstLastPara="1" wrap="square" lIns="45700" tIns="45000" rIns="45700" bIns="45000" anchor="ctr" anchorCtr="0">
            <a:noAutofit/>
          </a:bodyPr>
          <a:lstStyle>
            <a:lvl1pPr marL="0" marR="0" lvl="0"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1pPr>
            <a:lvl2pPr marL="0" marR="0" lvl="1"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2pPr>
            <a:lvl3pPr marL="0" marR="0" lvl="2"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3pPr>
            <a:lvl4pPr marL="0" marR="0" lvl="3"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4pPr>
            <a:lvl5pPr marL="0" marR="0" lvl="4"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5pPr>
            <a:lvl6pPr marL="0" marR="0" lvl="5"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6pPr>
            <a:lvl7pPr marL="0" marR="0" lvl="6"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7pPr>
            <a:lvl8pPr marL="0" marR="0" lvl="7"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8pPr>
            <a:lvl9pPr marL="0" marR="0" lvl="8"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13"/>
          <p:cNvSpPr/>
          <p:nvPr/>
        </p:nvSpPr>
        <p:spPr>
          <a:xfrm>
            <a:off x="0" y="1234440"/>
            <a:ext cx="9143280" cy="31932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0" y="1280160"/>
            <a:ext cx="532800" cy="227880"/>
          </a:xfrm>
          <a:prstGeom prst="rect">
            <a:avLst/>
          </a:prstGeom>
          <a:solidFill>
            <a:srgbClr val="DD8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590400" y="1280160"/>
            <a:ext cx="8552880" cy="227880"/>
          </a:xfrm>
          <a:prstGeom prst="rect">
            <a:avLst/>
          </a:prstGeom>
          <a:solidFill>
            <a:srgbClr val="94B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3"/>
          <p:cNvSpPr txBox="1">
            <a:spLocks noGrp="1"/>
          </p:cNvSpPr>
          <p:nvPr>
            <p:ph type="body" idx="1"/>
          </p:nvPr>
        </p:nvSpPr>
        <p:spPr>
          <a:xfrm>
            <a:off x="612720" y="1600200"/>
            <a:ext cx="8152560" cy="4494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70" name="Google Shape;70;p13"/>
          <p:cNvSpPr txBox="1">
            <a:spLocks noGrp="1"/>
          </p:cNvSpPr>
          <p:nvPr>
            <p:ph type="sldNum" idx="12"/>
          </p:nvPr>
        </p:nvSpPr>
        <p:spPr>
          <a:xfrm>
            <a:off x="120240" y="1253520"/>
            <a:ext cx="292320" cy="281160"/>
          </a:xfrm>
          <a:prstGeom prst="rect">
            <a:avLst/>
          </a:prstGeom>
          <a:noFill/>
          <a:ln>
            <a:noFill/>
          </a:ln>
        </p:spPr>
        <p:txBody>
          <a:bodyPr spcFirstLastPara="1" wrap="square" lIns="45700" tIns="45000" rIns="45700" bIns="45000" anchor="ctr" anchorCtr="0">
            <a:noAutofit/>
          </a:bodyPr>
          <a:lstStyle>
            <a:lvl1pPr marL="0" marR="0" lvl="0"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1pPr>
            <a:lvl2pPr marL="0" marR="0" lvl="1"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2pPr>
            <a:lvl3pPr marL="0" marR="0" lvl="2"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3pPr>
            <a:lvl4pPr marL="0" marR="0" lvl="3"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4pPr>
            <a:lvl5pPr marL="0" marR="0" lvl="4"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5pPr>
            <a:lvl6pPr marL="0" marR="0" lvl="5"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6pPr>
            <a:lvl7pPr marL="0" marR="0" lvl="6"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7pPr>
            <a:lvl8pPr marL="0" marR="0" lvl="7"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8pPr>
            <a:lvl9pPr marL="0" marR="0" lvl="8" indent="0" algn="l" rtl="0">
              <a:lnSpc>
                <a:spcPct val="100000"/>
              </a:lnSpc>
              <a:spcBef>
                <a:spcPts val="0"/>
              </a:spcBef>
              <a:buNone/>
              <a:defRPr sz="14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p:nvPr/>
        </p:nvSpPr>
        <p:spPr>
          <a:xfrm>
            <a:off x="1371600" y="2743200"/>
            <a:ext cx="7448040" cy="3505200"/>
          </a:xfrm>
          <a:prstGeom prst="rect">
            <a:avLst/>
          </a:prstGeom>
          <a:noFill/>
          <a:ln>
            <a:noFill/>
          </a:ln>
        </p:spPr>
        <p:txBody>
          <a:bodyPr spcFirstLastPara="1" wrap="square" lIns="45700" tIns="45000" rIns="45700" bIns="45000" anchor="t" anchorCtr="0">
            <a:noAutofit/>
          </a:bodyPr>
          <a:lstStyle/>
          <a:p>
            <a:pPr marL="0" marR="0" lvl="0" indent="0" algn="ctr" rtl="0">
              <a:lnSpc>
                <a:spcPct val="100000"/>
              </a:lnSpc>
              <a:spcBef>
                <a:spcPts val="0"/>
              </a:spcBef>
              <a:spcAft>
                <a:spcPts val="0"/>
              </a:spcAft>
              <a:buNone/>
            </a:pPr>
            <a:r>
              <a:rPr lang="el-GR" sz="3600" b="1" i="0" u="none" strike="noStrike" cap="none">
                <a:solidFill>
                  <a:srgbClr val="775F55"/>
                </a:solidFill>
                <a:latin typeface="Arial"/>
                <a:ea typeface="Arial"/>
                <a:cs typeface="Arial"/>
                <a:sym typeface="Arial"/>
              </a:rPr>
              <a:t>Αιολική ενέργεια στην Κρήτη</a:t>
            </a:r>
            <a:endParaRPr sz="3600" b="1" i="0" u="none" strike="noStrike" cap="none">
              <a:solidFill>
                <a:srgbClr val="775F55"/>
              </a:solidFill>
              <a:latin typeface="Arial"/>
              <a:ea typeface="Arial"/>
              <a:cs typeface="Arial"/>
              <a:sym typeface="Arial"/>
            </a:endParaRPr>
          </a:p>
          <a:p>
            <a:pPr marL="0" marR="0" lvl="0" indent="0" algn="just" rtl="0">
              <a:lnSpc>
                <a:spcPct val="100000"/>
              </a:lnSpc>
              <a:spcBef>
                <a:spcPts val="601"/>
              </a:spcBef>
              <a:spcAft>
                <a:spcPts val="0"/>
              </a:spcAft>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601"/>
              </a:spcBef>
              <a:spcAft>
                <a:spcPts val="0"/>
              </a:spcAft>
              <a:buNone/>
            </a:pPr>
            <a:r>
              <a:rPr lang="el-GR" sz="1800" b="0" i="0" u="none" strike="noStrike" cap="none">
                <a:solidFill>
                  <a:srgbClr val="775F55"/>
                </a:solidFill>
                <a:latin typeface="Arial"/>
                <a:ea typeface="Arial"/>
                <a:cs typeface="Arial"/>
                <a:sym typeface="Arial"/>
              </a:rPr>
              <a:t>Συμμετέχοντες: </a:t>
            </a:r>
            <a:endParaRPr/>
          </a:p>
          <a:p>
            <a:pPr marL="0" marR="0" lvl="0" indent="0" algn="ctr" rtl="0">
              <a:lnSpc>
                <a:spcPct val="100000"/>
              </a:lnSpc>
              <a:spcBef>
                <a:spcPts val="601"/>
              </a:spcBef>
              <a:spcAft>
                <a:spcPts val="0"/>
              </a:spcAft>
              <a:buNone/>
            </a:pPr>
            <a:r>
              <a:rPr lang="el-GR" sz="1800" b="0" i="0" u="none" strike="noStrike" cap="none">
                <a:solidFill>
                  <a:srgbClr val="775F55"/>
                </a:solidFill>
                <a:latin typeface="Arial"/>
                <a:ea typeface="Arial"/>
                <a:cs typeface="Arial"/>
                <a:sym typeface="Arial"/>
              </a:rPr>
              <a:t>οι μαθητές της Ε</a:t>
            </a:r>
            <a:r>
              <a:rPr lang="el-GR" sz="1800">
                <a:solidFill>
                  <a:srgbClr val="775F55"/>
                </a:solidFill>
              </a:rPr>
              <a:t>4</a:t>
            </a:r>
            <a:r>
              <a:rPr lang="el-GR" sz="1800" b="0" i="0" u="none" strike="noStrike" cap="none">
                <a:solidFill>
                  <a:srgbClr val="775F55"/>
                </a:solidFill>
                <a:latin typeface="Arial"/>
                <a:ea typeface="Arial"/>
                <a:cs typeface="Arial"/>
                <a:sym typeface="Arial"/>
              </a:rPr>
              <a:t> Τάξης</a:t>
            </a:r>
            <a:endParaRPr/>
          </a:p>
          <a:p>
            <a:pPr marL="0" marR="0" lvl="0" indent="0" algn="ctr" rtl="0">
              <a:lnSpc>
                <a:spcPct val="100000"/>
              </a:lnSpc>
              <a:spcBef>
                <a:spcPts val="601"/>
              </a:spcBef>
              <a:spcAft>
                <a:spcPts val="0"/>
              </a:spcAft>
              <a:buNone/>
            </a:pPr>
            <a:r>
              <a:rPr lang="el-GR" sz="1800" b="0" i="0" u="none" strike="noStrike" cap="none">
                <a:solidFill>
                  <a:srgbClr val="775F55"/>
                </a:solidFill>
                <a:latin typeface="Arial"/>
                <a:ea typeface="Arial"/>
                <a:cs typeface="Arial"/>
                <a:sym typeface="Arial"/>
              </a:rPr>
              <a:t> του 56</a:t>
            </a:r>
            <a:r>
              <a:rPr lang="el-GR" sz="1800" b="0" i="0" u="none" strike="noStrike" cap="none" baseline="30000">
                <a:solidFill>
                  <a:srgbClr val="775F55"/>
                </a:solidFill>
                <a:latin typeface="Arial"/>
                <a:ea typeface="Arial"/>
                <a:cs typeface="Arial"/>
                <a:sym typeface="Arial"/>
              </a:rPr>
              <a:t>ου</a:t>
            </a:r>
            <a:r>
              <a:rPr lang="el-GR" sz="1800" b="0" i="0" u="none" strike="noStrike" cap="none">
                <a:solidFill>
                  <a:srgbClr val="775F55"/>
                </a:solidFill>
                <a:latin typeface="Arial"/>
                <a:ea typeface="Arial"/>
                <a:cs typeface="Arial"/>
                <a:sym typeface="Arial"/>
              </a:rPr>
              <a:t> Δημοτικού Σχολείου Ηρακλείου </a:t>
            </a:r>
            <a:endParaRPr/>
          </a:p>
          <a:p>
            <a:pPr marL="0" marR="0" lvl="0" indent="0" algn="ctr" rtl="0">
              <a:lnSpc>
                <a:spcPct val="100000"/>
              </a:lnSpc>
              <a:spcBef>
                <a:spcPts val="601"/>
              </a:spcBef>
              <a:spcAft>
                <a:spcPts val="0"/>
              </a:spcAft>
              <a:buNone/>
            </a:pPr>
            <a:r>
              <a:rPr lang="el-GR" sz="1800" b="0" i="0" u="none" strike="noStrike" cap="none">
                <a:solidFill>
                  <a:srgbClr val="775F55"/>
                </a:solidFill>
                <a:latin typeface="Arial"/>
                <a:ea typeface="Arial"/>
                <a:cs typeface="Arial"/>
                <a:sym typeface="Arial"/>
              </a:rPr>
              <a:t>και οι εκπαιδευτικοί </a:t>
            </a:r>
            <a:endParaRPr/>
          </a:p>
          <a:p>
            <a:pPr marL="0" marR="0" lvl="0" indent="0" algn="ctr" rtl="0">
              <a:lnSpc>
                <a:spcPct val="100000"/>
              </a:lnSpc>
              <a:spcBef>
                <a:spcPts val="601"/>
              </a:spcBef>
              <a:spcAft>
                <a:spcPts val="0"/>
              </a:spcAft>
              <a:buNone/>
            </a:pPr>
            <a:r>
              <a:rPr lang="el-GR" sz="1800" b="0" i="0" u="none" strike="noStrike" cap="none">
                <a:solidFill>
                  <a:srgbClr val="775F55"/>
                </a:solidFill>
                <a:latin typeface="Arial"/>
                <a:ea typeface="Arial"/>
                <a:cs typeface="Arial"/>
                <a:sym typeface="Arial"/>
              </a:rPr>
              <a:t>Παναγιωτάκη  Φιλιώ</a:t>
            </a:r>
            <a:endParaRPr sz="1800" b="0" i="0" u="none" strike="noStrike" cap="none">
              <a:solidFill>
                <a:srgbClr val="775F55"/>
              </a:solidFill>
              <a:latin typeface="Arial"/>
              <a:ea typeface="Arial"/>
              <a:cs typeface="Arial"/>
              <a:sym typeface="Arial"/>
            </a:endParaRPr>
          </a:p>
          <a:p>
            <a:pPr marL="0" marR="0" lvl="0" indent="0" algn="ctr" rtl="0">
              <a:lnSpc>
                <a:spcPct val="100000"/>
              </a:lnSpc>
              <a:spcBef>
                <a:spcPts val="601"/>
              </a:spcBef>
              <a:spcAft>
                <a:spcPts val="0"/>
              </a:spcAft>
              <a:buNone/>
            </a:pPr>
            <a:r>
              <a:rPr lang="el-GR" sz="1800" b="0" i="0" u="none" strike="noStrike" cap="none">
                <a:solidFill>
                  <a:srgbClr val="775F55"/>
                </a:solidFill>
                <a:latin typeface="Arial"/>
                <a:ea typeface="Arial"/>
                <a:cs typeface="Arial"/>
                <a:sym typeface="Arial"/>
              </a:rPr>
              <a:t>Καραμπίνη Ζαχαρένια  </a:t>
            </a:r>
            <a:endParaRPr sz="1800" b="0" i="0" u="none" strike="noStrike" cap="none">
              <a:solidFill>
                <a:schemeClr val="dk1"/>
              </a:solidFill>
              <a:latin typeface="Arial"/>
              <a:ea typeface="Arial"/>
              <a:cs typeface="Arial"/>
              <a:sym typeface="Arial"/>
            </a:endParaRPr>
          </a:p>
        </p:txBody>
      </p:sp>
      <p:sp>
        <p:nvSpPr>
          <p:cNvPr id="124" name="Google Shape;124;p1"/>
          <p:cNvSpPr txBox="1"/>
          <p:nvPr/>
        </p:nvSpPr>
        <p:spPr>
          <a:xfrm>
            <a:off x="1371600" y="1600200"/>
            <a:ext cx="7619400" cy="990000"/>
          </a:xfrm>
          <a:prstGeom prst="rect">
            <a:avLst/>
          </a:prstGeom>
          <a:noFill/>
          <a:ln>
            <a:noFill/>
          </a:ln>
        </p:spPr>
        <p:txBody>
          <a:bodyPr spcFirstLastPara="1" wrap="square" lIns="45700" tIns="45000" rIns="45700" bIns="45000" anchor="ctr" anchorCtr="0">
            <a:noAutofit/>
          </a:bodyPr>
          <a:lstStyle/>
          <a:p>
            <a:pPr marL="0" marR="0" lvl="0" indent="0" algn="ctr" rtl="0">
              <a:spcBef>
                <a:spcPts val="0"/>
              </a:spcBef>
              <a:spcAft>
                <a:spcPts val="0"/>
              </a:spcAft>
              <a:buNone/>
            </a:pPr>
            <a:endParaRPr sz="4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3f79549c10_0_54"/>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2" name="Google Shape;192;g23f79549c10_0_54"/>
          <p:cNvSpPr txBox="1">
            <a:spLocks noGrp="1"/>
          </p:cNvSpPr>
          <p:nvPr>
            <p:ph type="body" idx="1"/>
          </p:nvPr>
        </p:nvSpPr>
        <p:spPr>
          <a:xfrm>
            <a:off x="612720" y="160020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pic>
        <p:nvPicPr>
          <p:cNvPr id="193" name="Google Shape;193;g23f79549c10_0_54"/>
          <p:cNvPicPr preferRelativeResize="0"/>
          <p:nvPr/>
        </p:nvPicPr>
        <p:blipFill>
          <a:blip r:embed="rId3">
            <a:alphaModFix/>
          </a:blip>
          <a:stretch>
            <a:fillRect/>
          </a:stretch>
        </p:blipFill>
        <p:spPr>
          <a:xfrm>
            <a:off x="0" y="850553"/>
            <a:ext cx="9144003" cy="51568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3f79549c10_0_45"/>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0" name="Google Shape;200;g23f79549c10_0_45"/>
          <p:cNvSpPr txBox="1">
            <a:spLocks noGrp="1"/>
          </p:cNvSpPr>
          <p:nvPr>
            <p:ph type="body" idx="1"/>
          </p:nvPr>
        </p:nvSpPr>
        <p:spPr>
          <a:xfrm>
            <a:off x="612720" y="160020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pic>
        <p:nvPicPr>
          <p:cNvPr id="201" name="Google Shape;201;g23f79549c10_0_45"/>
          <p:cNvPicPr preferRelativeResize="0"/>
          <p:nvPr/>
        </p:nvPicPr>
        <p:blipFill>
          <a:blip r:embed="rId3">
            <a:alphaModFix/>
          </a:blip>
          <a:stretch>
            <a:fillRect/>
          </a:stretch>
        </p:blipFill>
        <p:spPr>
          <a:xfrm>
            <a:off x="4897575" y="78100"/>
            <a:ext cx="3686174" cy="6536202"/>
          </a:xfrm>
          <a:prstGeom prst="rect">
            <a:avLst/>
          </a:prstGeom>
          <a:noFill/>
          <a:ln>
            <a:noFill/>
          </a:ln>
        </p:spPr>
      </p:pic>
      <p:pic>
        <p:nvPicPr>
          <p:cNvPr id="202" name="Google Shape;202;g23f79549c10_0_45"/>
          <p:cNvPicPr preferRelativeResize="0"/>
          <p:nvPr/>
        </p:nvPicPr>
        <p:blipFill>
          <a:blip r:embed="rId4">
            <a:alphaModFix/>
          </a:blip>
          <a:stretch>
            <a:fillRect/>
          </a:stretch>
        </p:blipFill>
        <p:spPr>
          <a:xfrm>
            <a:off x="792865" y="0"/>
            <a:ext cx="3867671" cy="685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3f79549c10_0_29"/>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9" name="Google Shape;209;g23f79549c10_0_29"/>
          <p:cNvSpPr txBox="1">
            <a:spLocks noGrp="1"/>
          </p:cNvSpPr>
          <p:nvPr>
            <p:ph type="body" idx="1"/>
          </p:nvPr>
        </p:nvSpPr>
        <p:spPr>
          <a:xfrm>
            <a:off x="612720" y="160020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pic>
        <p:nvPicPr>
          <p:cNvPr id="210" name="Google Shape;210;g23f79549c10_0_29"/>
          <p:cNvPicPr preferRelativeResize="0"/>
          <p:nvPr/>
        </p:nvPicPr>
        <p:blipFill>
          <a:blip r:embed="rId3">
            <a:alphaModFix/>
          </a:blip>
          <a:stretch>
            <a:fillRect/>
          </a:stretch>
        </p:blipFill>
        <p:spPr>
          <a:xfrm rot="10">
            <a:off x="331178" y="388288"/>
            <a:ext cx="8418801" cy="6081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3f79549c10_0_11"/>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a:t>Κατασκευή ανεμογεννητριών από LEGO και προγραμματισμός κίνησης με EV3</a:t>
            </a:r>
            <a:endParaRPr/>
          </a:p>
        </p:txBody>
      </p:sp>
      <p:sp>
        <p:nvSpPr>
          <p:cNvPr id="217" name="Google Shape;217;g23f79549c10_0_11"/>
          <p:cNvSpPr txBox="1">
            <a:spLocks noGrp="1"/>
          </p:cNvSpPr>
          <p:nvPr>
            <p:ph type="body" idx="1"/>
          </p:nvPr>
        </p:nvSpPr>
        <p:spPr>
          <a:xfrm>
            <a:off x="612720" y="160020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pic>
        <p:nvPicPr>
          <p:cNvPr id="218" name="Google Shape;218;g23f79549c10_0_11"/>
          <p:cNvPicPr preferRelativeResize="0"/>
          <p:nvPr/>
        </p:nvPicPr>
        <p:blipFill>
          <a:blip r:embed="rId3">
            <a:alphaModFix/>
          </a:blip>
          <a:stretch>
            <a:fillRect/>
          </a:stretch>
        </p:blipFill>
        <p:spPr>
          <a:xfrm>
            <a:off x="3809690" y="3429000"/>
            <a:ext cx="4955535" cy="2794751"/>
          </a:xfrm>
          <a:prstGeom prst="rect">
            <a:avLst/>
          </a:prstGeom>
          <a:noFill/>
          <a:ln>
            <a:noFill/>
          </a:ln>
        </p:spPr>
      </p:pic>
      <p:pic>
        <p:nvPicPr>
          <p:cNvPr id="219" name="Google Shape;219;g23f79549c10_0_11"/>
          <p:cNvPicPr preferRelativeResize="0"/>
          <p:nvPr/>
        </p:nvPicPr>
        <p:blipFill>
          <a:blip r:embed="rId4">
            <a:alphaModFix/>
          </a:blip>
          <a:stretch>
            <a:fillRect/>
          </a:stretch>
        </p:blipFill>
        <p:spPr>
          <a:xfrm>
            <a:off x="421800" y="1006100"/>
            <a:ext cx="4653573" cy="2624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3f79549c10_0_65"/>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6" name="Google Shape;226;g23f79549c10_0_65"/>
          <p:cNvSpPr txBox="1">
            <a:spLocks noGrp="1"/>
          </p:cNvSpPr>
          <p:nvPr>
            <p:ph type="body" idx="1"/>
          </p:nvPr>
        </p:nvSpPr>
        <p:spPr>
          <a:xfrm>
            <a:off x="612720" y="160020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pic>
        <p:nvPicPr>
          <p:cNvPr id="227" name="Google Shape;227;g23f79549c10_0_65"/>
          <p:cNvPicPr preferRelativeResize="0"/>
          <p:nvPr/>
        </p:nvPicPr>
        <p:blipFill>
          <a:blip r:embed="rId3">
            <a:alphaModFix/>
          </a:blip>
          <a:stretch>
            <a:fillRect/>
          </a:stretch>
        </p:blipFill>
        <p:spPr>
          <a:xfrm>
            <a:off x="0" y="135600"/>
            <a:ext cx="5677225" cy="3201750"/>
          </a:xfrm>
          <a:prstGeom prst="rect">
            <a:avLst/>
          </a:prstGeom>
          <a:noFill/>
          <a:ln>
            <a:noFill/>
          </a:ln>
        </p:spPr>
      </p:pic>
      <p:pic>
        <p:nvPicPr>
          <p:cNvPr id="228" name="Google Shape;228;g23f79549c10_0_65"/>
          <p:cNvPicPr preferRelativeResize="0"/>
          <p:nvPr/>
        </p:nvPicPr>
        <p:blipFill>
          <a:blip r:embed="rId4">
            <a:alphaModFix/>
          </a:blip>
          <a:stretch>
            <a:fillRect/>
          </a:stretch>
        </p:blipFill>
        <p:spPr>
          <a:xfrm>
            <a:off x="4106527" y="3337350"/>
            <a:ext cx="4725023" cy="2664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3f79549c10_0_37"/>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5" name="Google Shape;235;g23f79549c10_0_37"/>
          <p:cNvSpPr txBox="1">
            <a:spLocks noGrp="1"/>
          </p:cNvSpPr>
          <p:nvPr>
            <p:ph type="body" idx="1"/>
          </p:nvPr>
        </p:nvSpPr>
        <p:spPr>
          <a:xfrm>
            <a:off x="612720" y="160020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pic>
        <p:nvPicPr>
          <p:cNvPr id="236" name="Google Shape;236;g23f79549c10_0_37"/>
          <p:cNvPicPr preferRelativeResize="0"/>
          <p:nvPr/>
        </p:nvPicPr>
        <p:blipFill>
          <a:blip r:embed="rId3">
            <a:alphaModFix/>
          </a:blip>
          <a:stretch>
            <a:fillRect/>
          </a:stretch>
        </p:blipFill>
        <p:spPr>
          <a:xfrm>
            <a:off x="1838187" y="611075"/>
            <a:ext cx="5467626" cy="5635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38db5e906f_0_1"/>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a:t>   Ανεμογεννήτριες από LEGO και χαρτόκουτα μαζί στο χάρτη της Κρήτης και προγραμματισμένες να κινούνται.</a:t>
            </a:r>
            <a:endParaRPr/>
          </a:p>
        </p:txBody>
      </p:sp>
      <p:sp>
        <p:nvSpPr>
          <p:cNvPr id="243" name="Google Shape;243;g238db5e906f_0_1"/>
          <p:cNvSpPr txBox="1">
            <a:spLocks noGrp="1"/>
          </p:cNvSpPr>
          <p:nvPr>
            <p:ph type="body" idx="1"/>
          </p:nvPr>
        </p:nvSpPr>
        <p:spPr>
          <a:xfrm>
            <a:off x="495745" y="140705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l-GR"/>
              <a:t>                                                                 </a:t>
            </a:r>
            <a:endParaRPr/>
          </a:p>
        </p:txBody>
      </p:sp>
      <p:pic>
        <p:nvPicPr>
          <p:cNvPr id="244" name="Google Shape;244;g238db5e906f_0_1"/>
          <p:cNvPicPr preferRelativeResize="0"/>
          <p:nvPr/>
        </p:nvPicPr>
        <p:blipFill>
          <a:blip r:embed="rId3">
            <a:alphaModFix/>
          </a:blip>
          <a:stretch>
            <a:fillRect/>
          </a:stretch>
        </p:blipFill>
        <p:spPr>
          <a:xfrm>
            <a:off x="4316800" y="1800650"/>
            <a:ext cx="3328274" cy="4437699"/>
          </a:xfrm>
          <a:prstGeom prst="rect">
            <a:avLst/>
          </a:prstGeom>
          <a:noFill/>
          <a:ln>
            <a:noFill/>
          </a:ln>
        </p:spPr>
      </p:pic>
      <p:pic>
        <p:nvPicPr>
          <p:cNvPr id="245" name="Google Shape;245;g238db5e906f_0_1"/>
          <p:cNvPicPr preferRelativeResize="0"/>
          <p:nvPr/>
        </p:nvPicPr>
        <p:blipFill>
          <a:blip r:embed="rId4">
            <a:alphaModFix/>
          </a:blip>
          <a:stretch>
            <a:fillRect/>
          </a:stretch>
        </p:blipFill>
        <p:spPr>
          <a:xfrm rot="8">
            <a:off x="88833" y="1628328"/>
            <a:ext cx="3538259" cy="50514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6"/>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2400" b="1">
                <a:solidFill>
                  <a:schemeClr val="dk1"/>
                </a:solidFill>
              </a:rPr>
              <a:t>Φάση Know</a:t>
            </a:r>
            <a:endParaRPr sz="2400">
              <a:solidFill>
                <a:schemeClr val="dk1"/>
              </a:solidFill>
            </a:endParaRPr>
          </a:p>
        </p:txBody>
      </p:sp>
      <p:sp>
        <p:nvSpPr>
          <p:cNvPr id="251" name="Google Shape;251;p6"/>
          <p:cNvSpPr txBox="1">
            <a:spLocks noGrp="1"/>
          </p:cNvSpPr>
          <p:nvPr>
            <p:ph type="body" idx="4294967295"/>
          </p:nvPr>
        </p:nvSpPr>
        <p:spPr>
          <a:xfrm>
            <a:off x="301625" y="1527174"/>
            <a:ext cx="8504238" cy="5102225"/>
          </a:xfrm>
          <a:prstGeom prst="rect">
            <a:avLst/>
          </a:prstGeom>
          <a:noFill/>
          <a:ln>
            <a:noFill/>
          </a:ln>
        </p:spPr>
        <p:txBody>
          <a:bodyPr spcFirstLastPara="1" wrap="square" lIns="0" tIns="0" rIns="0" bIns="0" anchor="t" anchorCtr="0">
            <a:normAutofit fontScale="62500"/>
          </a:bodyPr>
          <a:lstStyle/>
          <a:p>
            <a:pPr marL="0" lvl="0" indent="0" algn="just" rtl="0">
              <a:lnSpc>
                <a:spcPct val="170000"/>
              </a:lnSpc>
              <a:spcBef>
                <a:spcPts val="0"/>
              </a:spcBef>
              <a:spcAft>
                <a:spcPts val="0"/>
              </a:spcAft>
              <a:buNone/>
            </a:pPr>
            <a:r>
              <a:rPr lang="el-GR" sz="2400" b="1"/>
              <a:t>Η φάση Know διακρίνεται στα ακόλουθα στάδια :</a:t>
            </a:r>
            <a:endParaRPr sz="2400" b="1"/>
          </a:p>
          <a:p>
            <a:pPr marL="0" lvl="0" indent="0" algn="just" rtl="0">
              <a:lnSpc>
                <a:spcPct val="170000"/>
              </a:lnSpc>
              <a:spcBef>
                <a:spcPts val="0"/>
              </a:spcBef>
              <a:spcAft>
                <a:spcPts val="0"/>
              </a:spcAft>
              <a:buNone/>
            </a:pPr>
            <a:r>
              <a:rPr lang="el-GR" sz="2400" b="1"/>
              <a:t>α. Knowledge and opinions, γνώση και γνώμες</a:t>
            </a:r>
            <a:endParaRPr sz="2400" b="0"/>
          </a:p>
          <a:p>
            <a:pPr marL="0" lvl="0" indent="0" algn="just" rtl="0">
              <a:lnSpc>
                <a:spcPct val="170000"/>
              </a:lnSpc>
              <a:spcBef>
                <a:spcPts val="0"/>
              </a:spcBef>
              <a:spcAft>
                <a:spcPts val="0"/>
              </a:spcAft>
              <a:buNone/>
            </a:pPr>
            <a:r>
              <a:rPr lang="el-GR" sz="2400"/>
              <a:t>Σε αυτό το στάδιο  </a:t>
            </a:r>
            <a:r>
              <a:rPr lang="el-GR" sz="2400" b="1"/>
              <a:t>δουλέψαμε σε ομάδες</a:t>
            </a:r>
            <a:r>
              <a:rPr lang="el-GR" sz="2400"/>
              <a:t>. Ειδικότερα, με βάση τα αποτελέσματα που προέκυψαν από τα ερωτήματα που είχαμε θέσει, ασχοληθήκαμε με την </a:t>
            </a:r>
            <a:r>
              <a:rPr lang="el-GR" sz="2400" b="1"/>
              <a:t>αναζήτηση χώρων για ανανεώσιμες πηγές ενέργειας στο νησί μας, </a:t>
            </a:r>
            <a:r>
              <a:rPr lang="el-GR" sz="2400"/>
              <a:t>τα θετικά και τα αρνητικά που θα προκύψουν από την παρέμβαση αυτή, καθώς και το πού διοχετεύεται η ενέργεια που συγκεντρώνεται. Εχοντας </a:t>
            </a:r>
            <a:r>
              <a:rPr lang="el-GR" sz="2400" b="1"/>
              <a:t>καταγράψει τα ευρήματά μας</a:t>
            </a:r>
            <a:r>
              <a:rPr lang="el-GR" sz="2400"/>
              <a:t>, ετοιμαστήκαμε για τη συνάντηση με τον επιστήμονα, στον οποίο θέσαμε τα ερωτήματά μας.</a:t>
            </a:r>
            <a:br>
              <a:rPr lang="el-GR" sz="2400" b="0"/>
            </a:br>
            <a:r>
              <a:rPr lang="el-GR" sz="2400" b="1"/>
              <a:t>β. Deliberation, διαβούλευση</a:t>
            </a:r>
            <a:endParaRPr sz="2400" b="0"/>
          </a:p>
          <a:p>
            <a:pPr marL="0" lvl="0" indent="0" algn="just" rtl="0">
              <a:lnSpc>
                <a:spcPct val="170000"/>
              </a:lnSpc>
              <a:spcBef>
                <a:spcPts val="0"/>
              </a:spcBef>
              <a:spcAft>
                <a:spcPts val="0"/>
              </a:spcAft>
              <a:buNone/>
            </a:pPr>
            <a:r>
              <a:rPr lang="el-GR" sz="2400"/>
              <a:t>Έχοντας συγκεντρώσει τα ευρήματά μας, μπαίνουμε στην ολομέλεια της τάξης και συζητάμε για την πρόοδό μας και για τα νέα ερωτήματα που έχουν προκύψει και που θα τεθούν στον επιστήμονα που έχουμε καλέσει. Η συνάντηση έγινε δια ζώσης και είχε εξαιρετικό ενδιαφέρον, με τον επιστήμονα κύριο Πέτρο Λυμπεράκη να κεντρίζει το ενδιαφέρον μας.. </a:t>
            </a:r>
            <a:endParaRPr sz="24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38db5e906f_0_9"/>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a:t>Ο κύριος Λυμπεράκης στην τάξη μας</a:t>
            </a:r>
            <a:endParaRPr/>
          </a:p>
        </p:txBody>
      </p:sp>
      <p:sp>
        <p:nvSpPr>
          <p:cNvPr id="258" name="Google Shape;258;g238db5e906f_0_9"/>
          <p:cNvSpPr txBox="1">
            <a:spLocks noGrp="1"/>
          </p:cNvSpPr>
          <p:nvPr>
            <p:ph type="body" idx="1"/>
          </p:nvPr>
        </p:nvSpPr>
        <p:spPr>
          <a:xfrm>
            <a:off x="612720" y="160020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pic>
        <p:nvPicPr>
          <p:cNvPr id="259" name="Google Shape;259;g238db5e906f_0_9"/>
          <p:cNvPicPr preferRelativeResize="0"/>
          <p:nvPr/>
        </p:nvPicPr>
        <p:blipFill>
          <a:blip r:embed="rId3">
            <a:alphaModFix/>
          </a:blip>
          <a:stretch>
            <a:fillRect/>
          </a:stretch>
        </p:blipFill>
        <p:spPr>
          <a:xfrm>
            <a:off x="140725" y="1218600"/>
            <a:ext cx="5547151" cy="5128850"/>
          </a:xfrm>
          <a:prstGeom prst="rect">
            <a:avLst/>
          </a:prstGeom>
          <a:noFill/>
          <a:ln>
            <a:noFill/>
          </a:ln>
        </p:spPr>
      </p:pic>
      <p:pic>
        <p:nvPicPr>
          <p:cNvPr id="260" name="Google Shape;260;g238db5e906f_0_9"/>
          <p:cNvPicPr preferRelativeResize="0"/>
          <p:nvPr/>
        </p:nvPicPr>
        <p:blipFill>
          <a:blip r:embed="rId4">
            <a:alphaModFix/>
          </a:blip>
          <a:stretch>
            <a:fillRect/>
          </a:stretch>
        </p:blipFill>
        <p:spPr>
          <a:xfrm>
            <a:off x="4498525" y="943850"/>
            <a:ext cx="4052701" cy="54036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2800" b="1">
                <a:solidFill>
                  <a:schemeClr val="dk1"/>
                </a:solidFill>
              </a:rPr>
              <a:t>Φάση Do</a:t>
            </a:r>
            <a:endParaRPr sz="2800" b="1">
              <a:solidFill>
                <a:schemeClr val="dk1"/>
              </a:solidFill>
            </a:endParaRPr>
          </a:p>
        </p:txBody>
      </p:sp>
      <p:sp>
        <p:nvSpPr>
          <p:cNvPr id="266" name="Google Shape;266;p7"/>
          <p:cNvSpPr txBox="1">
            <a:spLocks noGrp="1"/>
          </p:cNvSpPr>
          <p:nvPr>
            <p:ph type="body" idx="4294967295"/>
          </p:nvPr>
        </p:nvSpPr>
        <p:spPr>
          <a:xfrm>
            <a:off x="301625" y="1752599"/>
            <a:ext cx="8504238" cy="4346575"/>
          </a:xfrm>
          <a:prstGeom prst="rect">
            <a:avLst/>
          </a:prstGeom>
          <a:noFill/>
          <a:ln>
            <a:noFill/>
          </a:ln>
        </p:spPr>
        <p:txBody>
          <a:bodyPr spcFirstLastPara="1" wrap="square" lIns="0" tIns="0" rIns="0" bIns="0" anchor="t" anchorCtr="0">
            <a:normAutofit/>
          </a:bodyPr>
          <a:lstStyle/>
          <a:p>
            <a:pPr marL="0" lvl="0" indent="0" algn="just" rtl="0">
              <a:lnSpc>
                <a:spcPct val="150000"/>
              </a:lnSpc>
              <a:spcBef>
                <a:spcPts val="0"/>
              </a:spcBef>
              <a:spcAft>
                <a:spcPts val="0"/>
              </a:spcAft>
              <a:buNone/>
            </a:pPr>
            <a:r>
              <a:rPr lang="el-GR"/>
              <a:t>Στη φάση αυτή, έπειτα από σχετική συζήτηση με ανάλογη επιχειρηματολογία, </a:t>
            </a:r>
            <a:r>
              <a:rPr lang="el-GR" b="1"/>
              <a:t>καταλήξαμε σε προτάσεις ως προς το ιδανικό</a:t>
            </a:r>
            <a:r>
              <a:rPr lang="el-GR"/>
              <a:t>, κατά την κρίση μας, </a:t>
            </a:r>
            <a:r>
              <a:rPr lang="el-GR" b="1"/>
              <a:t>σημείο για το επόμενο αιολικό πάρκο στο νησί μας</a:t>
            </a:r>
            <a:r>
              <a:rPr lang="el-GR"/>
              <a:t>. Το εντοπίσαμε στον χάρτη του νησιού μας και έχοντας κατασκευάσει ανεμογεννήτριες τις τοποθετήσαμε στο χάρτη(σε μορφή παζλ). Τα αποτελέσματά μας τα </a:t>
            </a:r>
            <a:r>
              <a:rPr lang="el-GR" b="1"/>
              <a:t>παρουσιάσαμε στη σχολική κοινότητα</a:t>
            </a:r>
            <a:r>
              <a:rPr lang="el-GR"/>
              <a:t>, σε </a:t>
            </a:r>
            <a:r>
              <a:rPr lang="el-GR" b="1"/>
              <a:t>μέσα κοινωνικής δικτύωσης </a:t>
            </a:r>
            <a:r>
              <a:rPr lang="el-GR"/>
              <a:t>και στους </a:t>
            </a:r>
            <a:r>
              <a:rPr lang="el-GR" b="1"/>
              <a:t>εταίρους μας </a:t>
            </a:r>
            <a:r>
              <a:rPr lang="el-GR"/>
              <a:t>σε σχετικό πρόγραμμα Εράσμους που είναι ενταγμένο το σχολείο μας και σε πρόγραμμα  etwinning.</a:t>
            </a:r>
            <a:br>
              <a:rPr lang="el-GR" b="0"/>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2800" b="1">
                <a:latin typeface="Arial"/>
                <a:ea typeface="Arial"/>
                <a:cs typeface="Arial"/>
                <a:sym typeface="Arial"/>
              </a:rPr>
              <a:t>Εισαγωγή</a:t>
            </a:r>
            <a:endParaRPr sz="2800" b="1">
              <a:latin typeface="Arial"/>
              <a:ea typeface="Arial"/>
              <a:cs typeface="Arial"/>
              <a:sym typeface="Arial"/>
            </a:endParaRPr>
          </a:p>
        </p:txBody>
      </p:sp>
      <p:sp>
        <p:nvSpPr>
          <p:cNvPr id="131" name="Google Shape;131;p2"/>
          <p:cNvSpPr txBox="1">
            <a:spLocks noGrp="1"/>
          </p:cNvSpPr>
          <p:nvPr>
            <p:ph type="body" idx="1"/>
          </p:nvPr>
        </p:nvSpPr>
        <p:spPr>
          <a:xfrm>
            <a:off x="264925" y="1676400"/>
            <a:ext cx="8497200" cy="4497300"/>
          </a:xfrm>
          <a:prstGeom prst="rect">
            <a:avLst/>
          </a:prstGeom>
          <a:noFill/>
          <a:ln>
            <a:noFill/>
          </a:ln>
        </p:spPr>
        <p:txBody>
          <a:bodyPr spcFirstLastPara="1" wrap="square" lIns="0" tIns="0" rIns="0" bIns="0" anchor="ctr" anchorCtr="0">
            <a:normAutofit fontScale="85000" lnSpcReduction="20000"/>
          </a:bodyPr>
          <a:lstStyle/>
          <a:p>
            <a:pPr marL="0" lvl="0" indent="0" algn="just" rtl="0">
              <a:lnSpc>
                <a:spcPct val="150000"/>
              </a:lnSpc>
              <a:spcBef>
                <a:spcPts val="0"/>
              </a:spcBef>
              <a:spcAft>
                <a:spcPts val="0"/>
              </a:spcAft>
              <a:buNone/>
            </a:pPr>
            <a:r>
              <a:rPr lang="el-GR" sz="1800"/>
              <a:t>Με τη βοήθεια του </a:t>
            </a:r>
            <a:r>
              <a:rPr lang="el-GR" sz="1800" b="1"/>
              <a:t>open-ended </a:t>
            </a:r>
            <a:r>
              <a:rPr lang="el-GR" sz="1800"/>
              <a:t>σεναρίου “</a:t>
            </a:r>
            <a:r>
              <a:rPr lang="el-GR" sz="1800" b="1"/>
              <a:t>Ανανεώσιμες πηγές Ενέργειας</a:t>
            </a:r>
            <a:r>
              <a:rPr lang="el-GR" sz="1800"/>
              <a:t>” οι μαθητές </a:t>
            </a:r>
            <a:r>
              <a:rPr lang="el-GR" sz="1800" b="1"/>
              <a:t>ανακαλύπτουν</a:t>
            </a:r>
            <a:r>
              <a:rPr lang="el-GR" sz="1800"/>
              <a:t> τον τρόπο παραγωγής ηλεκτρικής ενέργειας, τη συμβολή της στην καθημερινότητα, την πορεία που ακολουθεί από τη μονάδα παραγωγής ως το σπίτι μας, </a:t>
            </a:r>
            <a:r>
              <a:rPr lang="el-GR" sz="1800" b="1"/>
              <a:t>αναζητούν</a:t>
            </a:r>
            <a:r>
              <a:rPr lang="el-GR" sz="1800"/>
              <a:t> τις ανανεώσιμες πηγές ενέργειας, και με  επιτόπια έρευνα σε αιολικό πάρκο τους δίνεται η δυνατότητα να </a:t>
            </a:r>
            <a:r>
              <a:rPr lang="el-GR" sz="1800" b="1"/>
              <a:t>βιώσουν</a:t>
            </a:r>
            <a:r>
              <a:rPr lang="el-GR" sz="1800"/>
              <a:t> την ανοιχτή και συμμετοχική, προσανατολισμένη στην επιστήμη, σχολική εκπαίδευση </a:t>
            </a:r>
            <a:r>
              <a:rPr lang="el-GR" sz="1800" b="1"/>
              <a:t>(open schooling, participatory-science). </a:t>
            </a:r>
            <a:r>
              <a:rPr lang="el-GR" sz="1800"/>
              <a:t>Οι μαθητές έχοντας </a:t>
            </a:r>
            <a:r>
              <a:rPr lang="el-GR" sz="1800" b="1"/>
              <a:t>μελετήσει </a:t>
            </a:r>
            <a:r>
              <a:rPr lang="el-GR" sz="1800"/>
              <a:t>το απαραίτητο υλικό και από τη βιωματική μάθηση </a:t>
            </a:r>
            <a:r>
              <a:rPr lang="el-GR" sz="1800" b="1"/>
              <a:t>εργαζόμενοι πάνω σε ένα πραγματικό πρόβλημα ανακαλύπτουν λύσεις</a:t>
            </a:r>
            <a:r>
              <a:rPr lang="el-GR" sz="1800"/>
              <a:t>. Η γενικότερη κουλτούρα αυτού του open-ended σεναρίου είναι να κάνει τους μαθητές περιβαλλοντικά σκεπτόμενους πολίτες</a:t>
            </a:r>
            <a:endParaRPr sz="1800"/>
          </a:p>
          <a:p>
            <a:pPr marL="0" lvl="0" indent="0" algn="just" rtl="0">
              <a:lnSpc>
                <a:spcPct val="150000"/>
              </a:lnSpc>
              <a:spcBef>
                <a:spcPts val="0"/>
              </a:spcBef>
              <a:spcAft>
                <a:spcPts val="0"/>
              </a:spcAft>
              <a:buNone/>
            </a:pPr>
            <a:endParaRPr sz="1800"/>
          </a:p>
          <a:p>
            <a:pPr marL="0" lvl="0" indent="0" algn="just" rtl="0">
              <a:lnSpc>
                <a:spcPct val="150000"/>
              </a:lnSpc>
              <a:spcBef>
                <a:spcPts val="0"/>
              </a:spcBef>
              <a:spcAft>
                <a:spcPts val="0"/>
              </a:spcAft>
              <a:buNone/>
            </a:pPr>
            <a:r>
              <a:rPr lang="el-GR" sz="1800" b="0"/>
              <a:t>To πρόγραμμα connect στηρίζεται σε τρεις φάσεις:</a:t>
            </a:r>
            <a:endParaRPr/>
          </a:p>
          <a:p>
            <a:pPr marL="342900" lvl="0" indent="-351472" algn="just" rtl="0">
              <a:lnSpc>
                <a:spcPct val="150000"/>
              </a:lnSpc>
              <a:spcBef>
                <a:spcPts val="0"/>
              </a:spcBef>
              <a:spcAft>
                <a:spcPts val="0"/>
              </a:spcAft>
              <a:buSzPct val="100000"/>
              <a:buFont typeface="Arial"/>
              <a:buAutoNum type="arabicPeriod"/>
            </a:pPr>
            <a:r>
              <a:rPr lang="el-GR" sz="1800"/>
              <a:t>Care</a:t>
            </a:r>
            <a:endParaRPr/>
          </a:p>
          <a:p>
            <a:pPr marL="342900" lvl="0" indent="-351472" algn="just" rtl="0">
              <a:lnSpc>
                <a:spcPct val="150000"/>
              </a:lnSpc>
              <a:spcBef>
                <a:spcPts val="0"/>
              </a:spcBef>
              <a:spcAft>
                <a:spcPts val="0"/>
              </a:spcAft>
              <a:buSzPct val="100000"/>
              <a:buFont typeface="Arial"/>
              <a:buAutoNum type="arabicPeriod"/>
            </a:pPr>
            <a:r>
              <a:rPr lang="el-GR" sz="1800" b="0"/>
              <a:t>Know</a:t>
            </a:r>
            <a:endParaRPr/>
          </a:p>
          <a:p>
            <a:pPr marL="342900" lvl="0" indent="-351472" algn="just" rtl="0">
              <a:lnSpc>
                <a:spcPct val="150000"/>
              </a:lnSpc>
              <a:spcBef>
                <a:spcPts val="0"/>
              </a:spcBef>
              <a:spcAft>
                <a:spcPts val="0"/>
              </a:spcAft>
              <a:buSzPct val="100000"/>
              <a:buFont typeface="Arial"/>
              <a:buAutoNum type="arabicPeriod"/>
            </a:pPr>
            <a:r>
              <a:rPr lang="el-GR" sz="1800"/>
              <a:t>Do</a:t>
            </a:r>
            <a:endParaRPr/>
          </a:p>
          <a:p>
            <a:pPr marL="342900" lvl="0" indent="-342900" algn="just" rtl="0">
              <a:lnSpc>
                <a:spcPct val="150000"/>
              </a:lnSpc>
              <a:spcBef>
                <a:spcPts val="0"/>
              </a:spcBef>
              <a:spcAft>
                <a:spcPts val="0"/>
              </a:spcAft>
              <a:buNone/>
            </a:pPr>
            <a:r>
              <a:rPr lang="el-GR" sz="1800"/>
              <a:t>Η παρουσίαση των οποίων γίνεται στη συνέχεια </a:t>
            </a:r>
            <a:endParaRPr sz="1800"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8"/>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2800" b="1">
                <a:solidFill>
                  <a:schemeClr val="dk1"/>
                </a:solidFill>
              </a:rPr>
              <a:t>Φάση Do</a:t>
            </a:r>
            <a:endParaRPr sz="2800" b="1">
              <a:solidFill>
                <a:schemeClr val="dk1"/>
              </a:solidFill>
            </a:endParaRPr>
          </a:p>
        </p:txBody>
      </p:sp>
      <p:sp>
        <p:nvSpPr>
          <p:cNvPr id="272" name="Google Shape;272;p8"/>
          <p:cNvSpPr txBox="1">
            <a:spLocks noGrp="1"/>
          </p:cNvSpPr>
          <p:nvPr>
            <p:ph type="body" idx="4294967295"/>
          </p:nvPr>
        </p:nvSpPr>
        <p:spPr>
          <a:xfrm>
            <a:off x="301625" y="1527174"/>
            <a:ext cx="8504238" cy="5102225"/>
          </a:xfrm>
          <a:prstGeom prst="rect">
            <a:avLst/>
          </a:prstGeom>
          <a:noFill/>
          <a:ln>
            <a:noFill/>
          </a:ln>
        </p:spPr>
        <p:txBody>
          <a:bodyPr spcFirstLastPara="1" wrap="square" lIns="0" tIns="0" rIns="0" bIns="0" anchor="t" anchorCtr="0">
            <a:normAutofit fontScale="92500" lnSpcReduction="20000"/>
          </a:bodyPr>
          <a:lstStyle/>
          <a:p>
            <a:pPr marL="0" lvl="0" indent="0" algn="just" rtl="0">
              <a:lnSpc>
                <a:spcPct val="150000"/>
              </a:lnSpc>
              <a:spcBef>
                <a:spcPts val="0"/>
              </a:spcBef>
              <a:spcAft>
                <a:spcPts val="0"/>
              </a:spcAft>
              <a:buNone/>
            </a:pPr>
            <a:r>
              <a:rPr lang="el-GR" b="1"/>
              <a:t>H φάση Do διακρίνεται σε δύο στάδια:</a:t>
            </a:r>
            <a:endParaRPr b="1"/>
          </a:p>
          <a:p>
            <a:pPr marL="0" lvl="0" indent="0" algn="just" rtl="0">
              <a:lnSpc>
                <a:spcPct val="150000"/>
              </a:lnSpc>
              <a:spcBef>
                <a:spcPts val="0"/>
              </a:spcBef>
              <a:spcAft>
                <a:spcPts val="0"/>
              </a:spcAft>
              <a:buNone/>
            </a:pPr>
            <a:r>
              <a:rPr lang="el-GR" b="1"/>
              <a:t>α. Recommendations, συστάσεις</a:t>
            </a:r>
            <a:endParaRPr b="0"/>
          </a:p>
          <a:p>
            <a:pPr marL="0" lvl="0" indent="0" algn="just" rtl="0">
              <a:lnSpc>
                <a:spcPct val="150000"/>
              </a:lnSpc>
              <a:spcBef>
                <a:spcPts val="0"/>
              </a:spcBef>
              <a:spcAft>
                <a:spcPts val="0"/>
              </a:spcAft>
              <a:buNone/>
            </a:pPr>
            <a:r>
              <a:rPr lang="el-GR"/>
              <a:t>Στη φάση αυτή του σεναρίου </a:t>
            </a:r>
            <a:r>
              <a:rPr lang="el-GR" b="1"/>
              <a:t>συζητήσαμε τις προτάσεις</a:t>
            </a:r>
            <a:r>
              <a:rPr lang="el-GR"/>
              <a:t> οι οποίες προέκυψαν. Ποιες από αυτές μπορούσαν να εφαρμοστούν και υπό ποιες προϋποθέσεις . Έπειτα, συζητήσαμε τις </a:t>
            </a:r>
            <a:r>
              <a:rPr lang="el-GR" b="1"/>
              <a:t>επιπτώσεις</a:t>
            </a:r>
            <a:r>
              <a:rPr lang="el-GR"/>
              <a:t> της δημιουργίας νέου αιολικού πάρκου στο περιβάλλον, θετικά κι αρνητικά,  και τις καταγράψαμε </a:t>
            </a:r>
            <a:endParaRPr/>
          </a:p>
          <a:p>
            <a:pPr marL="0" lvl="0" indent="0" algn="just" rtl="0">
              <a:lnSpc>
                <a:spcPct val="150000"/>
              </a:lnSpc>
              <a:spcBef>
                <a:spcPts val="0"/>
              </a:spcBef>
              <a:spcAft>
                <a:spcPts val="0"/>
              </a:spcAft>
              <a:buNone/>
            </a:pPr>
            <a:endParaRPr b="0"/>
          </a:p>
          <a:p>
            <a:pPr marL="0" lvl="0" indent="0" algn="just" rtl="0">
              <a:lnSpc>
                <a:spcPct val="150000"/>
              </a:lnSpc>
              <a:spcBef>
                <a:spcPts val="0"/>
              </a:spcBef>
              <a:spcAft>
                <a:spcPts val="0"/>
              </a:spcAft>
              <a:buNone/>
            </a:pPr>
            <a:r>
              <a:rPr lang="el-GR" b="1"/>
              <a:t>β. Dissemination, διάχυση</a:t>
            </a:r>
            <a:endParaRPr b="0"/>
          </a:p>
          <a:p>
            <a:pPr marL="0" lvl="0" indent="-105727" algn="just" rtl="0">
              <a:lnSpc>
                <a:spcPct val="150000"/>
              </a:lnSpc>
              <a:spcBef>
                <a:spcPts val="0"/>
              </a:spcBef>
              <a:spcAft>
                <a:spcPts val="0"/>
              </a:spcAft>
              <a:buSzPct val="100000"/>
              <a:buFont typeface="Noto Sans Symbols"/>
              <a:buChar char="✔"/>
            </a:pPr>
            <a:r>
              <a:rPr lang="el-GR"/>
              <a:t>Δημιουργία  ανεμογεννητριών από χαρτόκουτα και LEGO με προγραμματισμό EV3</a:t>
            </a:r>
            <a:endParaRPr/>
          </a:p>
          <a:p>
            <a:pPr marL="0" lvl="0" indent="-105727" algn="just" rtl="0">
              <a:lnSpc>
                <a:spcPct val="150000"/>
              </a:lnSpc>
              <a:spcBef>
                <a:spcPts val="0"/>
              </a:spcBef>
              <a:spcAft>
                <a:spcPts val="0"/>
              </a:spcAft>
              <a:buSzPct val="100000"/>
              <a:buFont typeface="Noto Sans Symbols"/>
              <a:buChar char="✔"/>
            </a:pPr>
            <a:r>
              <a:rPr lang="el-GR"/>
              <a:t>Παρουσίαση του προγράμματος σε εταίρους που επισκέφτηκαν το σχολείο μας στα πλαίσια του Erasmus</a:t>
            </a:r>
            <a:endParaRPr/>
          </a:p>
          <a:p>
            <a:pPr marL="0" lvl="0" indent="-105727" algn="just" rtl="0">
              <a:lnSpc>
                <a:spcPct val="150000"/>
              </a:lnSpc>
              <a:spcBef>
                <a:spcPts val="0"/>
              </a:spcBef>
              <a:spcAft>
                <a:spcPts val="0"/>
              </a:spcAft>
              <a:buSzPct val="100000"/>
              <a:buFont typeface="Noto Sans Symbols"/>
              <a:buChar char="✔"/>
            </a:pPr>
            <a:r>
              <a:rPr lang="el-GR"/>
              <a:t>Σύνδεση του προγράμματος με etwinning project που συμμετέχει η τάξη μας</a:t>
            </a:r>
            <a:endParaRPr/>
          </a:p>
          <a:p>
            <a:pPr marL="0" lvl="0" indent="-105727" algn="just" rtl="0">
              <a:lnSpc>
                <a:spcPct val="150000"/>
              </a:lnSpc>
              <a:spcBef>
                <a:spcPts val="0"/>
              </a:spcBef>
              <a:spcAft>
                <a:spcPts val="0"/>
              </a:spcAft>
              <a:buSzPct val="100000"/>
              <a:buFont typeface="Noto Sans Symbols"/>
              <a:buChar char="✔"/>
            </a:pPr>
            <a:r>
              <a:rPr lang="el-GR"/>
              <a:t>Σχετικό υλικό θα δημοσιευτεί στην ιστοσελίδα του σχολείου μας</a:t>
            </a:r>
            <a:endParaRPr/>
          </a:p>
          <a:p>
            <a:pPr marL="457200" lvl="0" indent="0" algn="just" rtl="0">
              <a:lnSpc>
                <a:spcPct val="150000"/>
              </a:lnSpc>
              <a:spcBef>
                <a:spcPts val="0"/>
              </a:spcBef>
              <a:spcAft>
                <a:spcPts val="0"/>
              </a:spcAft>
              <a:buNone/>
            </a:pPr>
            <a:endParaRPr b="0"/>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9"/>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2800" b="1"/>
              <a:t>Εκδρομή σε αιολικό πάρκο στο χωριό Αγία Βαρβάρα</a:t>
            </a:r>
            <a:endParaRPr sz="2800" b="1"/>
          </a:p>
        </p:txBody>
      </p:sp>
      <p:pic>
        <p:nvPicPr>
          <p:cNvPr id="278" name="Google Shape;278;p9"/>
          <p:cNvPicPr preferRelativeResize="0"/>
          <p:nvPr/>
        </p:nvPicPr>
        <p:blipFill>
          <a:blip r:embed="rId3">
            <a:alphaModFix/>
          </a:blip>
          <a:stretch>
            <a:fillRect/>
          </a:stretch>
        </p:blipFill>
        <p:spPr>
          <a:xfrm>
            <a:off x="0" y="2637287"/>
            <a:ext cx="4834174" cy="3625625"/>
          </a:xfrm>
          <a:prstGeom prst="rect">
            <a:avLst/>
          </a:prstGeom>
          <a:noFill/>
          <a:ln>
            <a:noFill/>
          </a:ln>
        </p:spPr>
      </p:pic>
      <p:pic>
        <p:nvPicPr>
          <p:cNvPr id="279" name="Google Shape;279;p9"/>
          <p:cNvPicPr preferRelativeResize="0"/>
          <p:nvPr/>
        </p:nvPicPr>
        <p:blipFill>
          <a:blip r:embed="rId4">
            <a:alphaModFix/>
          </a:blip>
          <a:stretch>
            <a:fillRect/>
          </a:stretch>
        </p:blipFill>
        <p:spPr>
          <a:xfrm>
            <a:off x="4369625" y="1498700"/>
            <a:ext cx="4572000" cy="609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0"/>
          <p:cNvSpPr txBox="1"/>
          <p:nvPr/>
        </p:nvSpPr>
        <p:spPr>
          <a:xfrm>
            <a:off x="1371600" y="2743200"/>
            <a:ext cx="7122240" cy="1672560"/>
          </a:xfrm>
          <a:prstGeom prst="rect">
            <a:avLst/>
          </a:prstGeom>
          <a:noFill/>
          <a:ln>
            <a:noFill/>
          </a:ln>
        </p:spPr>
        <p:txBody>
          <a:bodyPr spcFirstLastPara="1" wrap="square" lIns="45700" tIns="45000" rIns="45700" bIns="45000" anchor="t" anchorCtr="0">
            <a:noAutofit/>
          </a:bodyPr>
          <a:lstStyle/>
          <a:p>
            <a:pPr marL="0" marR="0" lvl="0" indent="0" algn="l" rtl="0">
              <a:spcBef>
                <a:spcPts val="0"/>
              </a:spcBef>
              <a:spcAft>
                <a:spcPts val="0"/>
              </a:spcAft>
              <a:buNone/>
            </a:pPr>
            <a:endParaRPr sz="3200" b="0" strike="noStrike">
              <a:solidFill>
                <a:schemeClr val="dk1"/>
              </a:solidFill>
              <a:latin typeface="Arial"/>
              <a:ea typeface="Arial"/>
              <a:cs typeface="Arial"/>
              <a:sym typeface="Arial"/>
            </a:endParaRPr>
          </a:p>
        </p:txBody>
      </p:sp>
      <p:sp>
        <p:nvSpPr>
          <p:cNvPr id="285" name="Google Shape;285;p10"/>
          <p:cNvSpPr txBox="1"/>
          <p:nvPr/>
        </p:nvSpPr>
        <p:spPr>
          <a:xfrm>
            <a:off x="1371600" y="1600200"/>
            <a:ext cx="7619400" cy="990000"/>
          </a:xfrm>
          <a:prstGeom prst="rect">
            <a:avLst/>
          </a:prstGeom>
          <a:noFill/>
          <a:ln>
            <a:noFill/>
          </a:ln>
        </p:spPr>
        <p:txBody>
          <a:bodyPr spcFirstLastPara="1" wrap="square" lIns="45700" tIns="45000" rIns="45700" bIns="45000" anchor="ctr" anchorCtr="0">
            <a:noAutofit/>
          </a:bodyPr>
          <a:lstStyle/>
          <a:p>
            <a:pPr marL="0" marR="0" lvl="0" indent="0" algn="l" rtl="0">
              <a:lnSpc>
                <a:spcPct val="100000"/>
              </a:lnSpc>
              <a:spcBef>
                <a:spcPts val="0"/>
              </a:spcBef>
              <a:spcAft>
                <a:spcPts val="0"/>
              </a:spcAft>
              <a:buNone/>
            </a:pPr>
            <a:r>
              <a:rPr lang="el-GR" sz="4000" b="0" strike="noStrike">
                <a:solidFill>
                  <a:srgbClr val="FFFFFF"/>
                </a:solidFill>
                <a:latin typeface="Twentieth Century"/>
                <a:ea typeface="Twentieth Century"/>
                <a:cs typeface="Twentieth Century"/>
                <a:sym typeface="Twentieth Century"/>
              </a:rPr>
              <a:t>Ευχαριστούμε για τον χρόνο σας</a:t>
            </a:r>
            <a:endParaRPr sz="4000" b="0"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419574" y="275475"/>
            <a:ext cx="8302500" cy="990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2800" b="1"/>
              <a:t>Φάση Care</a:t>
            </a:r>
            <a:endParaRPr sz="2800" b="1"/>
          </a:p>
        </p:txBody>
      </p:sp>
      <p:sp>
        <p:nvSpPr>
          <p:cNvPr id="137" name="Google Shape;137;p3"/>
          <p:cNvSpPr txBox="1">
            <a:spLocks noGrp="1"/>
          </p:cNvSpPr>
          <p:nvPr>
            <p:ph type="body" idx="4294967295"/>
          </p:nvPr>
        </p:nvSpPr>
        <p:spPr>
          <a:xfrm>
            <a:off x="265975" y="1537700"/>
            <a:ext cx="8391000" cy="4495800"/>
          </a:xfrm>
          <a:prstGeom prst="rect">
            <a:avLst/>
          </a:prstGeom>
          <a:noFill/>
          <a:ln>
            <a:noFill/>
          </a:ln>
        </p:spPr>
        <p:txBody>
          <a:bodyPr spcFirstLastPara="1" wrap="square" lIns="0" tIns="0" rIns="0" bIns="0" anchor="t" anchorCtr="0">
            <a:normAutofit/>
          </a:bodyPr>
          <a:lstStyle/>
          <a:p>
            <a:pPr marL="320040" lvl="0" indent="-320040" algn="l" rtl="0">
              <a:spcBef>
                <a:spcPts val="0"/>
              </a:spcBef>
              <a:spcAft>
                <a:spcPts val="0"/>
              </a:spcAft>
              <a:buNone/>
            </a:pPr>
            <a:endParaRPr sz="2400">
              <a:latin typeface="Arial"/>
              <a:ea typeface="Arial"/>
              <a:cs typeface="Arial"/>
              <a:sym typeface="Arial"/>
            </a:endParaRPr>
          </a:p>
          <a:p>
            <a:pPr marL="0" lvl="0" indent="0" algn="just" rtl="0">
              <a:lnSpc>
                <a:spcPct val="150000"/>
              </a:lnSpc>
              <a:spcBef>
                <a:spcPts val="0"/>
              </a:spcBef>
              <a:spcAft>
                <a:spcPts val="0"/>
              </a:spcAft>
              <a:buNone/>
            </a:pPr>
            <a:r>
              <a:rPr lang="el-GR"/>
              <a:t>Στη φάση Care, μας δόθηκε η δυνατότητα, με αφορμή ένα βίντεο, να αναλογιστούμε την </a:t>
            </a:r>
            <a:r>
              <a:rPr lang="el-GR" b="1"/>
              <a:t>πορεία του ηλεκτρικού ρεύματος </a:t>
            </a:r>
            <a:r>
              <a:rPr lang="el-GR"/>
              <a:t>καθώς και το </a:t>
            </a:r>
            <a:r>
              <a:rPr lang="el-GR" b="1"/>
              <a:t>ποιες πρώτες ύλες χρειάζεται </a:t>
            </a:r>
            <a:r>
              <a:rPr lang="el-GR"/>
              <a:t>μια χώρα, ώστε να παράγει την ηλεκτρική της ενέργεια. Αναλογιστηκαμε τις </a:t>
            </a:r>
            <a:r>
              <a:rPr lang="el-GR" b="1"/>
              <a:t>βλαβερές συνέπειες στο περιβάλλον </a:t>
            </a:r>
            <a:r>
              <a:rPr lang="el-GR"/>
              <a:t>και </a:t>
            </a:r>
            <a:r>
              <a:rPr lang="el-GR" b="1"/>
              <a:t>αναζητήσαμε ανανεώσιμες πηγές ενέργειας</a:t>
            </a:r>
            <a:r>
              <a:rPr lang="el-GR"/>
              <a:t>. Οι </a:t>
            </a:r>
            <a:r>
              <a:rPr lang="el-GR" b="1"/>
              <a:t>γονείς μας ενεπλάκησαν </a:t>
            </a:r>
            <a:r>
              <a:rPr lang="el-GR"/>
              <a:t>ενεργά σε συζητήσεις μαζί μας. </a:t>
            </a:r>
            <a:r>
              <a:rPr lang="el-GR" b="1"/>
              <a:t>Ευαισθητοποιηθήκαμε</a:t>
            </a:r>
            <a:r>
              <a:rPr lang="el-GR"/>
              <a:t> γύρω από το θέμα κι </a:t>
            </a:r>
            <a:r>
              <a:rPr lang="el-GR" b="1"/>
              <a:t>ενεργοποιηθήκαμε</a:t>
            </a:r>
            <a:r>
              <a:rPr lang="el-GR"/>
              <a:t> ως προς την προστασία του πλανήτη μας.</a:t>
            </a:r>
            <a:endParaRPr/>
          </a:p>
          <a:p>
            <a:pPr marL="0" lvl="0" indent="0" algn="just" rtl="0">
              <a:lnSpc>
                <a:spcPct val="150000"/>
              </a:lnSpc>
              <a:spcBef>
                <a:spcPts val="0"/>
              </a:spcBef>
              <a:spcAft>
                <a:spcPts val="0"/>
              </a:spcAft>
              <a:buNone/>
            </a:pPr>
            <a:endParaRPr/>
          </a:p>
          <a:p>
            <a:pPr marL="0" lvl="0" indent="0" algn="l" rtl="0">
              <a:lnSpc>
                <a:spcPct val="150000"/>
              </a:lnSpc>
              <a:spcBef>
                <a:spcPts val="0"/>
              </a:spcBef>
              <a:spcAft>
                <a:spcPts val="0"/>
              </a:spcAft>
              <a:buNone/>
            </a:pPr>
            <a:br>
              <a:rPr lang="el-GR"/>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2800" b="1"/>
              <a:t>Φάση Care:</a:t>
            </a:r>
            <a:endParaRPr sz="2800" b="1"/>
          </a:p>
        </p:txBody>
      </p:sp>
      <p:sp>
        <p:nvSpPr>
          <p:cNvPr id="143" name="Google Shape;143;p4"/>
          <p:cNvSpPr txBox="1">
            <a:spLocks noGrp="1"/>
          </p:cNvSpPr>
          <p:nvPr>
            <p:ph type="body" idx="1"/>
          </p:nvPr>
        </p:nvSpPr>
        <p:spPr>
          <a:xfrm>
            <a:off x="612720" y="1600200"/>
            <a:ext cx="8152560" cy="4953000"/>
          </a:xfrm>
          <a:prstGeom prst="rect">
            <a:avLst/>
          </a:prstGeom>
          <a:noFill/>
          <a:ln>
            <a:noFill/>
          </a:ln>
        </p:spPr>
        <p:txBody>
          <a:bodyPr spcFirstLastPara="1" wrap="square" lIns="0" tIns="0" rIns="0" bIns="0" anchor="ctr" anchorCtr="0">
            <a:normAutofit fontScale="70000" lnSpcReduction="20000"/>
          </a:bodyPr>
          <a:lstStyle/>
          <a:p>
            <a:pPr marL="0" lvl="0" indent="0" algn="just" rtl="0">
              <a:lnSpc>
                <a:spcPct val="170000"/>
              </a:lnSpc>
              <a:spcBef>
                <a:spcPts val="0"/>
              </a:spcBef>
              <a:spcAft>
                <a:spcPts val="0"/>
              </a:spcAft>
              <a:buNone/>
            </a:pPr>
            <a:r>
              <a:rPr lang="el-GR" sz="2200" b="1">
                <a:latin typeface="Arial"/>
                <a:ea typeface="Arial"/>
                <a:cs typeface="Arial"/>
                <a:sym typeface="Arial"/>
              </a:rPr>
              <a:t>Η φάση Care διακρίνεται στα ακόλουθα στάδια:</a:t>
            </a:r>
            <a:endParaRPr/>
          </a:p>
          <a:p>
            <a:pPr marL="0" lvl="0" indent="0" algn="just" rtl="0">
              <a:lnSpc>
                <a:spcPct val="170000"/>
              </a:lnSpc>
              <a:spcBef>
                <a:spcPts val="0"/>
              </a:spcBef>
              <a:spcAft>
                <a:spcPts val="0"/>
              </a:spcAft>
              <a:buNone/>
            </a:pPr>
            <a:endParaRPr sz="2200" b="0">
              <a:latin typeface="Arial"/>
              <a:ea typeface="Arial"/>
              <a:cs typeface="Arial"/>
              <a:sym typeface="Arial"/>
            </a:endParaRPr>
          </a:p>
          <a:p>
            <a:pPr marL="0" lvl="0" indent="0" algn="just" rtl="0">
              <a:lnSpc>
                <a:spcPct val="170000"/>
              </a:lnSpc>
              <a:spcBef>
                <a:spcPts val="0"/>
              </a:spcBef>
              <a:spcAft>
                <a:spcPts val="0"/>
              </a:spcAft>
              <a:buNone/>
            </a:pPr>
            <a:r>
              <a:rPr lang="el-GR" sz="2200" b="1">
                <a:latin typeface="Arial"/>
                <a:ea typeface="Arial"/>
                <a:cs typeface="Arial"/>
                <a:sym typeface="Arial"/>
              </a:rPr>
              <a:t>α. Στάδιο Framing, στο οποίο θέσαμε το πλαίσιο </a:t>
            </a:r>
            <a:endParaRPr sz="2200" b="0">
              <a:latin typeface="Arial"/>
              <a:ea typeface="Arial"/>
              <a:cs typeface="Arial"/>
              <a:sym typeface="Arial"/>
            </a:endParaRPr>
          </a:p>
          <a:p>
            <a:pPr marL="0" lvl="0" indent="0" algn="just" rtl="0">
              <a:lnSpc>
                <a:spcPct val="170000"/>
              </a:lnSpc>
              <a:spcBef>
                <a:spcPts val="0"/>
              </a:spcBef>
              <a:spcAft>
                <a:spcPts val="0"/>
              </a:spcAft>
              <a:buNone/>
            </a:pPr>
            <a:r>
              <a:rPr lang="el-GR" sz="2200">
                <a:latin typeface="Arial"/>
                <a:ea typeface="Arial"/>
                <a:cs typeface="Arial"/>
                <a:sym typeface="Arial"/>
              </a:rPr>
              <a:t>Η αφορμή δόθηκε με την </a:t>
            </a:r>
            <a:r>
              <a:rPr lang="el-GR" sz="2200" b="1">
                <a:latin typeface="Arial"/>
                <a:ea typeface="Arial"/>
                <a:cs typeface="Arial"/>
                <a:sym typeface="Arial"/>
              </a:rPr>
              <a:t>προβολή ενός βίντεο</a:t>
            </a:r>
            <a:r>
              <a:rPr lang="el-GR" sz="2200">
                <a:latin typeface="Arial"/>
                <a:ea typeface="Arial"/>
                <a:cs typeface="Arial"/>
                <a:sym typeface="Arial"/>
              </a:rPr>
              <a:t>. Ακολούθησε </a:t>
            </a:r>
            <a:r>
              <a:rPr lang="el-GR" sz="2200" b="1">
                <a:latin typeface="Arial"/>
                <a:ea typeface="Arial"/>
                <a:cs typeface="Arial"/>
                <a:sym typeface="Arial"/>
              </a:rPr>
              <a:t>συζήτηση  για τον τρόπο παραγωγής ενέργειας</a:t>
            </a:r>
            <a:r>
              <a:rPr lang="el-GR" sz="2200">
                <a:latin typeface="Arial"/>
                <a:ea typeface="Arial"/>
                <a:cs typeface="Arial"/>
                <a:sym typeface="Arial"/>
              </a:rPr>
              <a:t> παγκοσμίως αλλά και στον τόπο μας. </a:t>
            </a:r>
            <a:r>
              <a:rPr lang="el-GR" sz="2200" b="1">
                <a:latin typeface="Arial"/>
                <a:ea typeface="Arial"/>
                <a:cs typeface="Arial"/>
                <a:sym typeface="Arial"/>
              </a:rPr>
              <a:t>Συζήτηση για τα  προβλήματα</a:t>
            </a:r>
            <a:r>
              <a:rPr lang="el-GR" sz="2200">
                <a:latin typeface="Arial"/>
                <a:ea typeface="Arial"/>
                <a:cs typeface="Arial"/>
                <a:sym typeface="Arial"/>
              </a:rPr>
              <a:t>, τα οποία δημιουργούνται από την καύση των ορυκτών καυσίμων και </a:t>
            </a:r>
            <a:r>
              <a:rPr lang="el-GR" sz="2200" b="1">
                <a:latin typeface="Arial"/>
                <a:ea typeface="Arial"/>
                <a:cs typeface="Arial"/>
                <a:sym typeface="Arial"/>
              </a:rPr>
              <a:t>αναρωτηθήκαμε για τον τρόπο που μπορούμε να δράσουμε</a:t>
            </a:r>
            <a:r>
              <a:rPr lang="el-GR" sz="2200">
                <a:latin typeface="Arial"/>
                <a:ea typeface="Arial"/>
                <a:cs typeface="Arial"/>
                <a:sym typeface="Arial"/>
              </a:rPr>
              <a:t>, ώστε να αλλάξει αυτή η διαδικασία. Ακολούθησε </a:t>
            </a:r>
            <a:r>
              <a:rPr lang="el-GR" sz="2200" b="1">
                <a:latin typeface="Arial"/>
                <a:ea typeface="Arial"/>
                <a:cs typeface="Arial"/>
                <a:sym typeface="Arial"/>
              </a:rPr>
              <a:t>συζήτηση με τις οικογένειές </a:t>
            </a:r>
            <a:r>
              <a:rPr lang="el-GR" sz="2200">
                <a:latin typeface="Arial"/>
                <a:ea typeface="Arial"/>
                <a:cs typeface="Arial"/>
                <a:sym typeface="Arial"/>
              </a:rPr>
              <a:t>μας και </a:t>
            </a:r>
            <a:r>
              <a:rPr lang="el-GR" sz="2200" b="1">
                <a:latin typeface="Arial"/>
                <a:ea typeface="Arial"/>
                <a:cs typeface="Arial"/>
                <a:sym typeface="Arial"/>
              </a:rPr>
              <a:t>συμπλήρωση σχετικού ερωτηματολόγιο </a:t>
            </a:r>
            <a:endParaRPr/>
          </a:p>
          <a:p>
            <a:pPr marL="0" lvl="0" indent="0" algn="just" rtl="0">
              <a:lnSpc>
                <a:spcPct val="170000"/>
              </a:lnSpc>
              <a:spcBef>
                <a:spcPts val="0"/>
              </a:spcBef>
              <a:spcAft>
                <a:spcPts val="0"/>
              </a:spcAft>
              <a:buNone/>
            </a:pPr>
            <a:br>
              <a:rPr lang="el-GR" sz="2200" b="0">
                <a:latin typeface="Arial"/>
                <a:ea typeface="Arial"/>
                <a:cs typeface="Arial"/>
                <a:sym typeface="Arial"/>
              </a:rPr>
            </a:br>
            <a:r>
              <a:rPr lang="el-GR" sz="2200" b="1">
                <a:latin typeface="Arial"/>
                <a:ea typeface="Arial"/>
                <a:cs typeface="Arial"/>
                <a:sym typeface="Arial"/>
              </a:rPr>
              <a:t>β. Στάδιο Questions (Ερωτήματα)</a:t>
            </a:r>
            <a:endParaRPr sz="2200" b="0">
              <a:latin typeface="Arial"/>
              <a:ea typeface="Arial"/>
              <a:cs typeface="Arial"/>
              <a:sym typeface="Arial"/>
            </a:endParaRPr>
          </a:p>
          <a:p>
            <a:pPr marL="0" lvl="0" indent="0" algn="just" rtl="0">
              <a:lnSpc>
                <a:spcPct val="170000"/>
              </a:lnSpc>
              <a:spcBef>
                <a:spcPts val="0"/>
              </a:spcBef>
              <a:spcAft>
                <a:spcPts val="0"/>
              </a:spcAft>
              <a:buNone/>
            </a:pPr>
            <a:r>
              <a:rPr lang="el-GR" sz="2200" b="1">
                <a:latin typeface="Arial"/>
                <a:ea typeface="Arial"/>
                <a:cs typeface="Arial"/>
                <a:sym typeface="Arial"/>
              </a:rPr>
              <a:t>Θέσαμε συγκεκριμένα ερωτήματα </a:t>
            </a:r>
            <a:r>
              <a:rPr lang="el-GR" sz="2200">
                <a:latin typeface="Arial"/>
                <a:ea typeface="Arial"/>
                <a:cs typeface="Arial"/>
                <a:sym typeface="Arial"/>
              </a:rPr>
              <a:t>για το πρόβλημα μέσα από τη συζήτηση που πραγματοποιήθηκε στην τάξη αλλά και από τις συζητήσεις που ήδη είχαμε κάνει με τους γονείς μας ως προς την αιολική ενέργεια. </a:t>
            </a:r>
            <a:r>
              <a:rPr lang="el-GR" sz="2200" b="1">
                <a:latin typeface="Arial"/>
                <a:ea typeface="Arial"/>
                <a:cs typeface="Arial"/>
                <a:sym typeface="Arial"/>
              </a:rPr>
              <a:t>Έπειτα χωριστήκαμε σε ομάδες </a:t>
            </a:r>
            <a:r>
              <a:rPr lang="el-GR" sz="2200">
                <a:latin typeface="Arial"/>
                <a:ea typeface="Arial"/>
                <a:cs typeface="Arial"/>
                <a:sym typeface="Arial"/>
              </a:rPr>
              <a:t>και η κάθε μια ομάδα </a:t>
            </a:r>
            <a:r>
              <a:rPr lang="el-GR" sz="2200" b="1">
                <a:latin typeface="Arial"/>
                <a:ea typeface="Arial"/>
                <a:cs typeface="Arial"/>
                <a:sym typeface="Arial"/>
              </a:rPr>
              <a:t>κατέγραψε τα ερωτήματά </a:t>
            </a:r>
            <a:r>
              <a:rPr lang="el-GR" sz="2200">
                <a:latin typeface="Arial"/>
                <a:ea typeface="Arial"/>
                <a:cs typeface="Arial"/>
                <a:sym typeface="Arial"/>
              </a:rPr>
              <a:t>της</a:t>
            </a:r>
            <a:endParaRPr sz="2200" b="0">
              <a:latin typeface="Arial"/>
              <a:ea typeface="Arial"/>
              <a:cs typeface="Arial"/>
              <a:sym typeface="Arial"/>
            </a:endParaRPr>
          </a:p>
          <a:p>
            <a:pPr marL="0" lvl="0" indent="0" algn="just" rtl="0">
              <a:lnSpc>
                <a:spcPct val="170000"/>
              </a:lnSpc>
              <a:spcBef>
                <a:spcPts val="0"/>
              </a:spcBef>
              <a:spcAft>
                <a:spcPts val="0"/>
              </a:spcAft>
              <a:buNone/>
            </a:pPr>
            <a:endParaRPr sz="2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38db5e906f_0_19"/>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a:t>Φωτογραφίες ομαδοσυνεργατικής για ερωτήσεις προς τον επιστήμονα</a:t>
            </a:r>
            <a:endParaRPr/>
          </a:p>
        </p:txBody>
      </p:sp>
      <p:sp>
        <p:nvSpPr>
          <p:cNvPr id="150" name="Google Shape;150;g238db5e906f_0_19"/>
          <p:cNvSpPr txBox="1">
            <a:spLocks noGrp="1"/>
          </p:cNvSpPr>
          <p:nvPr>
            <p:ph type="body" idx="1"/>
          </p:nvPr>
        </p:nvSpPr>
        <p:spPr>
          <a:xfrm>
            <a:off x="612720" y="160020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pic>
        <p:nvPicPr>
          <p:cNvPr id="151" name="Google Shape;151;g238db5e906f_0_19"/>
          <p:cNvPicPr preferRelativeResize="0"/>
          <p:nvPr/>
        </p:nvPicPr>
        <p:blipFill>
          <a:blip r:embed="rId3">
            <a:alphaModFix/>
          </a:blip>
          <a:stretch>
            <a:fillRect/>
          </a:stretch>
        </p:blipFill>
        <p:spPr>
          <a:xfrm>
            <a:off x="1506300" y="1600200"/>
            <a:ext cx="2745949" cy="4869023"/>
          </a:xfrm>
          <a:prstGeom prst="rect">
            <a:avLst/>
          </a:prstGeom>
          <a:noFill/>
          <a:ln>
            <a:noFill/>
          </a:ln>
        </p:spPr>
      </p:pic>
      <p:pic>
        <p:nvPicPr>
          <p:cNvPr id="152" name="Google Shape;152;g238db5e906f_0_19"/>
          <p:cNvPicPr preferRelativeResize="0"/>
          <p:nvPr/>
        </p:nvPicPr>
        <p:blipFill>
          <a:blip r:embed="rId4">
            <a:alphaModFix/>
          </a:blip>
          <a:stretch>
            <a:fillRect/>
          </a:stretch>
        </p:blipFill>
        <p:spPr>
          <a:xfrm>
            <a:off x="5183425" y="1600200"/>
            <a:ext cx="3009549" cy="48690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612720" y="228600"/>
            <a:ext cx="8152560" cy="990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2400">
                <a:solidFill>
                  <a:schemeClr val="dk1"/>
                </a:solidFill>
              </a:rPr>
              <a:t>Φάση Know</a:t>
            </a:r>
            <a:endParaRPr sz="2400">
              <a:solidFill>
                <a:schemeClr val="dk1"/>
              </a:solidFill>
            </a:endParaRPr>
          </a:p>
        </p:txBody>
      </p:sp>
      <p:sp>
        <p:nvSpPr>
          <p:cNvPr id="158" name="Google Shape;158;p5"/>
          <p:cNvSpPr txBox="1">
            <a:spLocks noGrp="1"/>
          </p:cNvSpPr>
          <p:nvPr>
            <p:ph type="body" idx="4294967295"/>
          </p:nvPr>
        </p:nvSpPr>
        <p:spPr>
          <a:xfrm>
            <a:off x="301625" y="1527175"/>
            <a:ext cx="8504238" cy="4572000"/>
          </a:xfrm>
          <a:prstGeom prst="rect">
            <a:avLst/>
          </a:prstGeom>
          <a:noFill/>
          <a:ln>
            <a:noFill/>
          </a:ln>
        </p:spPr>
        <p:txBody>
          <a:bodyPr spcFirstLastPara="1" wrap="square" lIns="0" tIns="0" rIns="0" bIns="0" anchor="t" anchorCtr="0">
            <a:normAutofit/>
          </a:bodyPr>
          <a:lstStyle/>
          <a:p>
            <a:pPr marL="0" lvl="0" indent="0" algn="just" rtl="0">
              <a:lnSpc>
                <a:spcPct val="150000"/>
              </a:lnSpc>
              <a:spcBef>
                <a:spcPts val="0"/>
              </a:spcBef>
              <a:spcAft>
                <a:spcPts val="0"/>
              </a:spcAft>
              <a:buSzPts val="1800"/>
              <a:buFont typeface="Noto Sans Symbols"/>
              <a:buNone/>
            </a:pPr>
            <a:r>
              <a:rPr lang="el-GR" b="1"/>
              <a:t>ΙΙ. Know:</a:t>
            </a:r>
            <a:r>
              <a:rPr lang="el-GR"/>
              <a:t> Στη φάση αυτή </a:t>
            </a:r>
            <a:r>
              <a:rPr lang="el-GR" b="1"/>
              <a:t>αναζητήσαμε ανανεώσιμες πηγές ενέργειας που έχουμε στον τόπο μας</a:t>
            </a:r>
            <a:r>
              <a:rPr lang="el-GR"/>
              <a:t> και </a:t>
            </a:r>
            <a:r>
              <a:rPr lang="el-GR" b="1"/>
              <a:t>θέσαμε τα κριτήρια επιλογής των συγκεκριμένων σημείων </a:t>
            </a:r>
            <a:r>
              <a:rPr lang="el-GR"/>
              <a:t>πάνω στο νησί μας κι επιδιώξαμε την </a:t>
            </a:r>
            <a:r>
              <a:rPr lang="el-GR" b="1"/>
              <a:t>επικοινωνία με ειδικό επιστήμονα </a:t>
            </a:r>
            <a:r>
              <a:rPr lang="el-GR"/>
              <a:t>για τον εμπλουτισμό των γνώσεών μας ως προς τα κριτήρια επιλογής ενός πάρκου αιολικής ενέργειας και πού διοχετεύεται η παραγόμενη ενέργεια. Έπειτα </a:t>
            </a:r>
            <a:r>
              <a:rPr lang="el-GR" b="1"/>
              <a:t>αναζητήσαμε κι επιλέξαμε το κατάλληλο σημείο που προκύπτει από τα κριτήρια που τέθηκαν στην Κρήτη </a:t>
            </a:r>
            <a:r>
              <a:rPr lang="el-GR"/>
              <a:t>και προβήκαμε σε </a:t>
            </a:r>
            <a:r>
              <a:rPr lang="el-GR" b="1"/>
              <a:t>κατασκευή ανεμογεννητριών </a:t>
            </a:r>
            <a:r>
              <a:rPr lang="el-GR"/>
              <a:t>τις οποίες τοποθετήσαμε πάνω σε μακέτα με τον χάρτη του νησιού μας.</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3f79549c10_0_0"/>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a:t>Φωτογραφίες με ομαδοσυνεργατική εργασία ως προς τα κριτήρια επιλογής τοποθέτησης ενός αιολικού πάρκου στους τέσσερις νομούς της Κρήτης </a:t>
            </a:r>
            <a:endParaRPr/>
          </a:p>
        </p:txBody>
      </p:sp>
      <p:sp>
        <p:nvSpPr>
          <p:cNvPr id="165" name="Google Shape;165;g23f79549c10_0_0"/>
          <p:cNvSpPr txBox="1">
            <a:spLocks noGrp="1"/>
          </p:cNvSpPr>
          <p:nvPr>
            <p:ph type="subTitle" idx="1"/>
          </p:nvPr>
        </p:nvSpPr>
        <p:spPr>
          <a:xfrm>
            <a:off x="612720" y="1600200"/>
            <a:ext cx="8152500" cy="44949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endParaRPr/>
          </a:p>
        </p:txBody>
      </p:sp>
      <p:pic>
        <p:nvPicPr>
          <p:cNvPr id="166" name="Google Shape;166;g23f79549c10_0_0"/>
          <p:cNvPicPr preferRelativeResize="0"/>
          <p:nvPr/>
        </p:nvPicPr>
        <p:blipFill>
          <a:blip r:embed="rId3">
            <a:alphaModFix/>
          </a:blip>
          <a:stretch>
            <a:fillRect/>
          </a:stretch>
        </p:blipFill>
        <p:spPr>
          <a:xfrm>
            <a:off x="612725" y="3811625"/>
            <a:ext cx="4487424" cy="2530749"/>
          </a:xfrm>
          <a:prstGeom prst="rect">
            <a:avLst/>
          </a:prstGeom>
          <a:noFill/>
          <a:ln>
            <a:noFill/>
          </a:ln>
        </p:spPr>
      </p:pic>
      <p:pic>
        <p:nvPicPr>
          <p:cNvPr id="167" name="Google Shape;167;g23f79549c10_0_0"/>
          <p:cNvPicPr preferRelativeResize="0"/>
          <p:nvPr/>
        </p:nvPicPr>
        <p:blipFill>
          <a:blip r:embed="rId4">
            <a:alphaModFix/>
          </a:blip>
          <a:stretch>
            <a:fillRect/>
          </a:stretch>
        </p:blipFill>
        <p:spPr>
          <a:xfrm>
            <a:off x="715000" y="1218600"/>
            <a:ext cx="4127273" cy="2327651"/>
          </a:xfrm>
          <a:prstGeom prst="rect">
            <a:avLst/>
          </a:prstGeom>
          <a:noFill/>
          <a:ln>
            <a:noFill/>
          </a:ln>
        </p:spPr>
      </p:pic>
      <p:pic>
        <p:nvPicPr>
          <p:cNvPr id="168" name="Google Shape;168;g23f79549c10_0_0"/>
          <p:cNvPicPr preferRelativeResize="0"/>
          <p:nvPr/>
        </p:nvPicPr>
        <p:blipFill>
          <a:blip r:embed="rId5">
            <a:alphaModFix/>
          </a:blip>
          <a:stretch>
            <a:fillRect/>
          </a:stretch>
        </p:blipFill>
        <p:spPr>
          <a:xfrm rot="-1002764">
            <a:off x="5159902" y="1339331"/>
            <a:ext cx="2916193" cy="45171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38db5e906f_0_25"/>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a:t>Κατασκευή ανεμογεννητριών  από χαρτόκουτα</a:t>
            </a:r>
            <a:endParaRPr/>
          </a:p>
        </p:txBody>
      </p:sp>
      <p:sp>
        <p:nvSpPr>
          <p:cNvPr id="175" name="Google Shape;175;g238db5e906f_0_25"/>
          <p:cNvSpPr txBox="1">
            <a:spLocks noGrp="1"/>
          </p:cNvSpPr>
          <p:nvPr>
            <p:ph type="body" idx="1"/>
          </p:nvPr>
        </p:nvSpPr>
        <p:spPr>
          <a:xfrm>
            <a:off x="612720" y="160020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pic>
        <p:nvPicPr>
          <p:cNvPr id="176" name="Google Shape;176;g238db5e906f_0_25"/>
          <p:cNvPicPr preferRelativeResize="0"/>
          <p:nvPr/>
        </p:nvPicPr>
        <p:blipFill>
          <a:blip r:embed="rId3">
            <a:alphaModFix/>
          </a:blip>
          <a:stretch>
            <a:fillRect/>
          </a:stretch>
        </p:blipFill>
        <p:spPr>
          <a:xfrm>
            <a:off x="171825" y="1665825"/>
            <a:ext cx="3516876" cy="4886001"/>
          </a:xfrm>
          <a:prstGeom prst="rect">
            <a:avLst/>
          </a:prstGeom>
          <a:noFill/>
          <a:ln>
            <a:noFill/>
          </a:ln>
        </p:spPr>
      </p:pic>
      <p:pic>
        <p:nvPicPr>
          <p:cNvPr id="177" name="Google Shape;177;g238db5e906f_0_25"/>
          <p:cNvPicPr preferRelativeResize="0"/>
          <p:nvPr/>
        </p:nvPicPr>
        <p:blipFill>
          <a:blip r:embed="rId4">
            <a:alphaModFix/>
          </a:blip>
          <a:stretch>
            <a:fillRect/>
          </a:stretch>
        </p:blipFill>
        <p:spPr>
          <a:xfrm>
            <a:off x="3830475" y="1395288"/>
            <a:ext cx="4811525" cy="5427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3f79549c10_0_21"/>
          <p:cNvSpPr txBox="1">
            <a:spLocks noGrp="1"/>
          </p:cNvSpPr>
          <p:nvPr>
            <p:ph type="title"/>
          </p:nvPr>
        </p:nvSpPr>
        <p:spPr>
          <a:xfrm>
            <a:off x="612720" y="228600"/>
            <a:ext cx="8152500" cy="99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4" name="Google Shape;184;g23f79549c10_0_21"/>
          <p:cNvSpPr txBox="1">
            <a:spLocks noGrp="1"/>
          </p:cNvSpPr>
          <p:nvPr>
            <p:ph type="body" idx="1"/>
          </p:nvPr>
        </p:nvSpPr>
        <p:spPr>
          <a:xfrm>
            <a:off x="612720" y="1600200"/>
            <a:ext cx="8152500" cy="4494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pic>
        <p:nvPicPr>
          <p:cNvPr id="185" name="Google Shape;185;g23f79549c10_0_21"/>
          <p:cNvPicPr preferRelativeResize="0"/>
          <p:nvPr/>
        </p:nvPicPr>
        <p:blipFill>
          <a:blip r:embed="rId3">
            <a:alphaModFix/>
          </a:blip>
          <a:stretch>
            <a:fillRect/>
          </a:stretch>
        </p:blipFill>
        <p:spPr>
          <a:xfrm rot="-5400000">
            <a:off x="1397574" y="-289174"/>
            <a:ext cx="6178049" cy="787339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Προβολή στην οθόνη (4:3)</PresentationFormat>
  <Paragraphs>70</Paragraphs>
  <Slides>22</Slides>
  <Notes>22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22</vt:i4>
      </vt:variant>
    </vt:vector>
  </HeadingPairs>
  <TitlesOfParts>
    <vt:vector size="28" baseType="lpstr">
      <vt:lpstr>Arial</vt:lpstr>
      <vt:lpstr>Noto Sans Symbols</vt:lpstr>
      <vt:lpstr>Times New Roman</vt:lpstr>
      <vt:lpstr>Twentieth Century</vt:lpstr>
      <vt:lpstr>Office Theme</vt:lpstr>
      <vt:lpstr>Office Theme</vt:lpstr>
      <vt:lpstr>Παρουσίαση του PowerPoint</vt:lpstr>
      <vt:lpstr>Εισαγωγή</vt:lpstr>
      <vt:lpstr>Φάση Care</vt:lpstr>
      <vt:lpstr>Φάση Care:</vt:lpstr>
      <vt:lpstr>Φωτογραφίες ομαδοσυνεργατικής για ερωτήσεις προς τον επιστήμονα</vt:lpstr>
      <vt:lpstr>Φάση Know</vt:lpstr>
      <vt:lpstr>Φωτογραφίες με ομαδοσυνεργατική εργασία ως προς τα κριτήρια επιλογής τοποθέτησης ενός αιολικού πάρκου στους τέσσερις νομούς της Κρήτης </vt:lpstr>
      <vt:lpstr>Κατασκευή ανεμογεννητριών  από χαρτόκουτα</vt:lpstr>
      <vt:lpstr>Παρουσίαση του PowerPoint</vt:lpstr>
      <vt:lpstr>Παρουσίαση του PowerPoint</vt:lpstr>
      <vt:lpstr>Παρουσίαση του PowerPoint</vt:lpstr>
      <vt:lpstr>Παρουσίαση του PowerPoint</vt:lpstr>
      <vt:lpstr>Κατασκευή ανεμογεννητριών από LEGO και προγραμματισμός κίνησης με EV3</vt:lpstr>
      <vt:lpstr>Παρουσίαση του PowerPoint</vt:lpstr>
      <vt:lpstr>Παρουσίαση του PowerPoint</vt:lpstr>
      <vt:lpstr>   Ανεμογεννήτριες από LEGO και χαρτόκουτα μαζί στο χάρτη της Κρήτης και προγραμματισμένες να κινούνται.</vt:lpstr>
      <vt:lpstr>Φάση Know</vt:lpstr>
      <vt:lpstr>Ο κύριος Λυμπεράκης στην τάξη μας</vt:lpstr>
      <vt:lpstr>Φάση Do</vt:lpstr>
      <vt:lpstr>Φάση Do</vt:lpstr>
      <vt:lpstr>Εκδρομή σε αιολικό πάρκο στο χωριό Αγία Βαρβάρα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filiopanagiotaki@outlook.com</cp:lastModifiedBy>
  <cp:revision>1</cp:revision>
  <dcterms:modified xsi:type="dcterms:W3CDTF">2023-05-15T20:35:28Z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ies>
</file>