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3"/>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680"/>
            <a:ext cx="9144000" cy="1471295"/>
          </a:xfrm>
        </p:spPr>
        <p:txBody>
          <a:bodyPr/>
          <a:lstStyle/>
          <a:p>
            <a:r>
              <a:rPr lang="el-GR" altLang="en-US" sz="4400" b="1" dirty="0">
                <a:solidFill>
                  <a:srgbClr val="C00000"/>
                </a:solidFill>
              </a:rPr>
              <a:t>ΚΕΦΑΛΑΙΟ 1ο</a:t>
            </a:r>
            <a:endParaRPr lang="el-GR" altLang="en-US" sz="4400" b="1" dirty="0">
              <a:solidFill>
                <a:srgbClr val="C00000"/>
              </a:solidFill>
            </a:endParaRPr>
          </a:p>
        </p:txBody>
      </p:sp>
      <p:sp>
        <p:nvSpPr>
          <p:cNvPr id="3" name="Subtitle 2"/>
          <p:cNvSpPr>
            <a:spLocks noGrp="1"/>
          </p:cNvSpPr>
          <p:nvPr>
            <p:ph type="subTitle" idx="1"/>
          </p:nvPr>
        </p:nvSpPr>
        <p:spPr>
          <a:xfrm>
            <a:off x="1562735" y="2150745"/>
            <a:ext cx="9144000" cy="1278255"/>
          </a:xfrm>
        </p:spPr>
        <p:txBody>
          <a:bodyPr/>
          <a:lstStyle/>
          <a:p>
            <a:r>
              <a:rPr lang="el-GR" altLang="en-US" b="1">
                <a:solidFill>
                  <a:srgbClr val="FF0000"/>
                </a:solidFill>
                <a:highlight>
                  <a:srgbClr val="FFFF00"/>
                </a:highlight>
              </a:rPr>
              <a:t>Από τον Ελληνοτουρκικό Πόλεμο του 1897 στον Μακεδονικό Αγώνα</a:t>
            </a:r>
            <a:endParaRPr lang="el-GR" altLang="en-US" b="1">
              <a:solidFill>
                <a:srgbClr val="FF0000"/>
              </a:solidFill>
              <a:highlight>
                <a:srgbClr val="FFFF00"/>
              </a:highlight>
            </a:endParaRPr>
          </a:p>
        </p:txBody>
      </p:sp>
    </p:spTree>
  </p:cSld>
  <p:clrMapOvr>
    <a:masterClrMapping/>
  </p:clrMapOvr>
  <mc:AlternateContent xmlns:mc="http://schemas.openxmlformats.org/markup-compatibility/2006">
    <mc:Choice xmlns:p14="http://schemas.microsoft.com/office/powerpoint/2010/main" Requires="p14">
      <p:transition spd="slow" p14:dur="1000">
        <p:wipe/>
      </p:transition>
    </mc:Choice>
    <mc:Fallback>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r>
              <a:rPr lang="el-GR" altLang="en-US">
                <a:highlight>
                  <a:srgbClr val="FFFF00"/>
                </a:highlight>
              </a:rPr>
              <a:t>Τι ονομάζεται Μακεδονικός Αγώνας;</a:t>
            </a:r>
            <a:endParaRPr lang="el-GR" altLang="en-US">
              <a:highlight>
                <a:srgbClr val="FFFF00"/>
              </a:highlight>
            </a:endParaRPr>
          </a:p>
        </p:txBody>
      </p:sp>
      <p:sp>
        <p:nvSpPr>
          <p:cNvPr id="5" name="Content Placeholder 4"/>
          <p:cNvSpPr>
            <a:spLocks noGrp="1"/>
          </p:cNvSpPr>
          <p:nvPr>
            <p:ph idx="1"/>
          </p:nvPr>
        </p:nvSpPr>
        <p:spPr/>
        <p:txBody>
          <a:bodyPr/>
          <a:p>
            <a:r>
              <a:rPr lang="el-GR" altLang="en-US"/>
              <a:t>Μακεδονικός Αγώνας </a:t>
            </a:r>
            <a:r>
              <a:rPr lang="el-GR" altLang="en-US">
                <a:highlight>
                  <a:srgbClr val="FFFF00"/>
                </a:highlight>
              </a:rPr>
              <a:t>ονομάζεται η ένοπλη σύγκρουση Ελλήνων και Βούλγαρων ανταρτών</a:t>
            </a:r>
            <a:r>
              <a:rPr lang="el-GR" altLang="en-US"/>
              <a:t> στον χώρο της Μακεδονίας την περίοδο 1904-1908.</a:t>
            </a:r>
            <a:endParaRPr lang="el-GR" altLang="en-US"/>
          </a:p>
          <a:p>
            <a:endParaRPr lang="el-GR" altLang="en-US"/>
          </a:p>
        </p:txBody>
      </p:sp>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a:highlight>
                  <a:srgbClr val="FFFF00"/>
                </a:highlight>
              </a:rPr>
              <a:t>Τι έγινε στο Θέρισο της Κρήτης το 1905;</a:t>
            </a:r>
            <a:endParaRPr lang="el-GR" altLang="en-US">
              <a:highlight>
                <a:srgbClr val="FFFF00"/>
              </a:highlight>
            </a:endParaRPr>
          </a:p>
        </p:txBody>
      </p:sp>
      <p:sp>
        <p:nvSpPr>
          <p:cNvPr id="3" name="Content Placeholder 2"/>
          <p:cNvSpPr>
            <a:spLocks noGrp="1"/>
          </p:cNvSpPr>
          <p:nvPr>
            <p:ph idx="1"/>
          </p:nvPr>
        </p:nvSpPr>
        <p:spPr/>
        <p:txBody>
          <a:bodyPr/>
          <a:p>
            <a:r>
              <a:rPr lang="el-GR" altLang="en-US"/>
              <a:t>Τον Μάρτιο του 1905 ξέσπασε στο χωριό Θέρισο ένοπλη  εξέγερση με επικεφαλής τον Ελευθέριο Βενιζέλο και κύριο αίτημα την ένωση του νησιού με την Ελλάδα.</a:t>
            </a:r>
            <a:endParaRPr lang="el-GR" altLang="en-US"/>
          </a:p>
          <a:p>
            <a:r>
              <a:rPr lang="el-GR" altLang="en-US"/>
              <a:t>Η εξέγερση τερματίστηκε μετά από διαπραγματεύσεις.</a:t>
            </a:r>
            <a:endParaRPr lang="el-GR" altLang="en-US"/>
          </a:p>
        </p:txBody>
      </p:sp>
    </p:spTree>
  </p:cSld>
  <p:clrMapOvr>
    <a:masterClrMapping/>
  </p:clrMapOvr>
  <mc:AlternateContent xmlns:mc="http://schemas.openxmlformats.org/markup-compatibility/2006">
    <mc:Choice xmlns:p14="http://schemas.microsoft.com/office/powerpoint/2010/main" Requires="p14">
      <p:transition spd="slow" p14:dur="1000">
        <p:comb/>
      </p:transition>
    </mc:Choice>
    <mc:Fallback>
      <p:transition spd="slow">
        <p:comb/>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09600" y="190500"/>
            <a:ext cx="10972800" cy="1206500"/>
          </a:xfrm>
        </p:spPr>
        <p:txBody>
          <a:bodyPr/>
          <a:p>
            <a:r>
              <a:rPr lang="el-GR" altLang="en-US">
                <a:highlight>
                  <a:srgbClr val="FFFF00"/>
                </a:highlight>
              </a:rPr>
              <a:t>Τι συνέβη τρία χρόνια μετά την επανάσταση στο Θέρισο;</a:t>
            </a:r>
            <a:endParaRPr lang="el-GR" altLang="en-US">
              <a:highlight>
                <a:srgbClr val="FFFF00"/>
              </a:highlight>
            </a:endParaRPr>
          </a:p>
        </p:txBody>
      </p:sp>
      <p:sp>
        <p:nvSpPr>
          <p:cNvPr id="3" name="Content Placeholder 2"/>
          <p:cNvSpPr>
            <a:spLocks noGrp="1"/>
          </p:cNvSpPr>
          <p:nvPr>
            <p:ph idx="1"/>
          </p:nvPr>
        </p:nvSpPr>
        <p:spPr>
          <a:xfrm>
            <a:off x="609600" y="1774825"/>
            <a:ext cx="10972800" cy="4352925"/>
          </a:xfrm>
        </p:spPr>
        <p:txBody>
          <a:bodyPr/>
          <a:p>
            <a:r>
              <a:rPr lang="el-GR" altLang="en-US"/>
              <a:t>Η Κρήτη επαναστάτησε ξανά κηρύσσοντας την ένωση με την Ελλάδα.</a:t>
            </a:r>
            <a:endParaRPr lang="el-GR" altLang="en-US"/>
          </a:p>
          <a:p>
            <a:r>
              <a:rPr lang="el-GR" altLang="en-US"/>
              <a:t>Η ελληνική κυβέρνηση δεν αναγνώρισε επίσημα την ένωση προκαλώντας τη λαϊκή δυσαρέσκεια.</a:t>
            </a:r>
            <a:endParaRPr lang="el-GR"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a:highlight>
                  <a:srgbClr val="FFFF00"/>
                </a:highlight>
              </a:rPr>
              <a:t>Ποια ήταν η κατάσταση στη Μακεδονία;</a:t>
            </a:r>
            <a:endParaRPr lang="el-GR" altLang="en-US">
              <a:highlight>
                <a:srgbClr val="FFFF00"/>
              </a:highlight>
            </a:endParaRPr>
          </a:p>
        </p:txBody>
      </p:sp>
      <p:sp>
        <p:nvSpPr>
          <p:cNvPr id="3" name="Content Placeholder 2"/>
          <p:cNvSpPr>
            <a:spLocks noGrp="1"/>
          </p:cNvSpPr>
          <p:nvPr>
            <p:ph idx="1"/>
          </p:nvPr>
        </p:nvSpPr>
        <p:spPr/>
        <p:txBody>
          <a:bodyPr/>
          <a:p>
            <a:r>
              <a:rPr lang="el-GR" altLang="en-US"/>
              <a:t>Η κατάσταση ήταν δύσκολη.</a:t>
            </a:r>
            <a:endParaRPr lang="el-GR" altLang="en-US"/>
          </a:p>
          <a:p>
            <a:r>
              <a:rPr lang="el-GR" altLang="en-US"/>
              <a:t>Η αναμέτρηση μεταξύ Ελλήνων και Βούλγαρων για τη διεκδίκηση της περιοχής είχε ενταθεί.</a:t>
            </a:r>
            <a:endParaRPr lang="el-GR" altLang="en-US"/>
          </a:p>
          <a:p>
            <a:r>
              <a:rPr lang="el-GR" altLang="en-US"/>
              <a:t>Το Συνέδριο του Βερολίνου το 1878 διατήρησε τη Μακεδονία υπό τουρκική κυριαρχία.</a:t>
            </a:r>
            <a:endParaRPr lang="el-GR" altLang="en-US"/>
          </a:p>
          <a:p>
            <a:r>
              <a:rPr lang="el-GR" altLang="en-US"/>
              <a:t>Οι Βούλγαροι έστελναν αντάρτες (κομιτατζήδες) που πίεζαν τους κατοίκους να δηλώσουν ότι ανήκαν στην ανεξάρτητη βουλγαρική εκκλησία.</a:t>
            </a:r>
            <a:endParaRPr lang="el-GR" altLang="en-US"/>
          </a:p>
        </p:txBody>
      </p:sp>
    </p:spTree>
  </p:cSld>
  <p:clrMapOvr>
    <a:masterClrMapping/>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a:highlight>
                  <a:srgbClr val="FFFF00"/>
                </a:highlight>
              </a:rPr>
              <a:t>Αποτέλεσμα της δραστηριότητας των Βούλγαρων</a:t>
            </a:r>
            <a:endParaRPr lang="el-GR" altLang="en-US">
              <a:highlight>
                <a:srgbClr val="FFFF00"/>
              </a:highlight>
            </a:endParaRPr>
          </a:p>
        </p:txBody>
      </p:sp>
      <p:sp>
        <p:nvSpPr>
          <p:cNvPr id="3" name="Content Placeholder 2"/>
          <p:cNvSpPr>
            <a:spLocks noGrp="1"/>
          </p:cNvSpPr>
          <p:nvPr>
            <p:ph idx="1"/>
          </p:nvPr>
        </p:nvSpPr>
        <p:spPr/>
        <p:txBody>
          <a:bodyPr/>
          <a:p>
            <a:r>
              <a:rPr lang="el-GR" altLang="en-US"/>
              <a:t>Ενεργή ανάμειξη της Ελλάδας στις μακεδονικές υποθέσεις.</a:t>
            </a:r>
            <a:endParaRPr lang="el-GR" altLang="en-US"/>
          </a:p>
          <a:p>
            <a:r>
              <a:rPr lang="el-GR" altLang="en-US"/>
              <a:t>Αξιωματικοί του ελληνικού στρατού σε συνεργασία με ντόπιους Έλληνες σχημάτισαν αντάρτικες ομάδες. Γνωστά ονόματα είναι ο Παύλος Μελάς, ο Κωνσταντίνος Μαζαράκης, ο Παναγιώτης Παπατζανετέας κ.ά.</a:t>
            </a:r>
            <a:endParaRPr lang="el-GR" altLang="en-US"/>
          </a:p>
          <a:p>
            <a:r>
              <a:rPr lang="el-GR" altLang="en-US"/>
              <a:t>Στη δράση αυτή υπήρχαν και διπλωμάτες που συντόνιζαν τον αγώνα όπως ο πρόξενος στη Θεσσαλονίκη Κορομηλάς, ο υποπρόξενος στο Μοναστήρι Ίων Δραγούμης κ.ά.</a:t>
            </a:r>
            <a:endParaRPr lang="el-GR"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a:highlight>
                  <a:srgbClr val="FFFF00"/>
                </a:highlight>
              </a:rPr>
              <a:t>Αποτελέσματα του θανάτου του Παύλου Μελά</a:t>
            </a:r>
            <a:endParaRPr lang="el-GR" altLang="en-US">
              <a:highlight>
                <a:srgbClr val="FFFF00"/>
              </a:highlight>
            </a:endParaRPr>
          </a:p>
        </p:txBody>
      </p:sp>
      <p:sp>
        <p:nvSpPr>
          <p:cNvPr id="3" name="Content Placeholder 2"/>
          <p:cNvSpPr>
            <a:spLocks noGrp="1"/>
          </p:cNvSpPr>
          <p:nvPr>
            <p:ph idx="1"/>
          </p:nvPr>
        </p:nvSpPr>
        <p:spPr>
          <a:xfrm>
            <a:off x="609600" y="649605"/>
            <a:ext cx="10972800" cy="5608955"/>
          </a:xfrm>
        </p:spPr>
        <p:txBody>
          <a:bodyPr/>
          <a:p>
            <a:r>
              <a:rPr lang="el-GR" altLang="en-US"/>
              <a:t>Ο θάνατος του Παύλου Μελά σε σύγκρουση με τον τουρκικό στρατό στο χωριό Στάτιστα της Καστοριάς στις 13 Οκτωβρίου 1904 κινητοποίησε τους Έλληνες και έκανε την ελληνική κυβέρνηση να διεκδικήσει δυναμικότερα τη Μακεδονία.</a:t>
            </a:r>
            <a:endParaRPr lang="el-GR" altLang="en-US"/>
          </a:p>
          <a:p>
            <a:r>
              <a:rPr lang="el-GR" altLang="en-US"/>
              <a:t>Για τα επόμενα τέσσερα χρόνια η ελληνική αντεπίθεση ανέκοψε τη βουλγαρική διείσδυση. </a:t>
            </a:r>
            <a:endParaRPr lang="el-GR" altLang="en-US"/>
          </a:p>
          <a:p>
            <a:r>
              <a:rPr lang="el-GR" altLang="en-US"/>
              <a:t>Το 1908 πολλοί φιλελεύθεροι Νεότουρκοι επαναστάτησαν ενάντια στο σουλτάνο και έπεισαν Έλληνες και Βούλγαρους αντάρτες να παραδώσουν τα όπλα. Ο αγώνας θα συνεχιζονταν κατά τους Βαλκανικούς Πολέμους</a:t>
            </a:r>
            <a:endParaRPr lang="el-GR" altLang="en-US"/>
          </a:p>
        </p:txBody>
      </p:sp>
    </p:spTree>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2012</Words>
  <Application>WPS Presentation</Application>
  <PresentationFormat>Widescreen</PresentationFormat>
  <Paragraphs>38</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SimSun</vt:lpstr>
      <vt:lpstr>Wingdings</vt:lpstr>
      <vt:lpstr>Calibri Light</vt:lpstr>
      <vt:lpstr>Calibri</vt:lpstr>
      <vt:lpstr>Microsoft YaHei</vt:lpstr>
      <vt:lpstr>Arial Unicode MS</vt:lpstr>
      <vt:lpstr>Blue Waves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1ο</dc:title>
  <dc:creator>user</dc:creator>
  <cp:lastModifiedBy>user</cp:lastModifiedBy>
  <cp:revision>5</cp:revision>
  <dcterms:created xsi:type="dcterms:W3CDTF">2024-05-15T20:45:48Z</dcterms:created>
  <dcterms:modified xsi:type="dcterms:W3CDTF">2024-05-15T21:47:17Z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927EC4A807C745D5BDB56C5B2E04A780_12</vt:lpwstr>
  </property>
  <property fmtid="{D5CDD505-2E9C-101B-9397-08002B2CF9AE}" pid="3" name="KSOProductBuildVer">
    <vt:lpwstr>1033-12.2.0.16909</vt:lpwstr>
  </property>
</Properties>
</file>