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4" r:id="rId4"/>
    <p:sldId id="265" r:id="rId5"/>
    <p:sldId id="266" r:id="rId6"/>
    <p:sldId id="267" r:id="rId7"/>
    <p:sldId id="268" r:id="rId8"/>
    <p:sldId id="26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4417" y="1196975"/>
            <a:ext cx="10943167" cy="108267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en-US" altLang="zh-CN" noProof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6533" y="2422525"/>
            <a:ext cx="10949517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en-US" altLang="zh-CN" noProof="0" smtClean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2.jpe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Picture 9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680"/>
            <a:ext cx="9144000" cy="1471295"/>
          </a:xfrm>
        </p:spPr>
        <p:txBody>
          <a:bodyPr/>
          <a:lstStyle/>
          <a:p>
            <a:r>
              <a:rPr lang="el-GR" altLang="en-US" sz="4400" b="1" dirty="0">
                <a:solidFill>
                  <a:srgbClr val="C00000"/>
                </a:solidFill>
              </a:rPr>
              <a:t>ΚΕΦΑΛΑΙΟ 3ο</a:t>
            </a:r>
            <a:endParaRPr lang="el-GR" altLang="en-US" sz="44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735" y="2150745"/>
            <a:ext cx="9144000" cy="1278255"/>
          </a:xfrm>
        </p:spPr>
        <p:txBody>
          <a:bodyPr/>
          <a:lstStyle/>
          <a:p>
            <a:r>
              <a:rPr lang="el-GR" altLang="en-US" b="1">
                <a:solidFill>
                  <a:srgbClr val="FF0000"/>
                </a:solidFill>
                <a:highlight>
                  <a:srgbClr val="FFFF00"/>
                </a:highlight>
              </a:rPr>
              <a:t>ΟΙ ΒΑΛΚΑΝΙΚΟΙ ΠΟΛΕΜΟΙ</a:t>
            </a:r>
            <a:endParaRPr lang="el-GR" altLang="en-US" b="1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ipe/>
      </p:transition>
    </mc:Choice>
    <mc:Fallback>
      <p:transition spd="slow"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773430"/>
            <a:ext cx="10972800" cy="582613"/>
          </a:xfrm>
        </p:spPr>
        <p:txBody>
          <a:bodyPr/>
          <a:p>
            <a:r>
              <a:rPr lang="el-GR" altLang="en-US">
                <a:highlight>
                  <a:srgbClr val="FFFF00"/>
                </a:highlight>
              </a:rPr>
              <a:t>ΠΟΙΕΣ ΠΡΟΣΔΟΚΙΕΣ ΤΩΝ ΧΡΙΣΤΙΑΝΩΝ ΔΙΑΨΕΥΣΤΗΚΑΝ;</a:t>
            </a:r>
            <a:endParaRPr lang="el-GR" altLang="en-US">
              <a:highlight>
                <a:srgbClr val="FFFF00"/>
              </a:highligh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868805"/>
            <a:ext cx="10972800" cy="4258945"/>
          </a:xfrm>
        </p:spPr>
        <p:txBody>
          <a:bodyPr/>
          <a:p>
            <a:r>
              <a:rPr lang="el-GR" altLang="en-US"/>
              <a:t>Οι χριστιανικοί πληθυσμοί της Οθωμανικής Αυτοκρατορίας εξακολουθούσαν να υπομένουν διακρίσεις παρά τις διαβεβαιώσεις των Νεότουρκων.</a:t>
            </a:r>
            <a:endParaRPr lang="el-GR" altLang="en-US"/>
          </a:p>
          <a:p>
            <a:r>
              <a:rPr lang="el-GR" altLang="en-US"/>
              <a:t>Μπροστά στις αρνητικές αυτές εξελίξεις τα βαλκανικά κράτη προχώρησαν σε μυστικές συννενοήσεις μεταξύ τους.</a:t>
            </a:r>
            <a:endParaRPr lang="el-GR" altLang="en-US"/>
          </a:p>
          <a:p>
            <a:r>
              <a:rPr lang="el-GR" altLang="en-US"/>
              <a:t>Οι συννενοήσεις αυτές οδήγησαν στους Βαλκανικούς Πολέμους του 1912 - 1913.</a:t>
            </a:r>
            <a:endParaRPr lang="el-G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385" y="923925"/>
            <a:ext cx="10972800" cy="582613"/>
          </a:xfrm>
        </p:spPr>
        <p:txBody>
          <a:bodyPr/>
          <a:p>
            <a:r>
              <a:rPr lang="el-GR" altLang="en-US">
                <a:highlight>
                  <a:srgbClr val="FFFF00"/>
                </a:highlight>
              </a:rPr>
              <a:t>ΠΟΙΕΣ ΧΩΡΕΣ ΑΛΛΑΞΑΝ ΣΥΝΟΡΑ;</a:t>
            </a:r>
            <a:endParaRPr lang="el-GR" altLang="en-US">
              <a:highlight>
                <a:srgbClr val="FFFF00"/>
              </a:highligh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4855" y="1801495"/>
            <a:ext cx="10972800" cy="4365625"/>
          </a:xfrm>
        </p:spPr>
        <p:txBody>
          <a:bodyPr/>
          <a:p>
            <a:r>
              <a:rPr lang="el-GR" altLang="en-US"/>
              <a:t>Σερβία, Βουλγαρία,Μουροβούνιο και Ελλάδα συμμάχησαν εναντίων των Τούρκων και τους κήρυξαν πόλεμο διεκδικώντας τα εδάφη που κατείχε η Οθωμανική Αυτοκρατορία στη Βαλκανική Χερσόνησο.</a:t>
            </a:r>
            <a:endParaRPr lang="el-GR" altLang="en-US"/>
          </a:p>
          <a:p>
            <a:r>
              <a:rPr lang="el-GR" altLang="en-US"/>
              <a:t>Ο Α΄ Βαλκανικός Πόλεμος ξέσπασε τον Οκτώβριο του 1912.</a:t>
            </a:r>
            <a:endParaRPr lang="el-GR" altLang="en-US"/>
          </a:p>
          <a:p>
            <a:r>
              <a:rPr lang="el-GR" altLang="en-US"/>
              <a:t>Η Ελλάδα βρέθηκε προετοιμασμένη με εκπαιδευμένους στρατιώτες, πυροβόλα, τουφέκια και πυρομαχικά.</a:t>
            </a:r>
            <a:endParaRPr lang="el-GR" altLang="en-US"/>
          </a:p>
          <a:p>
            <a:pPr marL="0" indent="0">
              <a:buNone/>
            </a:pPr>
            <a:endParaRPr lang="el-GR" altLang="en-US"/>
          </a:p>
          <a:p>
            <a:endParaRPr lang="el-GR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380" y="908685"/>
            <a:ext cx="10972800" cy="582613"/>
          </a:xfrm>
        </p:spPr>
        <p:txBody>
          <a:bodyPr/>
          <a:p>
            <a:r>
              <a:rPr lang="el-GR" altLang="en-US">
                <a:highlight>
                  <a:srgbClr val="FFFF00"/>
                </a:highlight>
              </a:rPr>
              <a:t>ΠΩΣ ΕΝΙΣΧΥΘΗΚΕ Ο ΕΛΛΗΝΙΚΟΣ ΣΤΡΑΤΟΣ;</a:t>
            </a:r>
            <a:endParaRPr lang="el-GR" altLang="en-US">
              <a:highlight>
                <a:srgbClr val="FFFF00"/>
              </a:highligh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27505"/>
            <a:ext cx="10972800" cy="4500245"/>
          </a:xfrm>
        </p:spPr>
        <p:txBody>
          <a:bodyPr/>
          <a:p>
            <a:r>
              <a:rPr lang="el-GR" altLang="en-US"/>
              <a:t>Ο ελληνικός στρατός ενισχύθηκε με αρκετούς εθελοντές Έλληνες και Φιλέλληνες με αρχιστράτηγο τον διάδοχο του θρόνου Κωνσταντίνο.</a:t>
            </a:r>
            <a:endParaRPr lang="el-GR" altLang="en-US"/>
          </a:p>
          <a:p>
            <a:r>
              <a:rPr lang="el-GR" altLang="en-US"/>
              <a:t>Κινήθηκε προς δύο κατευθύνσεις: προς την Ήπειρο και τη Μακεδονία.</a:t>
            </a:r>
            <a:endParaRPr lang="el-GR" altLang="en-US"/>
          </a:p>
          <a:p>
            <a:r>
              <a:rPr lang="el-GR" altLang="en-US"/>
              <a:t>Τα ελληνικά στρατεύματα σε λιγότερο από μια εβδομάδα είχαν ελευθερώσει πολλές περιοχές.</a:t>
            </a:r>
            <a:endParaRPr lang="el-GR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476375"/>
            <a:ext cx="10972800" cy="582613"/>
          </a:xfrm>
        </p:spPr>
        <p:txBody>
          <a:bodyPr/>
          <a:p>
            <a:r>
              <a:rPr lang="el-GR" altLang="en-US">
                <a:highlight>
                  <a:srgbClr val="FFFF00"/>
                </a:highlight>
              </a:rPr>
              <a:t>ΤΙ ΕΚΑΝΕ Ο ΕΛΛΗΝΙΚΟΣ ΣΤΡΑΤΟΣ ΣΤΗ ΘΕΣΣΑΛΟΝΙΚΗ;</a:t>
            </a:r>
            <a:endParaRPr lang="el-GR" altLang="en-US">
              <a:highlight>
                <a:srgbClr val="FFFF00"/>
              </a:highligh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834005"/>
            <a:ext cx="10972800" cy="3218180"/>
          </a:xfrm>
        </p:spPr>
        <p:txBody>
          <a:bodyPr/>
          <a:p>
            <a:r>
              <a:rPr lang="el-GR" altLang="en-US"/>
              <a:t>Ο ελληνικός στρατός με εντολή του πρωθυπουργού Βενιζέλου στράφηκε προς την πρωτεύουσα της Μακεδονίας.</a:t>
            </a:r>
            <a:endParaRPr lang="el-GR" altLang="en-US"/>
          </a:p>
          <a:p>
            <a:r>
              <a:rPr lang="el-GR" altLang="en-US"/>
              <a:t>Η απελευθέρωση της Θεσσαλονίκης κρίθηκε σε αποφασιστική μάχη στα Γιαννιτσά, η οποία έληξε με νίκη των Ελλήνων.</a:t>
            </a:r>
            <a:endParaRPr lang="el-GR" altLang="en-US"/>
          </a:p>
          <a:p>
            <a:pPr marL="0" indent="0">
              <a:buNone/>
            </a:pPr>
            <a:endParaRPr lang="el-GR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62050"/>
            <a:ext cx="10972800" cy="582613"/>
          </a:xfrm>
        </p:spPr>
        <p:txBody>
          <a:bodyPr/>
          <a:p>
            <a:r>
              <a:rPr lang="el-GR" altLang="en-US">
                <a:highlight>
                  <a:srgbClr val="FFFF00"/>
                </a:highlight>
              </a:rPr>
              <a:t>ΣΥΝΕΧΕΙΑ</a:t>
            </a:r>
            <a:endParaRPr lang="el-GR" altLang="en-US">
              <a:highlight>
                <a:srgbClr val="FFFF00"/>
              </a:highligh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64105"/>
            <a:ext cx="10972800" cy="3544570"/>
          </a:xfrm>
        </p:spPr>
        <p:txBody>
          <a:bodyPr/>
          <a:p>
            <a:r>
              <a:rPr lang="el-GR" altLang="en-US">
                <a:sym typeface="+mn-ea"/>
              </a:rPr>
              <a:t>Το βράδυ της 26ης Οκτωβρίου 1912 ο διοικητής της πόλης Χασάν Ταχσίν Πασάς υπέγραψε το Πρωτόκολλο παράδοσης της Θεσσαλονίκης στους Έλληνες.</a:t>
            </a:r>
            <a:endParaRPr lang="el-GR" altLang="en-US">
              <a:sym typeface="+mn-ea"/>
            </a:endParaRPr>
          </a:p>
          <a:p>
            <a:r>
              <a:rPr lang="el-GR" altLang="en-US">
                <a:sym typeface="+mn-ea"/>
              </a:rPr>
              <a:t>Δύο μέρες μετά ο διάδοχος Κωνσταντίνος και τμήματα του ελληνικού στρατού μπήκαν στην πόλη και έγιναν δεκτοί με ενθουσιασμό.</a:t>
            </a:r>
            <a:endParaRPr lang="el-GR" altLang="en-US"/>
          </a:p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59205"/>
            <a:ext cx="10972800" cy="582613"/>
          </a:xfrm>
        </p:spPr>
        <p:txBody>
          <a:bodyPr/>
          <a:p>
            <a:r>
              <a:rPr lang="el-GR" altLang="en-US">
                <a:highlight>
                  <a:srgbClr val="FFFF00"/>
                </a:highlight>
              </a:rPr>
              <a:t>Περιοχή της Ηπείρου</a:t>
            </a:r>
            <a:endParaRPr lang="el-GR" altLang="en-US">
              <a:highlight>
                <a:srgbClr val="FFFF00"/>
              </a:highligh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510790"/>
            <a:ext cx="10972800" cy="3616960"/>
          </a:xfrm>
        </p:spPr>
        <p:txBody>
          <a:bodyPr/>
          <a:p>
            <a:r>
              <a:rPr lang="el-GR" altLang="en-US"/>
              <a:t>Οι Έλληνες απελευθέρωσαν τα Ιωάννινα και προχώρησαν προς τη Βόρεια Ήπειρο.</a:t>
            </a:r>
            <a:endParaRPr lang="el-GR" altLang="en-US"/>
          </a:p>
          <a:p>
            <a:r>
              <a:rPr lang="el-GR" altLang="en-US"/>
              <a:t>Ταυτόχρονα ο στόλος με αρχηγό τον Κουντουριώτη κατάφερε να εμποδίσει τη μεταφορά  τουρκικών στρατευμάτων από τη Μικρά Ασία και απελευθέρωσε πολλά νησιά του Ανατολικού Αιγαίου.</a:t>
            </a:r>
            <a:endParaRPr lang="el-G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 Waves">
  <a:themeElements>
    <a:clrScheme name="Blue Wa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66CC"/>
      </a:accent1>
      <a:accent2>
        <a:srgbClr val="3399FF"/>
      </a:accent2>
      <a:accent3>
        <a:srgbClr val="FFFFFF"/>
      </a:accent3>
      <a:accent4>
        <a:srgbClr val="000000"/>
      </a:accent4>
      <a:accent5>
        <a:srgbClr val="AAB8E2"/>
      </a:accent5>
      <a:accent6>
        <a:srgbClr val="2D8AE7"/>
      </a:accent6>
      <a:hlink>
        <a:srgbClr val="CC3300"/>
      </a:hlink>
      <a:folHlink>
        <a:srgbClr val="996600"/>
      </a:folHlink>
    </a:clrScheme>
    <a:fontScheme name="Blue Wa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Blue Wa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8AE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1853</Words>
  <Application>WPS Presentation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Arial</vt:lpstr>
      <vt:lpstr>SimSun</vt:lpstr>
      <vt:lpstr>Wingdings</vt:lpstr>
      <vt:lpstr>Microsoft YaHei</vt:lpstr>
      <vt:lpstr>Arial Unicode MS</vt:lpstr>
      <vt:lpstr>Calibri</vt:lpstr>
      <vt:lpstr>Blue Waves</vt:lpstr>
      <vt:lpstr>ΚΕΦΑΛΑΙΟ 2ο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ΚΕΦΑΛΑΙΟ 1ο</dc:title>
  <dc:creator>user</dc:creator>
  <cp:lastModifiedBy>user</cp:lastModifiedBy>
  <cp:revision>12</cp:revision>
  <dcterms:created xsi:type="dcterms:W3CDTF">2024-05-15T20:45:00Z</dcterms:created>
  <dcterms:modified xsi:type="dcterms:W3CDTF">2024-05-26T21:47:20Z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927EC4A807C745D5BDB56C5B2E04A780_12</vt:lpwstr>
  </property>
  <property fmtid="{D5CDD505-2E9C-101B-9397-08002B2CF9AE}" pid="3" name="KSOProductBuildVer">
    <vt:lpwstr>1033-12.2.0.16909</vt:lpwstr>
  </property>
</Properties>
</file>