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1471295"/>
          </a:xfrm>
        </p:spPr>
        <p:txBody>
          <a:bodyPr/>
          <a:lstStyle/>
          <a:p>
            <a:r>
              <a:rPr lang="el-GR" altLang="en-US" sz="4400" b="1" dirty="0">
                <a:solidFill>
                  <a:srgbClr val="C00000"/>
                </a:solidFill>
              </a:rPr>
              <a:t>ΚΕΦΑΛΑΙΟ 1ο</a:t>
            </a:r>
            <a:endParaRPr lang="el-GR" altLang="en-US" sz="4400" b="1" dirty="0">
              <a:solidFill>
                <a:srgbClr val="C00000"/>
              </a:solidFill>
            </a:endParaRPr>
          </a:p>
        </p:txBody>
      </p:sp>
      <p:sp>
        <p:nvSpPr>
          <p:cNvPr id="3" name="Subtitle 2"/>
          <p:cNvSpPr>
            <a:spLocks noGrp="1"/>
          </p:cNvSpPr>
          <p:nvPr>
            <p:ph type="subTitle" idx="1"/>
          </p:nvPr>
        </p:nvSpPr>
        <p:spPr>
          <a:xfrm>
            <a:off x="1562735" y="2150745"/>
            <a:ext cx="9144000" cy="1278255"/>
          </a:xfrm>
        </p:spPr>
        <p:txBody>
          <a:bodyPr/>
          <a:lstStyle/>
          <a:p>
            <a:r>
              <a:rPr lang="el-GR" altLang="en-US" b="1">
                <a:solidFill>
                  <a:srgbClr val="FF0000"/>
                </a:solidFill>
                <a:highlight>
                  <a:srgbClr val="FFFF00"/>
                </a:highlight>
              </a:rPr>
              <a:t>Από τον Ελληνοτουρκικό Πόλεμο του 1897 στον Μακεδονικό Αγώνα</a:t>
            </a:r>
            <a:endParaRPr lang="el-GR" altLang="en-US" b="1">
              <a:solidFill>
                <a:srgbClr val="FF0000"/>
              </a:solidFill>
              <a:highlight>
                <a:srgbClr val="FFFF00"/>
              </a:highlight>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609600" y="995045"/>
            <a:ext cx="10972800" cy="582613"/>
          </a:xfrm>
        </p:spPr>
        <p:txBody>
          <a:bodyPr/>
          <a:p>
            <a:r>
              <a:rPr lang="el-GR" altLang="en-US">
                <a:highlight>
                  <a:srgbClr val="FFFF00"/>
                </a:highlight>
              </a:rPr>
              <a:t>Τι ονομάζεται Μακεδονικός Αγώνας;</a:t>
            </a:r>
            <a:endParaRPr lang="el-GR" altLang="en-US">
              <a:highlight>
                <a:srgbClr val="FFFF00"/>
              </a:highlight>
            </a:endParaRPr>
          </a:p>
        </p:txBody>
      </p:sp>
      <p:sp>
        <p:nvSpPr>
          <p:cNvPr id="5" name="Content Placeholder 4"/>
          <p:cNvSpPr>
            <a:spLocks noGrp="1"/>
          </p:cNvSpPr>
          <p:nvPr>
            <p:ph idx="1"/>
          </p:nvPr>
        </p:nvSpPr>
        <p:spPr>
          <a:xfrm>
            <a:off x="609600" y="2572385"/>
            <a:ext cx="10972800" cy="3555365"/>
          </a:xfrm>
        </p:spPr>
        <p:txBody>
          <a:bodyPr/>
          <a:p>
            <a:r>
              <a:rPr lang="el-GR" altLang="en-US"/>
              <a:t>Μακεδονικός Αγώνας </a:t>
            </a:r>
            <a:r>
              <a:rPr lang="el-GR" altLang="en-US">
                <a:highlight>
                  <a:srgbClr val="FFFF00"/>
                </a:highlight>
              </a:rPr>
              <a:t>ονομάζεται η έ............... σύγκρουση Ε.................. και Β................ ανταρτών</a:t>
            </a:r>
            <a:r>
              <a:rPr lang="el-GR" altLang="en-US"/>
              <a:t> στον χώρο της Μακεδονίας την περίοδο 190.....-1908.</a:t>
            </a:r>
            <a:endParaRPr lang="el-GR" altLang="en-US"/>
          </a:p>
          <a:p>
            <a:endParaRPr lang="el-GR" altLang="en-US"/>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1222375"/>
            <a:ext cx="10972800" cy="582613"/>
          </a:xfrm>
        </p:spPr>
        <p:txBody>
          <a:bodyPr/>
          <a:p>
            <a:r>
              <a:rPr lang="el-GR" altLang="en-US">
                <a:highlight>
                  <a:srgbClr val="FFFF00"/>
                </a:highlight>
              </a:rPr>
              <a:t>Τι έγινε στο Θέρισο της Κρήτης το 1905;</a:t>
            </a:r>
            <a:endParaRPr lang="el-GR" altLang="en-US">
              <a:highlight>
                <a:srgbClr val="FFFF00"/>
              </a:highlight>
            </a:endParaRPr>
          </a:p>
        </p:txBody>
      </p:sp>
      <p:sp>
        <p:nvSpPr>
          <p:cNvPr id="3" name="Content Placeholder 2"/>
          <p:cNvSpPr>
            <a:spLocks noGrp="1"/>
          </p:cNvSpPr>
          <p:nvPr>
            <p:ph idx="1"/>
          </p:nvPr>
        </p:nvSpPr>
        <p:spPr>
          <a:xfrm>
            <a:off x="609600" y="2630805"/>
            <a:ext cx="10972800" cy="3314065"/>
          </a:xfrm>
        </p:spPr>
        <p:txBody>
          <a:bodyPr/>
          <a:p>
            <a:r>
              <a:rPr lang="el-GR" altLang="en-US"/>
              <a:t>Τον Μάρτιο του 1905 ξέσπασε στο χωριό Θ................. ένοπλη  εξέγερση με επικεφαλής τον Ε................. Β............... και κύριο αίτημα την έ.......... του νησιού με την Ελλάδα.</a:t>
            </a:r>
            <a:endParaRPr lang="el-GR" altLang="en-US"/>
          </a:p>
          <a:p>
            <a:r>
              <a:rPr lang="el-GR" altLang="en-US"/>
              <a:t>Η εξέγερση τερματίστηκε μετά από δ..............</a:t>
            </a:r>
            <a:endParaRPr lang="el-GR" altLang="en-US"/>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87070" y="1164590"/>
            <a:ext cx="10972800" cy="1206500"/>
          </a:xfrm>
        </p:spPr>
        <p:txBody>
          <a:bodyPr/>
          <a:p>
            <a:r>
              <a:rPr lang="el-GR" altLang="en-US">
                <a:highlight>
                  <a:srgbClr val="FFFF00"/>
                </a:highlight>
              </a:rPr>
              <a:t>Τι συνέβη τρία χρόνια μετά την επανάσταση στο Θέρισο;</a:t>
            </a:r>
            <a:endParaRPr lang="el-GR" altLang="en-US">
              <a:highlight>
                <a:srgbClr val="FFFF00"/>
              </a:highlight>
            </a:endParaRPr>
          </a:p>
        </p:txBody>
      </p:sp>
      <p:sp>
        <p:nvSpPr>
          <p:cNvPr id="3" name="Content Placeholder 2"/>
          <p:cNvSpPr>
            <a:spLocks noGrp="1"/>
          </p:cNvSpPr>
          <p:nvPr>
            <p:ph idx="1"/>
          </p:nvPr>
        </p:nvSpPr>
        <p:spPr>
          <a:xfrm>
            <a:off x="609600" y="2729865"/>
            <a:ext cx="10972800" cy="2771140"/>
          </a:xfrm>
        </p:spPr>
        <p:txBody>
          <a:bodyPr/>
          <a:p>
            <a:r>
              <a:rPr lang="el-GR" altLang="en-US"/>
              <a:t>Η Κρήτη επαναστάτησε ξανά κηρύσσοντας την ένωση με την Ελλάδα.</a:t>
            </a:r>
            <a:endParaRPr lang="el-GR" altLang="en-US"/>
          </a:p>
          <a:p>
            <a:r>
              <a:rPr lang="el-GR" altLang="en-US"/>
              <a:t>Η ελληνική κυβέρνηση δεν αναγνώρισε επίσημα την ένωση προκαλώντας τη λαϊκή δ.................................</a:t>
            </a:r>
            <a:endParaRPr lang="el-GR"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591820"/>
            <a:ext cx="10972800" cy="582613"/>
          </a:xfrm>
        </p:spPr>
        <p:txBody>
          <a:bodyPr/>
          <a:p>
            <a:r>
              <a:rPr lang="el-GR" altLang="en-US">
                <a:highlight>
                  <a:srgbClr val="FFFF00"/>
                </a:highlight>
              </a:rPr>
              <a:t>Ποια ήταν η κατάσταση στη Μακεδονία;</a:t>
            </a:r>
            <a:endParaRPr lang="el-GR" altLang="en-US">
              <a:highlight>
                <a:srgbClr val="FFFF00"/>
              </a:highlight>
            </a:endParaRPr>
          </a:p>
        </p:txBody>
      </p:sp>
      <p:sp>
        <p:nvSpPr>
          <p:cNvPr id="3" name="Content Placeholder 2"/>
          <p:cNvSpPr>
            <a:spLocks noGrp="1"/>
          </p:cNvSpPr>
          <p:nvPr>
            <p:ph idx="1"/>
          </p:nvPr>
        </p:nvSpPr>
        <p:spPr>
          <a:xfrm>
            <a:off x="686435" y="1744345"/>
            <a:ext cx="10972800" cy="4297045"/>
          </a:xfrm>
        </p:spPr>
        <p:txBody>
          <a:bodyPr/>
          <a:p>
            <a:r>
              <a:rPr lang="el-GR" altLang="en-US"/>
              <a:t>Η κατάσταση ήταν δ...........</a:t>
            </a:r>
            <a:endParaRPr lang="el-GR" altLang="en-US"/>
          </a:p>
          <a:p>
            <a:r>
              <a:rPr lang="el-GR" altLang="en-US"/>
              <a:t>Η αναμέτρηση μεταξύ Ε............ και Β.............. για τη διεκδίκηση της περιοχής είχε ενταθεί.</a:t>
            </a:r>
            <a:endParaRPr lang="el-GR" altLang="en-US"/>
          </a:p>
          <a:p>
            <a:r>
              <a:rPr lang="el-GR" altLang="en-US"/>
              <a:t>Το Συνέδριο του Β.................. το 1878 διατήρησε τη Μακεδονία υπό τ................. κυριαρχία.</a:t>
            </a:r>
            <a:endParaRPr lang="el-GR" altLang="en-US"/>
          </a:p>
          <a:p>
            <a:r>
              <a:rPr lang="el-GR" altLang="en-US"/>
              <a:t>Οι Βούλγαροι έστελναν αντάρτες (κ.................) που πίεζαν τους κατοίκους να δηλώσουν ότι ανήκαν στην ανεξάρτητη β................ ε..............</a:t>
            </a:r>
            <a:endParaRPr lang="el-GR" altLang="en-US"/>
          </a:p>
        </p:txBody>
      </p:sp>
    </p:spTree>
  </p:cSld>
  <p:clrMapOvr>
    <a:masterClrMapping/>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479425"/>
            <a:ext cx="10972800" cy="582613"/>
          </a:xfrm>
        </p:spPr>
        <p:txBody>
          <a:bodyPr/>
          <a:p>
            <a:r>
              <a:rPr lang="el-GR" altLang="en-US">
                <a:highlight>
                  <a:srgbClr val="FFFF00"/>
                </a:highlight>
              </a:rPr>
              <a:t>Αποτέλεσμα της δραστηριότητας των Βούλγαρων</a:t>
            </a:r>
            <a:endParaRPr lang="el-GR" altLang="en-US">
              <a:highlight>
                <a:srgbClr val="FFFF00"/>
              </a:highlight>
            </a:endParaRPr>
          </a:p>
        </p:txBody>
      </p:sp>
      <p:sp>
        <p:nvSpPr>
          <p:cNvPr id="3" name="Content Placeholder 2"/>
          <p:cNvSpPr>
            <a:spLocks noGrp="1"/>
          </p:cNvSpPr>
          <p:nvPr>
            <p:ph idx="1"/>
          </p:nvPr>
        </p:nvSpPr>
        <p:spPr>
          <a:xfrm>
            <a:off x="609600" y="1174750"/>
            <a:ext cx="10972800" cy="5262245"/>
          </a:xfrm>
        </p:spPr>
        <p:txBody>
          <a:bodyPr/>
          <a:p>
            <a:r>
              <a:rPr lang="el-GR" altLang="en-US"/>
              <a:t>Ενεργή ανάμειξη της Ελλάδας στις μακεδονικές υποθέσεις.</a:t>
            </a:r>
            <a:endParaRPr lang="el-GR" altLang="en-US"/>
          </a:p>
          <a:p>
            <a:r>
              <a:rPr lang="el-GR" altLang="en-US"/>
              <a:t>Αξιωματικοί του ελληνικού στρατού σε συνεργασία με ντόπιους Έλληνες σχημάτισαν αντάρτικες ομάδες. Γνωστά ονόματα είναι ο Π........ Μ.........., ο Κωνσταντίνος Μαζαράκης, ο Παναγιώτης Παπατζανετέας κ.ά.</a:t>
            </a:r>
            <a:endParaRPr lang="el-GR" altLang="en-US"/>
          </a:p>
          <a:p>
            <a:r>
              <a:rPr lang="el-GR" altLang="en-US"/>
              <a:t>Στη δράση αυτή υπήρχαν και διπλωμάτες που συντόνιζαν τον αγώνα όπως ο πρόξενος στη Θεσσαλονίκη Κορομηλάς, ο υποπρόξενος στο Μοναστήρι Ί........Δρ.............. κ.ά.</a:t>
            </a:r>
            <a:endParaRPr lang="el-GR"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634365"/>
            <a:ext cx="10972800" cy="582613"/>
          </a:xfrm>
        </p:spPr>
        <p:txBody>
          <a:bodyPr/>
          <a:p>
            <a:r>
              <a:rPr lang="el-GR" altLang="en-US">
                <a:highlight>
                  <a:srgbClr val="FFFF00"/>
                </a:highlight>
              </a:rPr>
              <a:t>Αποτελέσματα του θανάτου του Παύλου Μελά</a:t>
            </a:r>
            <a:endParaRPr lang="el-GR" altLang="en-US">
              <a:highlight>
                <a:srgbClr val="FFFF00"/>
              </a:highlight>
            </a:endParaRPr>
          </a:p>
        </p:txBody>
      </p:sp>
      <p:sp>
        <p:nvSpPr>
          <p:cNvPr id="3" name="Content Placeholder 2"/>
          <p:cNvSpPr>
            <a:spLocks noGrp="1"/>
          </p:cNvSpPr>
          <p:nvPr>
            <p:ph idx="1"/>
          </p:nvPr>
        </p:nvSpPr>
        <p:spPr>
          <a:xfrm>
            <a:off x="551815" y="1450340"/>
            <a:ext cx="10972800" cy="4846955"/>
          </a:xfrm>
        </p:spPr>
        <p:txBody>
          <a:bodyPr/>
          <a:p>
            <a:r>
              <a:rPr lang="el-GR" altLang="en-US"/>
              <a:t>Ο θάνατος του Παύλου Μελά σε σύγκρουση με τον τουρκικό στρατό στο χωριό Στ........... της Καστοριάς στις 13 Οκτωβρίου 1904 κινητοποίησε τους Έλληνες και έκανε την ελληνική κυβέρνηση να διεκδικήσει δυναμικότερα τη Μακεδονία.</a:t>
            </a:r>
            <a:endParaRPr lang="el-GR" altLang="en-US"/>
          </a:p>
          <a:p>
            <a:r>
              <a:rPr lang="el-GR" altLang="en-US"/>
              <a:t>Το 1908 πολλοί φιλελεύθεροι Νεό............ επαναστάτησαν ενάντια στο σουλτάνο και έπεισαν Έλληνες και Βούλγαρους αντάρτες να παραδώσουν τα όπλα. Ο αγώνας θα συνεχιζονταν κατά τους Β............. Πολέμους</a:t>
            </a:r>
            <a:endParaRPr lang="el-GR"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2105</Words>
  <Application>WPS Presentation</Application>
  <PresentationFormat>Widescreen</PresentationFormat>
  <Paragraphs>37</Paragraphs>
  <Slides>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Arial</vt:lpstr>
      <vt:lpstr>SimSun</vt:lpstr>
      <vt:lpstr>Wingdings</vt:lpstr>
      <vt:lpstr>Microsoft YaHei</vt:lpstr>
      <vt:lpstr>Arial Unicode MS</vt:lpstr>
      <vt:lpstr>Calibri</vt:lpstr>
      <vt:lpstr>Blue Waves</vt:lpstr>
      <vt:lpstr>ΚΕΦΑΛΑΙΟ 1ο</vt:lpstr>
      <vt:lpstr>Τι ονομάζεται Μακεδονικός Αγώνας;</vt:lpstr>
      <vt:lpstr>Τι έγινε στο Θέρισο της Κρήτης το 1905;</vt:lpstr>
      <vt:lpstr>Τι συνέβη τρία χρόνια μετά την επανάσταση στο Θέρισο;</vt:lpstr>
      <vt:lpstr>Ποια ήταν η κατάσταση στη Μακεδονία;</vt:lpstr>
      <vt:lpstr>Αποτέλεσμα της δραστηριότητας των Βούλγαρων</vt:lpstr>
      <vt:lpstr>Αποτελέσματα του θανάτου του Παύλου Μελά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1ο</dc:title>
  <dc:creator>user</dc:creator>
  <cp:lastModifiedBy>user</cp:lastModifiedBy>
  <cp:revision>7</cp:revision>
  <dcterms:created xsi:type="dcterms:W3CDTF">2024-05-15T20:45:00Z</dcterms:created>
  <dcterms:modified xsi:type="dcterms:W3CDTF">2024-05-22T21:15:30Z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927EC4A807C745D5BDB56C5B2E04A780_12</vt:lpwstr>
  </property>
  <property fmtid="{D5CDD505-2E9C-101B-9397-08002B2CF9AE}" pid="3" name="KSOProductBuildVer">
    <vt:lpwstr>1033-12.2.0.16909</vt:lpwstr>
  </property>
</Properties>
</file>