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1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35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22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829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71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373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9608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0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942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06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81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418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923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42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799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5751-2498-4AE0-9E8F-347DEE61BCB8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3B9DF3-335A-42F9-A716-EF05FDE626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11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8E6C53-EC32-5A97-F31E-843998FB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ΚΕΦ. 6 Οι Έλληνες των παροικιών και των Παραδουνάβιων Ηγεμονιών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D3BB7E8-B87A-7E7D-B62A-D9349BADF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43952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E93B7E-1923-0302-4B20-69A80D38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μετανάστευση στο εξωτερικό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0B2385-D446-E2A5-CE51-AAED7E3A5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Α΄ περίοδος από τον 15</a:t>
            </a:r>
            <a:r>
              <a:rPr lang="el-GR" baseline="30000" dirty="0"/>
              <a:t>ο</a:t>
            </a:r>
            <a:r>
              <a:rPr lang="el-GR" dirty="0"/>
              <a:t> ως τον 16</a:t>
            </a:r>
            <a:r>
              <a:rPr lang="el-GR" baseline="30000" dirty="0"/>
              <a:t>ο</a:t>
            </a:r>
            <a:r>
              <a:rPr lang="el-GR" dirty="0"/>
              <a:t> αιώνα . Υ……………… Λόγιοι, ευγενείς και στρατιώτες εγκατέλειψαν την υπόδουλη Ελλάδα εξ αιτίας των συγκρούσεων με τους Τούρκους.</a:t>
            </a:r>
          </a:p>
          <a:p>
            <a:r>
              <a:rPr lang="el-GR" dirty="0">
                <a:solidFill>
                  <a:schemeClr val="tx1"/>
                </a:solidFill>
              </a:rPr>
              <a:t>Από πού κατάγονταν</a:t>
            </a:r>
            <a:r>
              <a:rPr lang="el-GR" dirty="0"/>
              <a:t>;</a:t>
            </a:r>
          </a:p>
          <a:p>
            <a:r>
              <a:rPr lang="el-GR" dirty="0"/>
              <a:t>Οι πρόσφυγες κατάγονταν από νησιά όπως Κ……….. και Κ…….. ή από παραθαλάσσια μέρη όπως </a:t>
            </a:r>
            <a:r>
              <a:rPr lang="el-GR" dirty="0" err="1"/>
              <a:t>Μον</a:t>
            </a:r>
            <a:r>
              <a:rPr lang="el-GR" dirty="0"/>
              <a:t>………, Ν………. Αυτοί εγκαταστάθηκαν σε παραθαλάσσιες πόλεις της Ιταλίας ιδρύοντας </a:t>
            </a:r>
            <a:r>
              <a:rPr lang="el-GR" dirty="0">
                <a:highlight>
                  <a:srgbClr val="FF00FF"/>
                </a:highlight>
              </a:rPr>
              <a:t>ΠΑΡ……………..</a:t>
            </a:r>
            <a:r>
              <a:rPr lang="el-GR" dirty="0"/>
              <a:t>.</a:t>
            </a:r>
          </a:p>
          <a:p>
            <a:r>
              <a:rPr lang="el-GR" dirty="0"/>
              <a:t>Με τι ασχολούνταν;</a:t>
            </a:r>
          </a:p>
          <a:p>
            <a:r>
              <a:rPr lang="el-GR" dirty="0">
                <a:highlight>
                  <a:srgbClr val="FF00FF"/>
                </a:highlight>
              </a:rPr>
              <a:t>Ήταν κυρίως </a:t>
            </a:r>
            <a:r>
              <a:rPr lang="el-GR" dirty="0" err="1">
                <a:highlight>
                  <a:srgbClr val="FF00FF"/>
                </a:highlight>
              </a:rPr>
              <a:t>στρ</a:t>
            </a:r>
            <a:r>
              <a:rPr lang="el-GR" dirty="0">
                <a:highlight>
                  <a:srgbClr val="FF00FF"/>
                </a:highlight>
              </a:rPr>
              <a:t>……., </a:t>
            </a:r>
            <a:r>
              <a:rPr lang="el-GR" dirty="0" err="1">
                <a:highlight>
                  <a:srgbClr val="FF00FF"/>
                </a:highlight>
              </a:rPr>
              <a:t>ναυτ</a:t>
            </a:r>
            <a:r>
              <a:rPr lang="el-GR" dirty="0">
                <a:highlight>
                  <a:srgbClr val="FF00FF"/>
                </a:highlight>
              </a:rPr>
              <a:t>……, </a:t>
            </a:r>
            <a:r>
              <a:rPr lang="el-GR" dirty="0" err="1">
                <a:highlight>
                  <a:srgbClr val="FF00FF"/>
                </a:highlight>
              </a:rPr>
              <a:t>τεχ</a:t>
            </a:r>
            <a:r>
              <a:rPr lang="el-GR" dirty="0">
                <a:highlight>
                  <a:srgbClr val="FF00FF"/>
                </a:highlight>
              </a:rPr>
              <a:t>……….., </a:t>
            </a:r>
            <a:r>
              <a:rPr lang="el-GR" dirty="0" err="1">
                <a:highlight>
                  <a:srgbClr val="FF00FF"/>
                </a:highlight>
              </a:rPr>
              <a:t>έμπ</a:t>
            </a:r>
            <a:r>
              <a:rPr lang="el-GR" dirty="0">
                <a:highlight>
                  <a:srgbClr val="FF00FF"/>
                </a:highlight>
              </a:rPr>
              <a:t>…………., αντιγραφείς χειρ…………… και δ……………………..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4115186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9D67D5-049F-E078-D019-5246E689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Β΄Περίοδος</a:t>
            </a:r>
            <a:r>
              <a:rPr lang="el-GR" dirty="0"/>
              <a:t> μετανάστευσης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91F171-6112-2C46-F3A1-886596BB0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90916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Β΄ΠΕΡΙΟΔΟΣ: 17</a:t>
            </a:r>
            <a:r>
              <a:rPr lang="el-GR" baseline="30000" dirty="0"/>
              <a:t>ος</a:t>
            </a:r>
            <a:r>
              <a:rPr lang="el-GR" dirty="0"/>
              <a:t> και 18</a:t>
            </a:r>
            <a:r>
              <a:rPr lang="el-GR" baseline="30000" dirty="0"/>
              <a:t>ος</a:t>
            </a:r>
            <a:r>
              <a:rPr lang="el-GR" dirty="0"/>
              <a:t> αιώνας Ήταν ΕΘ………….. και ΕΙΡ……….με οικονομικά κυρίως αίτια.</a:t>
            </a:r>
          </a:p>
          <a:p>
            <a:r>
              <a:rPr lang="el-GR" dirty="0"/>
              <a:t>Ποιοι ήταν οι εμπορικοί δρόμοι της εποχής;</a:t>
            </a:r>
          </a:p>
          <a:p>
            <a:r>
              <a:rPr lang="el-GR" dirty="0"/>
              <a:t>Τα εμπορεύματα μεταφέρονταν από την Οθωμανική Αυτοκρατορία προς την Κεντρική Ευρώπη και τη Ρωσία δια ξηράς από συγκεκριμένους δρόμους με Κ…………….. που διέσχιζαν τα Βαλκάνια</a:t>
            </a:r>
          </a:p>
          <a:p>
            <a:r>
              <a:rPr lang="el-GR" dirty="0"/>
              <a:t>Ποιες σημαντικές παροικίες ιδρύθηκαν από τους Έλληνες;</a:t>
            </a:r>
          </a:p>
          <a:p>
            <a:r>
              <a:rPr lang="el-GR" b="0" i="0" dirty="0">
                <a:solidFill>
                  <a:srgbClr val="444444"/>
                </a:solidFill>
                <a:effectLst/>
              </a:rPr>
              <a:t>Έλληνες από τον Πόντο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μετακινήθηκαν στον Καύκασο και την Κριμαία ιδρύοντας παροικίες, με γνωστότερη την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Οδ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………...</a:t>
            </a:r>
            <a:r>
              <a:rPr lang="el-GR" b="0" i="0" dirty="0">
                <a:solidFill>
                  <a:srgbClr val="444444"/>
                </a:solidFill>
                <a:effectLst/>
              </a:rPr>
              <a:t> Οι Έλληνες από τη Μακεδονία εγκαταστάθηκαν κυρίως στη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Β………, την Τ………….., τη Σερβία και την Ουγγαρία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όπου ασχολήθηκαν με το εμπόριο βαμβακερών, δερμάτων, χαλιών και άλλων ειδών. Αρκετοί Έλληνες, τέλος, δραστηριοποιήθηκαν στις </a:t>
            </a:r>
            <a:r>
              <a:rPr lang="el-GR" b="1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Παρ………….. Ηγεμονίες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, τη Βλαχία και τη Μολδαβία, περιοχές που κυβερνούσαν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Φαναριώτες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00FF00"/>
                </a:highlight>
              </a:rPr>
              <a:t> ηγεμόνες.</a:t>
            </a:r>
            <a:endParaRPr lang="el-GR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43787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BBC46B-94BE-551E-4788-3FA68B3DF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Έλληνες των Παραδουνάβιων Ηγεμονιών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4C6513-ED5A-B958-D90A-BE693ED60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Ποιο ήταν το κύριο μέλημά τους;</a:t>
            </a:r>
          </a:p>
          <a:p>
            <a:r>
              <a:rPr lang="el-GR" dirty="0"/>
              <a:t>Το πρώτο τους μέλημα ήταν η ανέγερση Ν………… για να τελούν τα θρησκευτικά τους καθήκοντα και επίσης η σύνταξη Κ……………. για τον τρόπο οργάνωσης της κοινότητάς τους.</a:t>
            </a:r>
          </a:p>
          <a:p>
            <a:r>
              <a:rPr lang="el-GR" dirty="0"/>
              <a:t>Τι έγραφαν στα ΚΑΤΑΣΤΑΤΙΚΟ τους;</a:t>
            </a:r>
          </a:p>
          <a:p>
            <a:r>
              <a:rPr lang="el-GR" b="0" i="0" dirty="0">
                <a:solidFill>
                  <a:srgbClr val="444444"/>
                </a:solidFill>
                <a:effectLst/>
              </a:rPr>
              <a:t>Στο καταστατικό αναγράφονταν οι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σκ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…………..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η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ορ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…………….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τα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δ……………</a:t>
            </a:r>
            <a:r>
              <a:rPr lang="el-GR" b="0" i="0" dirty="0">
                <a:solidFill>
                  <a:srgbClr val="444444"/>
                </a:solidFill>
                <a:effectLst/>
              </a:rPr>
              <a:t> και οι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υπ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………….. των μελών της κοινότητας</a:t>
            </a:r>
            <a:r>
              <a:rPr lang="el-GR" b="0" i="0" dirty="0">
                <a:solidFill>
                  <a:srgbClr val="444444"/>
                </a:solidFill>
                <a:effectLst/>
              </a:rPr>
              <a:t>. </a:t>
            </a:r>
          </a:p>
          <a:p>
            <a:r>
              <a:rPr lang="el-GR" dirty="0">
                <a:solidFill>
                  <a:srgbClr val="444444"/>
                </a:solidFill>
              </a:rPr>
              <a:t>Ποια ήταν τα οφέλη από τους Έλληνες των Παραδουνάβιων Ηγεμονιών;</a:t>
            </a:r>
          </a:p>
          <a:p>
            <a:r>
              <a:rPr lang="el-GR" b="0" i="0" dirty="0">
                <a:solidFill>
                  <a:srgbClr val="444444"/>
                </a:solidFill>
                <a:effectLst/>
              </a:rPr>
              <a:t>Με την πάροδο του χρόνου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χτίστηκαν μ………… </a:t>
            </a:r>
            <a:r>
              <a:rPr lang="el-GR" b="0" i="0" dirty="0">
                <a:solidFill>
                  <a:srgbClr val="444444"/>
                </a:solidFill>
                <a:effectLst/>
              </a:rPr>
              <a:t>αλλά και κοινοτικά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σχ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………</a:t>
            </a:r>
            <a:r>
              <a:rPr lang="el-GR" b="0" i="0" dirty="0">
                <a:solidFill>
                  <a:srgbClr val="444444"/>
                </a:solidFill>
                <a:effectLst/>
              </a:rPr>
              <a:t>, όπως το </a:t>
            </a:r>
            <a:r>
              <a:rPr lang="el-GR" b="0" i="0" dirty="0" err="1">
                <a:solidFill>
                  <a:srgbClr val="444444"/>
                </a:solidFill>
                <a:effectLst/>
              </a:rPr>
              <a:t>Φλαγγινιανό</a:t>
            </a:r>
            <a:r>
              <a:rPr lang="el-GR" b="0" i="0" dirty="0">
                <a:solidFill>
                  <a:srgbClr val="444444"/>
                </a:solidFill>
                <a:effectLst/>
              </a:rPr>
              <a:t> Φροντιστήριο στη Βενετία. Οι Έλληνες μετανάστες φρόνησαν 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για την έκδοση ελληνικών β………, π…………. και </a:t>
            </a:r>
            <a:r>
              <a:rPr lang="el-GR" b="0" i="0" dirty="0" err="1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εφ</a:t>
            </a:r>
            <a:r>
              <a:rPr lang="el-GR" b="0" i="0" dirty="0">
                <a:solidFill>
                  <a:srgbClr val="444444"/>
                </a:solidFill>
                <a:effectLst/>
                <a:highlight>
                  <a:srgbClr val="FF00FF"/>
                </a:highlight>
              </a:rPr>
              <a:t>………………..</a:t>
            </a:r>
            <a:endParaRPr lang="el-GR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92389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C2E0C3-6B53-6C12-35C5-1D582D62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Έλληνες της Διασποράς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E36F47-B1DA-0C27-32E7-4CA3CD8F9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ighlight>
                  <a:srgbClr val="FFFF00"/>
                </a:highlight>
              </a:rPr>
              <a:t>Ενίσχυσαν </a:t>
            </a:r>
            <a:r>
              <a:rPr lang="el-GR" dirty="0" err="1">
                <a:highlight>
                  <a:srgbClr val="FFFF00"/>
                </a:highlight>
              </a:rPr>
              <a:t>οικ</a:t>
            </a:r>
            <a:r>
              <a:rPr lang="el-GR" dirty="0">
                <a:highlight>
                  <a:srgbClr val="FFFF00"/>
                </a:highlight>
              </a:rPr>
              <a:t>……….. τα ελληνικά σχολεία</a:t>
            </a:r>
          </a:p>
          <a:p>
            <a:r>
              <a:rPr lang="el-GR" dirty="0"/>
              <a:t>Κατασκεύαζαν </a:t>
            </a:r>
            <a:r>
              <a:rPr lang="el-GR" dirty="0">
                <a:highlight>
                  <a:srgbClr val="FFFF00"/>
                </a:highlight>
              </a:rPr>
              <a:t>πολυτελείς κ……….. </a:t>
            </a:r>
            <a:r>
              <a:rPr lang="el-GR" dirty="0"/>
              <a:t>στους τόπους καταγωγής τους (Ζαγοροχώρια, Καστοριά, Κοζάνη, χωριά </a:t>
            </a:r>
            <a:r>
              <a:rPr lang="el-GR" dirty="0" err="1"/>
              <a:t>Πηλίου</a:t>
            </a:r>
            <a:r>
              <a:rPr lang="el-GR" dirty="0"/>
              <a:t>) ΑΡΧΟΝΤΙΚΑ</a:t>
            </a:r>
          </a:p>
          <a:p>
            <a:r>
              <a:rPr lang="el-GR" dirty="0"/>
              <a:t>Από αυτούς ξεκίνησε η </a:t>
            </a:r>
            <a:r>
              <a:rPr lang="el-GR" dirty="0" err="1">
                <a:highlight>
                  <a:srgbClr val="FFFF00"/>
                </a:highlight>
              </a:rPr>
              <a:t>πν</a:t>
            </a:r>
            <a:r>
              <a:rPr lang="el-GR">
                <a:highlight>
                  <a:srgbClr val="FFFF00"/>
                </a:highlight>
              </a:rPr>
              <a:t>……………… </a:t>
            </a:r>
            <a:r>
              <a:rPr lang="el-GR" dirty="0">
                <a:highlight>
                  <a:srgbClr val="FFFF00"/>
                </a:highlight>
              </a:rPr>
              <a:t>αν………………</a:t>
            </a:r>
            <a:r>
              <a:rPr lang="el-GR" dirty="0"/>
              <a:t>του υπόδουλου έθνους.</a:t>
            </a:r>
          </a:p>
        </p:txBody>
      </p:sp>
    </p:spTree>
    <p:extLst>
      <p:ext uri="{BB962C8B-B14F-4D97-AF65-F5344CB8AC3E}">
        <p14:creationId xmlns:p14="http://schemas.microsoft.com/office/powerpoint/2010/main" val="339007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394</Words>
  <Application>Microsoft Office PowerPoint</Application>
  <PresentationFormat>Ευρεία οθόνη</PresentationFormat>
  <Paragraphs>24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ΚΕΦ. 6 Οι Έλληνες των παροικιών και των Παραδουνάβιων Ηγεμονιών</vt:lpstr>
      <vt:lpstr>Η μετανάστευση στο εξωτερικό</vt:lpstr>
      <vt:lpstr>Β΄Περίοδος μετανάστευσης</vt:lpstr>
      <vt:lpstr>Οι Έλληνες των Παραδουνάβιων Ηγεμονιών</vt:lpstr>
      <vt:lpstr>Οι Έλληνες της Διασποράς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6 Οι Έλληνες των παροικιών και των Παραδουνάβιων Ηγεμονιών</dc:title>
  <dc:creator>Filio Panagiotaki</dc:creator>
  <cp:lastModifiedBy>Filio Panagiotaki</cp:lastModifiedBy>
  <cp:revision>7</cp:revision>
  <dcterms:created xsi:type="dcterms:W3CDTF">2023-11-12T19:22:43Z</dcterms:created>
  <dcterms:modified xsi:type="dcterms:W3CDTF">2023-11-12T21:37:08Z</dcterms:modified>
</cp:coreProperties>
</file>