
<file path=[Content_Types].xml><?xml version="1.0" encoding="utf-8"?>
<Types xmlns="http://schemas.openxmlformats.org/package/2006/content-types">
  <Default Extension="jpeg" ContentType="image/jpeg"/>
  <Default Extension="JPG" ContentType="image/.jp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5D22-4E48-4799-BCBE-4466D3388E06}" type="datetimeFigureOut">
              <a:rPr lang="el-GR" smtClean="0"/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734C7BC-A8FE-423F-A6C4-CC9E6CA91721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5D22-4E48-4799-BCBE-4466D3388E06}" type="datetimeFigureOut">
              <a:rPr lang="el-GR" smtClean="0"/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734C7BC-A8FE-423F-A6C4-CC9E6CA91721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5D22-4E48-4799-BCBE-4466D3388E06}" type="datetimeFigureOut">
              <a:rPr lang="el-GR" smtClean="0"/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734C7BC-A8FE-423F-A6C4-CC9E6CA91721}" type="slidenum">
              <a:rPr lang="el-GR" smtClean="0"/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 panose="020B060402020202020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  <a:endParaRPr lang="en-US" sz="8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5D22-4E48-4799-BCBE-4466D3388E06}" type="datetimeFigureOut">
              <a:rPr lang="el-GR" smtClean="0"/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734C7BC-A8FE-423F-A6C4-CC9E6CA91721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5D22-4E48-4799-BCBE-4466D3388E06}" type="datetimeFigureOut">
              <a:rPr lang="el-GR" smtClean="0"/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734C7BC-A8FE-423F-A6C4-CC9E6CA91721}" type="slidenum">
              <a:rPr lang="el-GR" smtClean="0"/>
            </a:fld>
            <a:endParaRPr lang="el-G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 panose="020B060402020202020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  <a:endParaRPr lang="en-US" sz="8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5D22-4E48-4799-BCBE-4466D3388E06}" type="datetimeFigureOut">
              <a:rPr lang="el-GR" smtClean="0"/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734C7BC-A8FE-423F-A6C4-CC9E6CA91721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5D22-4E48-4799-BCBE-4466D3388E06}" type="datetimeFigureOut">
              <a:rPr lang="el-GR" smtClean="0"/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C7BC-A8FE-423F-A6C4-CC9E6CA91721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5D22-4E48-4799-BCBE-4466D3388E06}" type="datetimeFigureOut">
              <a:rPr lang="el-GR" smtClean="0"/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C7BC-A8FE-423F-A6C4-CC9E6CA91721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5D22-4E48-4799-BCBE-4466D3388E06}" type="datetimeFigureOut">
              <a:rPr lang="el-GR" smtClean="0"/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C7BC-A8FE-423F-A6C4-CC9E6CA91721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5D22-4E48-4799-BCBE-4466D3388E06}" type="datetimeFigureOut">
              <a:rPr lang="el-GR" smtClean="0"/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734C7BC-A8FE-423F-A6C4-CC9E6CA91721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5D22-4E48-4799-BCBE-4466D3388E06}" type="datetimeFigureOut">
              <a:rPr lang="el-GR" smtClean="0"/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734C7BC-A8FE-423F-A6C4-CC9E6CA91721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5D22-4E48-4799-BCBE-4466D3388E06}" type="datetimeFigureOut">
              <a:rPr lang="el-GR" smtClean="0"/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734C7BC-A8FE-423F-A6C4-CC9E6CA91721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5D22-4E48-4799-BCBE-4466D3388E06}" type="datetimeFigureOut">
              <a:rPr lang="el-GR" smtClean="0"/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C7BC-A8FE-423F-A6C4-CC9E6CA91721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5D22-4E48-4799-BCBE-4466D3388E06}" type="datetimeFigureOut">
              <a:rPr lang="el-GR" smtClean="0"/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C7BC-A8FE-423F-A6C4-CC9E6CA91721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5D22-4E48-4799-BCBE-4466D3388E06}" type="datetimeFigureOut">
              <a:rPr lang="el-GR" smtClean="0"/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C7BC-A8FE-423F-A6C4-CC9E6CA91721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E5D22-4E48-4799-BCBE-4466D3388E06}" type="datetimeFigureOut">
              <a:rPr lang="el-GR" smtClean="0"/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734C7BC-A8FE-423F-A6C4-CC9E6CA91721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E5D22-4E48-4799-BCBE-4466D3388E06}" type="datetimeFigureOut">
              <a:rPr lang="el-GR" smtClean="0"/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734C7BC-A8FE-423F-A6C4-CC9E6CA91721}" type="slidenum">
              <a:rPr lang="el-GR" smtClean="0"/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746529" y="616974"/>
            <a:ext cx="8915399" cy="2262781"/>
          </a:xfrm>
        </p:spPr>
        <p:txBody>
          <a:bodyPr>
            <a:normAutofit/>
          </a:bodyPr>
          <a:lstStyle/>
          <a:p>
            <a:r>
              <a:rPr lang="el-GR" sz="6000" dirty="0"/>
              <a:t>ΚΕΦ. 9</a:t>
            </a:r>
            <a:endParaRPr lang="el-GR" sz="60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50142" y="3007572"/>
            <a:ext cx="10225548" cy="1126283"/>
          </a:xfrm>
        </p:spPr>
        <p:txBody>
          <a:bodyPr>
            <a:noAutofit/>
          </a:bodyPr>
          <a:lstStyle/>
          <a:p>
            <a:r>
              <a:rPr lang="el-GR" sz="4400" dirty="0">
                <a:highlight>
                  <a:srgbClr val="FFFF00"/>
                </a:highlight>
              </a:rPr>
              <a:t>Τα κυριότερα επαναστατικά κινήματα</a:t>
            </a:r>
            <a:endParaRPr lang="el-GR" sz="4400" dirty="0">
              <a:highlight>
                <a:srgbClr val="FFFF00"/>
              </a:highlight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1553" y="0"/>
            <a:ext cx="682093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6000">
        <p15:prstTrans prst="curtains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438400" y="365126"/>
            <a:ext cx="8915400" cy="1040888"/>
          </a:xfrm>
        </p:spPr>
        <p:txBody>
          <a:bodyPr/>
          <a:lstStyle/>
          <a:p>
            <a:r>
              <a:rPr lang="el-GR" dirty="0"/>
              <a:t>16</a:t>
            </a:r>
            <a:r>
              <a:rPr lang="el-GR" baseline="30000" dirty="0"/>
              <a:t>ος</a:t>
            </a:r>
            <a:r>
              <a:rPr lang="el-GR" dirty="0"/>
              <a:t> αιώνας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89212" y="2359742"/>
            <a:ext cx="8915400" cy="3551480"/>
          </a:xfrm>
        </p:spPr>
        <p:txBody>
          <a:bodyPr/>
          <a:lstStyle/>
          <a:p>
            <a:r>
              <a:rPr lang="el-GR" dirty="0"/>
              <a:t>Κ</a:t>
            </a:r>
            <a:endParaRPr lang="el-GR" dirty="0"/>
          </a:p>
          <a:p>
            <a:r>
              <a:rPr lang="el-GR" dirty="0"/>
              <a:t>Κ</a:t>
            </a:r>
            <a:endParaRPr lang="el-GR" dirty="0"/>
          </a:p>
          <a:p>
            <a:r>
              <a:rPr lang="el-GR" dirty="0"/>
              <a:t>Μ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Ποιοι πολέμησαν τους Τούρκους με τη βοήθεια των Βενετών και των Ισπανών στην ξηρά και θάλασσα;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ΝΑΥΜΑΧΙΑ ΤΗΣ Ν…………….. 1571                      ολοκληρωτική καταστροφή του τουρκικού στόλου από τους δυτικούς.</a:t>
            </a:r>
            <a:endParaRPr lang="el-GR" dirty="0"/>
          </a:p>
        </p:txBody>
      </p:sp>
      <p:cxnSp>
        <p:nvCxnSpPr>
          <p:cNvPr id="5" name="Ευθύγραμμο βέλος σύνδεσης 4"/>
          <p:cNvCxnSpPr/>
          <p:nvPr/>
        </p:nvCxnSpPr>
        <p:spPr>
          <a:xfrm>
            <a:off x="6351639" y="4503174"/>
            <a:ext cx="11700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Εικόνα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8491" y="603839"/>
            <a:ext cx="2539793" cy="2303033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17</a:t>
            </a:r>
            <a:r>
              <a:rPr lang="el-GR" baseline="30000" dirty="0"/>
              <a:t>ος</a:t>
            </a:r>
            <a:r>
              <a:rPr lang="el-GR" dirty="0"/>
              <a:t> αιώνας Δράση του Μητροπολίτη Δ…………….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530658"/>
            <a:ext cx="7253748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l-GR" dirty="0"/>
              <a:t>Το 1600 ο Μητροπολίτης Λαρίσης Διονύσιος </a:t>
            </a:r>
            <a:endParaRPr lang="el-GR" dirty="0"/>
          </a:p>
          <a:p>
            <a:pPr marL="0" indent="0">
              <a:lnSpc>
                <a:spcPct val="150000"/>
              </a:lnSpc>
              <a:buNone/>
            </a:pPr>
            <a:r>
              <a:rPr lang="el-GR" dirty="0"/>
              <a:t>γνωστός ως Φ……………. ξεσήκωσε τους Έλληνες </a:t>
            </a:r>
            <a:endParaRPr lang="el-GR" dirty="0"/>
          </a:p>
          <a:p>
            <a:pPr marL="0" indent="0">
              <a:lnSpc>
                <a:spcPct val="150000"/>
              </a:lnSpc>
              <a:buNone/>
            </a:pPr>
            <a:r>
              <a:rPr lang="el-GR" dirty="0"/>
              <a:t>εναντίων των Τούρκων στην ορεινή Θεσσαλία.</a:t>
            </a:r>
            <a:endParaRPr lang="el-GR" dirty="0"/>
          </a:p>
          <a:p>
            <a:pPr marL="0" indent="0">
              <a:lnSpc>
                <a:spcPct val="150000"/>
              </a:lnSpc>
              <a:buNone/>
            </a:pPr>
            <a:r>
              <a:rPr lang="el-GR" dirty="0"/>
              <a:t>Το κίνημά του αποτυγχάνει, φεύγει στη Ρώμη και έπειτα στην Ισπανία. Εννέα χρόνια αργότερα επιστρέφει παροτρύνει τους Έλληνες να εξεγερθούν ξανά, συλλαμβάνεται και βασανίζεται.</a:t>
            </a: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8394" y="1270972"/>
            <a:ext cx="2686050" cy="3943350"/>
          </a:xfrm>
          <a:prstGeom prst="rect">
            <a:avLst/>
          </a:prstGeom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17ος αιώνας (συνέχεια)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l-GR" dirty="0"/>
              <a:t>1699 οι Β….. στην Ελλάδα</a:t>
            </a:r>
            <a:endParaRPr lang="el-GR" dirty="0"/>
          </a:p>
          <a:p>
            <a:pPr>
              <a:lnSpc>
                <a:spcPct val="200000"/>
              </a:lnSpc>
            </a:pPr>
            <a:r>
              <a:rPr lang="el-GR" dirty="0"/>
              <a:t>Κατέλαβαν σχεδόν όλη την Π……………..</a:t>
            </a:r>
            <a:endParaRPr lang="el-GR" dirty="0"/>
          </a:p>
          <a:p>
            <a:pPr>
              <a:lnSpc>
                <a:spcPct val="200000"/>
              </a:lnSpc>
            </a:pPr>
            <a:r>
              <a:rPr lang="el-GR" dirty="0"/>
              <a:t>20 χρόνια μετά την καταλαμβάνουν ξανά οι Τούρκοι</a:t>
            </a:r>
            <a:endParaRPr lang="el-GR" dirty="0"/>
          </a:p>
          <a:p>
            <a:pPr>
              <a:lnSpc>
                <a:spcPct val="200000"/>
              </a:lnSpc>
            </a:pPr>
            <a:r>
              <a:rPr lang="el-GR" dirty="0"/>
              <a:t>Η Βενετία σταματάει να παίζει σημαντικό ρόλο στις ελληνικές υποθέσεις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92705" y="624205"/>
            <a:ext cx="8911590" cy="838200"/>
          </a:xfrm>
        </p:spPr>
        <p:txBody>
          <a:bodyPr/>
          <a:lstStyle/>
          <a:p>
            <a:r>
              <a:rPr lang="el-GR" dirty="0"/>
              <a:t>18</a:t>
            </a:r>
            <a:r>
              <a:rPr lang="el-GR" baseline="30000" dirty="0"/>
              <a:t>ος</a:t>
            </a:r>
            <a:r>
              <a:rPr lang="el-GR" dirty="0"/>
              <a:t> αιώνας: Ρωσία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88895" y="1362710"/>
            <a:ext cx="8915400" cy="4548505"/>
          </a:xfrm>
        </p:spPr>
        <p:txBody>
          <a:bodyPr>
            <a:normAutofit fontScale="90000"/>
          </a:bodyPr>
          <a:lstStyle/>
          <a:p>
            <a:pPr>
              <a:lnSpc>
                <a:spcPct val="200000"/>
              </a:lnSpc>
            </a:pPr>
            <a:r>
              <a:rPr lang="el-GR" dirty="0"/>
              <a:t>Διαδόσεις για το «ξ………  γ……..» που θα ελευθέρωνε την Ελλάδα</a:t>
            </a:r>
            <a:endParaRPr lang="el-GR" dirty="0"/>
          </a:p>
          <a:p>
            <a:pPr>
              <a:lnSpc>
                <a:spcPct val="200000"/>
              </a:lnSpc>
            </a:pPr>
            <a:r>
              <a:rPr lang="el-GR" dirty="0"/>
              <a:t>Το 1770 οι αδελφοί </a:t>
            </a:r>
            <a:r>
              <a:rPr lang="el-GR" dirty="0" err="1"/>
              <a:t>Ορ</a:t>
            </a:r>
            <a:r>
              <a:rPr lang="el-GR" dirty="0"/>
              <a:t>…………  έφτασαν στη Μάνη με Ρώσους και Έλληνες στρατιώτες</a:t>
            </a:r>
            <a:endParaRPr lang="el-GR" dirty="0"/>
          </a:p>
          <a:p>
            <a:pPr>
              <a:lnSpc>
                <a:spcPct val="200000"/>
              </a:lnSpc>
            </a:pPr>
            <a:r>
              <a:rPr lang="el-GR" dirty="0"/>
              <a:t>Ο Δ………………. ή Ιωάννης Βλάχος ξεσήκωσε τα </a:t>
            </a:r>
            <a:r>
              <a:rPr lang="el-GR" dirty="0" err="1"/>
              <a:t>Σφακιά</a:t>
            </a:r>
            <a:r>
              <a:rPr lang="el-GR" dirty="0"/>
              <a:t> της Κρήτης</a:t>
            </a:r>
            <a:endParaRPr lang="el-GR" dirty="0"/>
          </a:p>
          <a:p>
            <a:pPr>
              <a:lnSpc>
                <a:spcPct val="200000"/>
              </a:lnSpc>
            </a:pPr>
            <a:r>
              <a:rPr lang="el-GR" dirty="0"/>
              <a:t>Στη Ναυμαχία του Τσ…………, απέναντι στη Χίο, ο Οθωμανικός στόλος νικήθηκε</a:t>
            </a:r>
            <a:endParaRPr lang="el-GR" dirty="0"/>
          </a:p>
          <a:p>
            <a:pPr>
              <a:lnSpc>
                <a:spcPct val="200000"/>
              </a:lnSpc>
            </a:pPr>
            <a:r>
              <a:rPr lang="el-GR" dirty="0"/>
              <a:t>Οι συγκρούσεις τερματίστηκαν με τη Συνθήκη Κ…………… Κ………………. το 1774, η Ρωσία παρεμβαίνει στα εσωτερικά της Οθωμανικής Αυτοκρατορίας και οι Έλληνες έμποροι απέκτησαν δ…………………... </a:t>
            </a:r>
            <a:endParaRPr lang="el-GR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Λ…………. Κ………….</a:t>
            </a:r>
            <a:endParaRPr lang="el-GR" dirty="0"/>
          </a:p>
        </p:txBody>
      </p:sp>
      <p:sp>
        <p:nvSpPr>
          <p:cNvPr id="11" name="Θέση περιεχομένου 10"/>
          <p:cNvSpPr>
            <a:spLocks noGrp="1"/>
          </p:cNvSpPr>
          <p:nvPr>
            <p:ph idx="1"/>
          </p:nvPr>
        </p:nvSpPr>
        <p:spPr>
          <a:xfrm>
            <a:off x="838200" y="1641872"/>
            <a:ext cx="6291805" cy="3574256"/>
          </a:xfrm>
        </p:spPr>
        <p:txBody>
          <a:bodyPr>
            <a:normAutofit lnSpcReduction="10000"/>
          </a:bodyPr>
          <a:lstStyle/>
          <a:p>
            <a:pPr>
              <a:lnSpc>
                <a:spcPct val="200000"/>
              </a:lnSpc>
            </a:pPr>
            <a:r>
              <a:rPr lang="el-GR" dirty="0"/>
              <a:t>Καταγόταν από τη Λιβαδειά και ήταν αξιωματικός του ρωσικού στρατού</a:t>
            </a:r>
            <a:endParaRPr lang="el-GR" dirty="0"/>
          </a:p>
          <a:p>
            <a:pPr>
              <a:lnSpc>
                <a:spcPct val="200000"/>
              </a:lnSpc>
            </a:pPr>
            <a:r>
              <a:rPr lang="el-GR" dirty="0"/>
              <a:t>Έπλεε στο Αιγαίο με ένα μικρό στόλο με ορμητήριο το νησί Κ…………</a:t>
            </a:r>
            <a:endParaRPr lang="el-GR" dirty="0"/>
          </a:p>
          <a:p>
            <a:pPr>
              <a:lnSpc>
                <a:spcPct val="200000"/>
              </a:lnSpc>
            </a:pPr>
            <a:r>
              <a:rPr lang="el-GR" dirty="0"/>
              <a:t>Μαζί του ήταν και ο κλέφτης Γεώργιος Α…………….. πατέρας του Οδυσσέα Ανδρούτσου.</a:t>
            </a: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13" name="Εικόνα 1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1773" y="1027906"/>
            <a:ext cx="3333750" cy="4371975"/>
          </a:xfrm>
          <a:prstGeom prst="rect">
            <a:avLst/>
          </a:prstGeom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19</a:t>
            </a:r>
            <a:r>
              <a:rPr lang="el-GR" baseline="30000" dirty="0"/>
              <a:t>ος</a:t>
            </a:r>
            <a:r>
              <a:rPr lang="el-GR" dirty="0"/>
              <a:t> αιώνας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058987" y="1429385"/>
            <a:ext cx="8915400" cy="3777622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l-GR" dirty="0"/>
              <a:t>Λόγω της διάδοσης των φιλελεύθερων ιδεών </a:t>
            </a:r>
            <a:r>
              <a:rPr lang="el-GR"/>
              <a:t>της Γ……… </a:t>
            </a:r>
            <a:r>
              <a:rPr lang="el-GR" dirty="0"/>
              <a:t>Ε……….. οι υπόδουλοι Έλληνες στράφηκαν προς τους Γάλλους.</a:t>
            </a:r>
            <a:endParaRPr lang="el-GR" dirty="0"/>
          </a:p>
          <a:p>
            <a:pPr>
              <a:lnSpc>
                <a:spcPct val="200000"/>
              </a:lnSpc>
            </a:pPr>
            <a:r>
              <a:rPr lang="el-GR" dirty="0"/>
              <a:t>Αυτές οι ελπίδες διαψεύστηκαν</a:t>
            </a:r>
            <a:endParaRPr lang="el-GR" dirty="0"/>
          </a:p>
          <a:p>
            <a:pPr>
              <a:lnSpc>
                <a:spcPct val="200000"/>
              </a:lnSpc>
            </a:pPr>
            <a:r>
              <a:rPr lang="el-GR" dirty="0"/>
              <a:t>Οι Έλληνες συνειδητοποίησαν ότι ΜΟΝΟΙ τους θα ελευθερωθούν.</a:t>
            </a:r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Θρόισμα">
  <a:themeElements>
    <a:clrScheme name="Θρόισμα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Θρόισμα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Θρόισμα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1675</Words>
  <Application>WPS Presentation</Application>
  <PresentationFormat>Ευρεία οθόνη</PresentationFormat>
  <Paragraphs>48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8" baseType="lpstr">
      <vt:lpstr>Arial</vt:lpstr>
      <vt:lpstr>SimSun</vt:lpstr>
      <vt:lpstr>Wingdings</vt:lpstr>
      <vt:lpstr>Wingdings 3</vt:lpstr>
      <vt:lpstr>Arial</vt:lpstr>
      <vt:lpstr>Century Gothic</vt:lpstr>
      <vt:lpstr>Microsoft YaHei</vt:lpstr>
      <vt:lpstr>Arial Unicode MS</vt:lpstr>
      <vt:lpstr>Calibri</vt:lpstr>
      <vt:lpstr>Θρόισμα</vt:lpstr>
      <vt:lpstr>ΚΕΦ. 9</vt:lpstr>
      <vt:lpstr>PowerPoint 演示文稿</vt:lpstr>
      <vt:lpstr>16ος αιώνας</vt:lpstr>
      <vt:lpstr>17ος αιώνας Δράση του Μητροπολίτη Δ…………….</vt:lpstr>
      <vt:lpstr>PowerPoint 演示文稿</vt:lpstr>
      <vt:lpstr>18ος αιώνας: Ρωσία</vt:lpstr>
      <vt:lpstr>Λ…………. Κ………….</vt:lpstr>
      <vt:lpstr>19ος αιώνας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ΚΕΦ. 9</dc:title>
  <dc:creator>Filio Panagiotaki</dc:creator>
  <cp:lastModifiedBy>Filio Panagiotaki Greece</cp:lastModifiedBy>
  <cp:revision>5</cp:revision>
  <dcterms:created xsi:type="dcterms:W3CDTF">2023-11-19T15:51:00Z</dcterms:created>
  <dcterms:modified xsi:type="dcterms:W3CDTF">2024-12-17T21:14:46Z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ACF95900C6B64CD194A1FBC3DB2E4D1A_12</vt:lpwstr>
  </property>
  <property fmtid="{D5CDD505-2E9C-101B-9397-08002B2CF9AE}" pid="3" name="KSOProductBuildVer">
    <vt:lpwstr>1033-12.2.0.19307</vt:lpwstr>
  </property>
</Properties>
</file>