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18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7" r:id="rId12"/>
    <p:sldId id="270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341" y="-269"/>
      </p:cViewPr>
      <p:guideLst/>
    </p:cSldViewPr>
  </p:slideViewPr>
  <p:notesTextViewPr>
    <p:cViewPr>
      <p:scale>
        <a:sx n="25" d="100"/>
        <a:sy n="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EC27F-BC30-4B21-A69C-7DC406FE6122}" type="datetimeFigureOut">
              <a:rPr lang="el-GR" smtClean="0"/>
              <a:t>3/12/2023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631C6-CF26-46D3-9029-C83AE5B0E81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086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C631C6-CF26-46D3-9029-C83AE5B0E81E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0207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CE49-5C27-4F12-8C5B-D206A0E1AC7F}" type="datetimeFigureOut">
              <a:rPr lang="el-GR" smtClean="0"/>
              <a:t>3/12/2023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2CB6-5D2C-48EC-81C2-C913BD47B37F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637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CE49-5C27-4F12-8C5B-D206A0E1AC7F}" type="datetimeFigureOut">
              <a:rPr lang="el-GR" smtClean="0"/>
              <a:t>3/12/2023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2CB6-5D2C-48EC-81C2-C913BD47B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416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CE49-5C27-4F12-8C5B-D206A0E1AC7F}" type="datetimeFigureOut">
              <a:rPr lang="el-GR" smtClean="0"/>
              <a:t>3/12/2023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2CB6-5D2C-48EC-81C2-C913BD47B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588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CE49-5C27-4F12-8C5B-D206A0E1AC7F}" type="datetimeFigureOut">
              <a:rPr lang="el-GR" smtClean="0"/>
              <a:t>3/12/2023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2CB6-5D2C-48EC-81C2-C913BD47B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8808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CE49-5C27-4F12-8C5B-D206A0E1AC7F}" type="datetimeFigureOut">
              <a:rPr lang="el-GR" smtClean="0"/>
              <a:t>3/12/2023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2CB6-5D2C-48EC-81C2-C913BD47B37F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004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CE49-5C27-4F12-8C5B-D206A0E1AC7F}" type="datetimeFigureOut">
              <a:rPr lang="el-GR" smtClean="0"/>
              <a:t>3/12/2023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2CB6-5D2C-48EC-81C2-C913BD47B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175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CE49-5C27-4F12-8C5B-D206A0E1AC7F}" type="datetimeFigureOut">
              <a:rPr lang="el-GR" smtClean="0"/>
              <a:t>3/12/2023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2CB6-5D2C-48EC-81C2-C913BD47B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902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CE49-5C27-4F12-8C5B-D206A0E1AC7F}" type="datetimeFigureOut">
              <a:rPr lang="el-GR" smtClean="0"/>
              <a:t>3/12/2023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2CB6-5D2C-48EC-81C2-C913BD47B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084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CE49-5C27-4F12-8C5B-D206A0E1AC7F}" type="datetimeFigureOut">
              <a:rPr lang="el-GR" smtClean="0"/>
              <a:t>3/12/2023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2CB6-5D2C-48EC-81C2-C913BD47B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0385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0FACE49-5C27-4F12-8C5B-D206A0E1AC7F}" type="datetimeFigureOut">
              <a:rPr lang="el-GR" smtClean="0"/>
              <a:t>3/12/2023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2A2CB6-5D2C-48EC-81C2-C913BD47B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0467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CE49-5C27-4F12-8C5B-D206A0E1AC7F}" type="datetimeFigureOut">
              <a:rPr lang="el-GR" smtClean="0"/>
              <a:t>3/12/2023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2CB6-5D2C-48EC-81C2-C913BD47B3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76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0FACE49-5C27-4F12-8C5B-D206A0E1AC7F}" type="datetimeFigureOut">
              <a:rPr lang="el-GR" smtClean="0"/>
              <a:t>3/12/2023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D2A2CB6-5D2C-48EC-81C2-C913BD47B37F}" type="slidenum">
              <a:rPr lang="el-GR" smtClean="0"/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382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s.e-me.edu.gr/ioannigr/2020/11/20/%CE%BF-%CE%BC%CF%85%CF%83%CF%84%CE%B9%CE%BA%CF%8C%CF%82-%CE%BA%CF%8E%CE%B4%CE%B9%CE%BA%CE%B1%CF%82-%CE%B5%CF%80%CE%B9%CE%BA%CE%BF%CE%B9%CE%BD%CF%89%CE%BD%CE%AF%CE%B1%CF%82-%CF%84%CF%89%CE%BD-%CF%86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youtube.com/watch?v=ykiLL8Rvq38&amp;ab_channel=HFCGreec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7D9DC6A-AF93-5AD0-3D86-693BF9F62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60398"/>
          </a:xfrm>
        </p:spPr>
        <p:txBody>
          <a:bodyPr>
            <a:normAutofit fontScale="90000"/>
          </a:bodyPr>
          <a:lstStyle/>
          <a:p>
            <a:r>
              <a:rPr lang="el-GR" dirty="0"/>
              <a:t>     ΕΝΟΤΗΤΑ ΤΡΙΤΗ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0907523-D0AD-CBB9-E11F-4715F37061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6516" y="2533062"/>
            <a:ext cx="9497961" cy="1060398"/>
          </a:xfrm>
        </p:spPr>
        <p:txBody>
          <a:bodyPr>
            <a:normAutofit/>
          </a:bodyPr>
          <a:lstStyle/>
          <a:p>
            <a:r>
              <a:rPr lang="el-GR" sz="4000" dirty="0"/>
              <a:t>ΚΕΦΑΛΑΙΟ 1      Η ΦΙΛΙΚΗ ΕΤΑΙΡΕΙΑ</a:t>
            </a:r>
          </a:p>
        </p:txBody>
      </p:sp>
    </p:spTree>
    <p:extLst>
      <p:ext uri="{BB962C8B-B14F-4D97-AF65-F5344CB8AC3E}">
        <p14:creationId xmlns:p14="http://schemas.microsoft.com/office/powerpoint/2010/main" val="1209695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BB1FA4-6F48-1330-EAAE-DEDFF5DE1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30146"/>
            <a:ext cx="10058400" cy="897764"/>
          </a:xfrm>
        </p:spPr>
        <p:txBody>
          <a:bodyPr/>
          <a:lstStyle/>
          <a:p>
            <a:r>
              <a:rPr lang="el-GR" dirty="0"/>
              <a:t>Κι άλλα συνθηματικά σε ΠΡΟΣΩΠΑ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3C28E7B-4E6C-3DD0-EE51-917302D4B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531" y="1140338"/>
            <a:ext cx="10058400" cy="4145763"/>
          </a:xfrm>
        </p:spPr>
        <p:txBody>
          <a:bodyPr>
            <a:normAutofit/>
          </a:bodyPr>
          <a:lstStyle/>
          <a:p>
            <a:pPr algn="l" fontAlgn="base"/>
            <a:endParaRPr lang="el-GR" sz="1200" b="0" i="0" dirty="0">
              <a:solidFill>
                <a:srgbClr val="666666"/>
              </a:solidFill>
              <a:effectLst/>
              <a:latin typeface="Roboto" panose="02000000000000000000" pitchFamily="2" charset="0"/>
            </a:endParaRPr>
          </a:p>
          <a:p>
            <a:pPr algn="l" fontAlgn="base"/>
            <a:r>
              <a:rPr lang="el-GR" sz="1900" b="1" i="0" dirty="0">
                <a:solidFill>
                  <a:srgbClr val="666666"/>
                </a:solidFill>
                <a:effectLst/>
                <a:latin typeface="inherit"/>
              </a:rPr>
              <a:t>ο Αθανάσιος Τσακάλωφ ήταν ο  Α.Β. </a:t>
            </a:r>
            <a:endParaRPr lang="el-GR" sz="1900" b="0" i="0" dirty="0">
              <a:solidFill>
                <a:srgbClr val="666666"/>
              </a:solidFill>
              <a:effectLst/>
              <a:latin typeface="Roboto" panose="02000000000000000000" pitchFamily="2" charset="0"/>
            </a:endParaRPr>
          </a:p>
          <a:p>
            <a:pPr algn="l" fontAlgn="base"/>
            <a:r>
              <a:rPr lang="el-GR" sz="1900" b="1" i="0" dirty="0">
                <a:solidFill>
                  <a:srgbClr val="666666"/>
                </a:solidFill>
                <a:effectLst/>
                <a:latin typeface="inherit"/>
              </a:rPr>
              <a:t>ο Νικόλαος  </a:t>
            </a:r>
            <a:r>
              <a:rPr lang="el-GR" sz="1900" b="1" i="0" dirty="0" err="1">
                <a:solidFill>
                  <a:srgbClr val="666666"/>
                </a:solidFill>
                <a:effectLst/>
                <a:latin typeface="inherit"/>
              </a:rPr>
              <a:t>Σκουφάς</a:t>
            </a:r>
            <a:r>
              <a:rPr lang="el-GR" sz="1900" b="1" i="0" dirty="0">
                <a:solidFill>
                  <a:srgbClr val="666666"/>
                </a:solidFill>
                <a:effectLst/>
                <a:latin typeface="inherit"/>
              </a:rPr>
              <a:t> ήταν ο Α.Γ. </a:t>
            </a:r>
            <a:endParaRPr lang="el-GR" sz="1900" b="0" i="0" dirty="0">
              <a:solidFill>
                <a:srgbClr val="666666"/>
              </a:solidFill>
              <a:effectLst/>
              <a:latin typeface="Roboto" panose="02000000000000000000" pitchFamily="2" charset="0"/>
            </a:endParaRPr>
          </a:p>
          <a:p>
            <a:pPr algn="l" fontAlgn="base"/>
            <a:r>
              <a:rPr lang="el-GR" sz="1900" b="1" i="0" dirty="0">
                <a:solidFill>
                  <a:srgbClr val="666666"/>
                </a:solidFill>
                <a:effectLst/>
                <a:latin typeface="inherit"/>
              </a:rPr>
              <a:t> ο  Εμμανουήλ Ξάνθος ήταν ο Α.Ζ.</a:t>
            </a:r>
            <a:endParaRPr lang="el-GR" sz="1900" b="0" i="0" dirty="0">
              <a:solidFill>
                <a:srgbClr val="666666"/>
              </a:solidFill>
              <a:effectLst/>
              <a:latin typeface="Roboto" panose="02000000000000000000" pitchFamily="2" charset="0"/>
            </a:endParaRPr>
          </a:p>
          <a:p>
            <a:pPr algn="l" fontAlgn="base"/>
            <a:r>
              <a:rPr lang="el-GR" sz="19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Επιπλέον, </a:t>
            </a:r>
            <a:r>
              <a:rPr lang="el-GR" sz="1900" b="1" i="0" dirty="0">
                <a:solidFill>
                  <a:srgbClr val="666666"/>
                </a:solidFill>
                <a:effectLst/>
                <a:latin typeface="inherit"/>
              </a:rPr>
              <a:t>ο Αλέξανδρος Υψηλάντης = Καλός</a:t>
            </a:r>
            <a:endParaRPr lang="el-GR" sz="1900" b="0" i="0" dirty="0">
              <a:solidFill>
                <a:srgbClr val="666666"/>
              </a:solidFill>
              <a:effectLst/>
              <a:latin typeface="Roboto" panose="02000000000000000000" pitchFamily="2" charset="0"/>
            </a:endParaRPr>
          </a:p>
          <a:p>
            <a:pPr algn="l" fontAlgn="base"/>
            <a:r>
              <a:rPr lang="el-GR" sz="1900" b="1" i="0" dirty="0">
                <a:solidFill>
                  <a:srgbClr val="666666"/>
                </a:solidFill>
                <a:effectLst/>
                <a:latin typeface="inherit"/>
              </a:rPr>
              <a:t>ο Καποδίστριας = ο  Ευεργετικός</a:t>
            </a:r>
            <a:r>
              <a:rPr lang="el-GR" sz="19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,</a:t>
            </a:r>
          </a:p>
          <a:p>
            <a:pPr algn="l" fontAlgn="base"/>
            <a:r>
              <a:rPr lang="el-GR" sz="1900" b="1" i="0" dirty="0">
                <a:solidFill>
                  <a:srgbClr val="666666"/>
                </a:solidFill>
                <a:effectLst/>
                <a:latin typeface="inherit"/>
              </a:rPr>
              <a:t>ο Παπαφλέσσας =  ο Αρμόδιος</a:t>
            </a:r>
            <a:r>
              <a:rPr lang="el-GR" sz="19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.</a:t>
            </a:r>
          </a:p>
          <a:p>
            <a:pPr algn="l" fontAlgn="base"/>
            <a:r>
              <a:rPr lang="el-GR" sz="19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Κάποιο </a:t>
            </a:r>
            <a:r>
              <a:rPr lang="el-GR" sz="1900" b="1" i="0" dirty="0">
                <a:solidFill>
                  <a:srgbClr val="666666"/>
                </a:solidFill>
                <a:effectLst/>
                <a:latin typeface="inherit"/>
              </a:rPr>
              <a:t>σημαντικό πρόσωπο </a:t>
            </a:r>
            <a:r>
              <a:rPr lang="el-GR" sz="19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θα μπορούσε να έχει ακόμα και αριθμούς. Χαρακτηριστικά παραδείγματα:</a:t>
            </a:r>
          </a:p>
          <a:p>
            <a:pPr algn="l" fontAlgn="base"/>
            <a:r>
              <a:rPr lang="el-GR" sz="1900" b="1" i="0" dirty="0">
                <a:solidFill>
                  <a:srgbClr val="666666"/>
                </a:solidFill>
                <a:effectLst/>
                <a:latin typeface="inherit"/>
              </a:rPr>
              <a:t>ο Θεόδωρος Κολοκοτρώνης ήταν ο 113         Περισσότερα συνθηματικά στο</a:t>
            </a:r>
            <a:r>
              <a:rPr lang="el-GR" sz="1900" b="1" i="0" dirty="0">
                <a:solidFill>
                  <a:srgbClr val="666666"/>
                </a:solidFill>
                <a:effectLst/>
                <a:latin typeface="inherit"/>
                <a:hlinkClick r:id="rId2"/>
              </a:rPr>
              <a:t>:</a:t>
            </a:r>
            <a:r>
              <a:rPr lang="en-US" sz="1900" b="1" i="0" dirty="0">
                <a:solidFill>
                  <a:srgbClr val="666666"/>
                </a:solidFill>
                <a:effectLst/>
                <a:latin typeface="inherit"/>
                <a:hlinkClick r:id="rId2"/>
              </a:rPr>
              <a:t>e me blogs</a:t>
            </a:r>
            <a:r>
              <a:rPr lang="el-GR" sz="1900" b="1" i="0" dirty="0">
                <a:solidFill>
                  <a:srgbClr val="666666"/>
                </a:solidFill>
                <a:effectLst/>
                <a:latin typeface="inherit"/>
              </a:rPr>
              <a:t> ΜΕΛΙΣΣΑ</a:t>
            </a:r>
          </a:p>
          <a:p>
            <a:pPr algn="l" fontAlgn="base"/>
            <a:endParaRPr lang="el-GR" sz="1900" b="0" i="0" dirty="0">
              <a:solidFill>
                <a:srgbClr val="666666"/>
              </a:solidFill>
              <a:effectLst/>
              <a:latin typeface="Roboto" panose="02000000000000000000" pitchFamily="2" charset="0"/>
            </a:endParaRPr>
          </a:p>
          <a:p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2884203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01841F-7106-BA39-8459-B71F3D9B1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Ποιος ο ρόλος της Ρωσίας;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9FEB054-C399-6D6C-A488-CB8322DFA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Φιλικοί άφηναν να εννοείται ότι πίσω από την εταιρεία υπήρχε μια Μ………. Δ……… που ήθελε την απελευθέρωση της Ελλάδας. Πολλοί πίστευαν ότι πίσω από αυτή τη δύναμη ήταν η Ρ…………..</a:t>
            </a:r>
          </a:p>
          <a:p>
            <a:r>
              <a:rPr lang="el-GR" dirty="0"/>
              <a:t>Ωστόσο οι ηγέτες γνώριζαν πολύ καλά ότι κάτι τέτοιο δεν ίσχυε και ότι η οργάνωση στηρίζονταν μόνο στον ενθουσιασμό των πατριωτών και την οικονομική συμβολή των μελών της.</a:t>
            </a:r>
          </a:p>
          <a:p>
            <a:r>
              <a:rPr lang="el-GR" dirty="0"/>
              <a:t>Το 1818 η Φιλική Εταιρεία μετέφερε την έδρα της στην Κ………………….. Η στρατολόγηση μελών έγινε περισσότερο εντατική. Μυήθηκαν πολλοί από τους πρωταγωνιστές του αγώνα όπως: ο Π………………….., ο Θεόδωρος Κ……………….., ο Ιωάννης Φ…………, ο Γεωργάκης Ολύμπιος ενώ οικονομικά βοήθησε ο μεγαλέμπορος Παναγιώτης Σ……….. προσφέροντας μεγάλο μέρος της περιουσίας του.</a:t>
            </a:r>
          </a:p>
        </p:txBody>
      </p:sp>
    </p:spTree>
    <p:extLst>
      <p:ext uri="{BB962C8B-B14F-4D97-AF65-F5344CB8AC3E}">
        <p14:creationId xmlns:p14="http://schemas.microsoft.com/office/powerpoint/2010/main" val="2843239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9E5DD9-8964-E7F7-21C9-DECDA13FE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Ποιος ο ρόλος του Ι. Καποδίστρια και του Αλ. Υψηλάντη;</a:t>
            </a:r>
          </a:p>
        </p:txBody>
      </p:sp>
      <p:pic>
        <p:nvPicPr>
          <p:cNvPr id="14" name="Θέση περιεχομένου 13">
            <a:extLst>
              <a:ext uri="{FF2B5EF4-FFF2-40B4-BE49-F238E27FC236}">
                <a16:creationId xmlns:a16="http://schemas.microsoft.com/office/drawing/2014/main" id="{2C830D8E-47E0-BA54-A247-08D379E65F0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388" y="2424113"/>
            <a:ext cx="1762125" cy="2600325"/>
          </a:xfrm>
        </p:spPr>
      </p:pic>
      <p:pic>
        <p:nvPicPr>
          <p:cNvPr id="16" name="Θέση περιεχομένου 15">
            <a:extLst>
              <a:ext uri="{FF2B5EF4-FFF2-40B4-BE49-F238E27FC236}">
                <a16:creationId xmlns:a16="http://schemas.microsoft.com/office/drawing/2014/main" id="{4B01E030-BF2B-54A1-CDE8-01DB1CD2DA1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488" y="2690813"/>
            <a:ext cx="1952625" cy="2333625"/>
          </a:xfrm>
        </p:spPr>
      </p:pic>
    </p:spTree>
    <p:extLst>
      <p:ext uri="{BB962C8B-B14F-4D97-AF65-F5344CB8AC3E}">
        <p14:creationId xmlns:p14="http://schemas.microsoft.com/office/powerpoint/2010/main" val="3163363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719779-91CD-D9E9-47F1-F8B5148FD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892" y="2516943"/>
            <a:ext cx="3005015" cy="3180471"/>
          </a:xfrm>
        </p:spPr>
        <p:txBody>
          <a:bodyPr>
            <a:normAutofit fontScale="90000"/>
          </a:bodyPr>
          <a:lstStyle/>
          <a:p>
            <a:r>
              <a:rPr lang="el-GR" dirty="0"/>
              <a:t>Ο Ιωάννης Καποδίστριας, υ…………. ε……….. της Ρωσίας, θεώρησε ότι οι συνθήκες ΔΕΝ ήταν κατάλληλες για επανάσταση και αρνήθηκε να αναλάβει επικεφαλής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F65ED1DD-4833-29B5-0C50-CFD5A23384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1829" y="903447"/>
            <a:ext cx="3660531" cy="5401757"/>
          </a:xfrm>
        </p:spPr>
      </p:pic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49A33E0-8BE9-861E-E764-4C2E73829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81767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58FAD54-D937-D1BA-4C14-1E5A99ED3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9"/>
            <a:ext cx="3333262" cy="4579426"/>
          </a:xfrm>
        </p:spPr>
        <p:txBody>
          <a:bodyPr>
            <a:normAutofit/>
          </a:bodyPr>
          <a:lstStyle/>
          <a:p>
            <a:r>
              <a:rPr lang="el-GR" sz="2800" dirty="0"/>
              <a:t>Ο Αλέξανδρος Υψηλάντης, </a:t>
            </a:r>
            <a:r>
              <a:rPr lang="el-GR" sz="2800" dirty="0" err="1"/>
              <a:t>στρ</a:t>
            </a:r>
            <a:r>
              <a:rPr lang="el-GR" sz="2800" dirty="0"/>
              <a:t>…….. και </a:t>
            </a:r>
            <a:r>
              <a:rPr lang="el-GR" sz="2800" dirty="0" err="1"/>
              <a:t>υπ</a:t>
            </a:r>
            <a:r>
              <a:rPr lang="el-GR" sz="2800" dirty="0"/>
              <a:t>……….. του Τσάρου, δέχτηκε τον τίτλο του Γενικού Εφόρου λαμβάνοντας άδεια απουσίας δύο ετών από την αυλή του Τσάρου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928D9838-5DC3-230E-1579-55C56E7CA0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448" y="1076283"/>
            <a:ext cx="4321908" cy="5165207"/>
          </a:xfrm>
        </p:spPr>
      </p:pic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2B4D08D-4FCD-8921-0345-8F88A1A319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7992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3AFD58B-1E6A-549B-C702-CD47C5F25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Ποια ήταν τα σχέδια των Φιλικών για την επανάσταση;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E8B9CA6-F6C1-9944-096F-CA27BA890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 Η επανάσταση να ξεκινήσει ΤΑΥΤΟΧΡΟΝΑ στη Μ………….. ΚΑΙ στην Π……………..</a:t>
            </a:r>
          </a:p>
          <a:p>
            <a:pPr>
              <a:buFont typeface="Wingdings" panose="05000000000000000000" pitchFamily="2" charset="2"/>
              <a:buChar char="q"/>
            </a:pPr>
            <a:endParaRPr lang="el-GR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 Να διασπαστεί ο οθωμανικός στρατός που ήταν σε πόλεμο με τον Α…… Π……. των Ιωαννίνων</a:t>
            </a:r>
          </a:p>
          <a:p>
            <a:pPr>
              <a:buFont typeface="Wingdings" panose="05000000000000000000" pitchFamily="2" charset="2"/>
              <a:buChar char="q"/>
            </a:pPr>
            <a:endParaRPr lang="el-GR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 Να ξεσπάσουν ταραχές ΚΑΙ στην Κ…………………..</a:t>
            </a:r>
          </a:p>
          <a:p>
            <a:pPr>
              <a:buFont typeface="Wingdings" panose="05000000000000000000" pitchFamily="2" charset="2"/>
              <a:buChar char="q"/>
            </a:pPr>
            <a:endParaRPr lang="el-GR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 Να ξεσηκωθούν οι Σ…………. και οι Β…………….. εναντίον των Τούρκων</a:t>
            </a:r>
          </a:p>
          <a:p>
            <a:pPr>
              <a:buFont typeface="Wingdings" panose="05000000000000000000" pitchFamily="2" charset="2"/>
              <a:buChar char="q"/>
            </a:pPr>
            <a:endParaRPr lang="el-GR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dirty="0"/>
              <a:t>Πιθανή φαινόταν η εμπλοκή </a:t>
            </a:r>
            <a:r>
              <a:rPr lang="el-GR"/>
              <a:t>των Ρ………………… </a:t>
            </a:r>
            <a:r>
              <a:rPr lang="el-GR" dirty="0"/>
              <a:t>αν οι Τούρκοι περνούσαν τον Δούναβη</a:t>
            </a:r>
          </a:p>
        </p:txBody>
      </p:sp>
    </p:spTree>
    <p:extLst>
      <p:ext uri="{BB962C8B-B14F-4D97-AF65-F5344CB8AC3E}">
        <p14:creationId xmlns:p14="http://schemas.microsoft.com/office/powerpoint/2010/main" val="1672704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76CFCB-DE83-DB66-DEB5-AF52D8A4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56043"/>
          </a:xfrm>
        </p:spPr>
        <p:txBody>
          <a:bodyPr/>
          <a:lstStyle/>
          <a:p>
            <a:r>
              <a:rPr lang="el-GR" dirty="0"/>
              <a:t>ΑΠΟΚΡΥΠΤΟΓΡΑΦΗΣΗ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4CE466FD-C314-9149-8595-2341E6FAB1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169" y="1141046"/>
            <a:ext cx="10972800" cy="5156829"/>
          </a:xfrm>
        </p:spPr>
      </p:pic>
    </p:spTree>
    <p:extLst>
      <p:ext uri="{BB962C8B-B14F-4D97-AF65-F5344CB8AC3E}">
        <p14:creationId xmlns:p14="http://schemas.microsoft.com/office/powerpoint/2010/main" val="1456482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7C48C3-B949-CF25-F78D-9E813FE95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1873538"/>
          </a:xfrm>
        </p:spPr>
        <p:txBody>
          <a:bodyPr/>
          <a:lstStyle/>
          <a:p>
            <a:r>
              <a:rPr lang="el-GR" dirty="0"/>
              <a:t>Ποιοι είναι οι ιδρυτές;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2241539D-3D06-FCE6-1033-572B6E7F0D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556" y="410653"/>
            <a:ext cx="4729262" cy="6201125"/>
          </a:xfrm>
        </p:spPr>
      </p:pic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747D8A5-579B-1D43-A758-D449F595D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Εμμανουήλ Ξ………..</a:t>
            </a:r>
          </a:p>
          <a:p>
            <a:endParaRPr lang="el-GR" sz="2800" dirty="0"/>
          </a:p>
          <a:p>
            <a:r>
              <a:rPr lang="el-GR" sz="2800" dirty="0"/>
              <a:t>Αθανάσιος </a:t>
            </a:r>
            <a:r>
              <a:rPr lang="el-GR" sz="2800" dirty="0" err="1"/>
              <a:t>Τσα</a:t>
            </a:r>
            <a:r>
              <a:rPr lang="el-GR" sz="2800" dirty="0"/>
              <a:t>………..</a:t>
            </a:r>
          </a:p>
          <a:p>
            <a:endParaRPr lang="el-GR" sz="2800" dirty="0"/>
          </a:p>
          <a:p>
            <a:r>
              <a:rPr lang="el-GR" sz="2800" dirty="0"/>
              <a:t>Νικόλαος </a:t>
            </a:r>
            <a:r>
              <a:rPr lang="el-GR" sz="2800" dirty="0" err="1"/>
              <a:t>Σκ</a:t>
            </a:r>
            <a:r>
              <a:rPr lang="el-GR" sz="2800" dirty="0"/>
              <a:t>………..</a:t>
            </a:r>
          </a:p>
        </p:txBody>
      </p:sp>
    </p:spTree>
    <p:extLst>
      <p:ext uri="{BB962C8B-B14F-4D97-AF65-F5344CB8AC3E}">
        <p14:creationId xmlns:p14="http://schemas.microsoft.com/office/powerpoint/2010/main" val="3505173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A9792D-0BCD-A825-A246-EE08FD16F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Πού, πότε , γιατί;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4FD67D5-A748-AC1A-949E-E05E4AD35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Ιδρύθηκε στην Ο……… της Ρωσίας το 1814 με σκοπό να συντονίσει τις προσπάθειες των υπόδουλων Ελλήνων για την α………………. τους.</a:t>
            </a:r>
          </a:p>
          <a:p>
            <a:pPr marL="0" indent="0">
              <a:buNone/>
            </a:pPr>
            <a:r>
              <a:rPr lang="el-GR" sz="3600" dirty="0"/>
              <a:t> Όσοι εγγράφονταν για να γίνουν μέλη </a:t>
            </a:r>
          </a:p>
          <a:p>
            <a:pPr marL="0" indent="0">
              <a:buNone/>
            </a:pPr>
            <a:r>
              <a:rPr lang="el-GR" sz="3600" dirty="0"/>
              <a:t>πλήρωναν χ……………. ενώ μέλη γίνονταν</a:t>
            </a:r>
          </a:p>
          <a:p>
            <a:pPr marL="0" indent="0">
              <a:buNone/>
            </a:pPr>
            <a:r>
              <a:rPr lang="el-GR" sz="3600" dirty="0"/>
              <a:t>κυρίως έ………… και υ………………..  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81019F6B-6E86-026B-252E-47FE48E0DA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793" y="3122645"/>
            <a:ext cx="1866900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844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150DF07-A442-7C0A-8E4D-D864582D9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4014" y="898358"/>
            <a:ext cx="6615764" cy="4905951"/>
          </a:xfrm>
        </p:spPr>
        <p:txBody>
          <a:bodyPr>
            <a:noAutofit/>
          </a:bodyPr>
          <a:lstStyle/>
          <a:p>
            <a:pPr algn="l"/>
            <a:r>
              <a:rPr lang="el-GR" sz="3600" b="1" dirty="0"/>
              <a:t>Εμμανουήλ Ξάνθος </a:t>
            </a:r>
            <a:r>
              <a:rPr lang="el-GR" sz="3600" b="1" i="0" dirty="0">
                <a:effectLst/>
                <a:latin typeface="Söhne"/>
              </a:rPr>
              <a:t>(1778-1852)</a:t>
            </a:r>
            <a:br>
              <a:rPr lang="el-GR" sz="3600" b="1" i="0" dirty="0">
                <a:effectLst/>
                <a:latin typeface="Söhne"/>
              </a:rPr>
            </a:br>
            <a:br>
              <a:rPr lang="el-GR" sz="3600" dirty="0"/>
            </a:br>
            <a:r>
              <a:rPr lang="el-GR" sz="3600" dirty="0">
                <a:solidFill>
                  <a:srgbClr val="374151"/>
                </a:solidFill>
                <a:latin typeface="Söhne"/>
              </a:rPr>
              <a:t>Φ</a:t>
            </a:r>
            <a:r>
              <a:rPr lang="el-GR" sz="3600" b="0" i="0" dirty="0">
                <a:solidFill>
                  <a:srgbClr val="374151"/>
                </a:solidFill>
                <a:effectLst/>
                <a:latin typeface="Söhne"/>
              </a:rPr>
              <a:t>ιλόσοφος και γ…………..</a:t>
            </a:r>
            <a:br>
              <a:rPr lang="el-GR" sz="3600" b="0" i="0" dirty="0">
                <a:solidFill>
                  <a:srgbClr val="374151"/>
                </a:solidFill>
                <a:effectLst/>
                <a:latin typeface="Söhne"/>
              </a:rPr>
            </a:br>
            <a:r>
              <a:rPr lang="el-GR" sz="3600" b="0" i="0" dirty="0">
                <a:solidFill>
                  <a:srgbClr val="374151"/>
                </a:solidFill>
                <a:effectLst/>
                <a:latin typeface="Söhne"/>
              </a:rPr>
              <a:t>Ένας από τους ιδρυτές της Φιλικής Εταιρείας το 1808.</a:t>
            </a:r>
            <a:br>
              <a:rPr lang="el-GR" sz="3600" b="0" i="0" dirty="0">
                <a:solidFill>
                  <a:srgbClr val="374151"/>
                </a:solidFill>
                <a:effectLst/>
                <a:latin typeface="Söhne"/>
              </a:rPr>
            </a:br>
            <a:r>
              <a:rPr lang="el-GR" sz="3600" b="0" i="0" dirty="0">
                <a:solidFill>
                  <a:srgbClr val="374151"/>
                </a:solidFill>
                <a:effectLst/>
                <a:latin typeface="Söhne"/>
              </a:rPr>
              <a:t>Συμμετείχε ενεργά στην ελληνική επανάσταση του 1821.</a:t>
            </a:r>
            <a:br>
              <a:rPr lang="el-GR" sz="3600" b="0" i="0" dirty="0">
                <a:solidFill>
                  <a:srgbClr val="374151"/>
                </a:solidFill>
                <a:effectLst/>
                <a:latin typeface="Söhne"/>
              </a:rPr>
            </a:br>
            <a:r>
              <a:rPr lang="el-GR" sz="3600" b="0" i="0" dirty="0">
                <a:solidFill>
                  <a:srgbClr val="374151"/>
                </a:solidFill>
                <a:effectLst/>
                <a:latin typeface="Söhne"/>
              </a:rPr>
              <a:t>Στενός σύντροφος του Κ……………….</a:t>
            </a:r>
            <a:br>
              <a:rPr lang="el-GR" sz="3600" b="0" i="0" dirty="0">
                <a:solidFill>
                  <a:srgbClr val="374151"/>
                </a:solidFill>
                <a:effectLst/>
                <a:latin typeface="Söhne"/>
              </a:rPr>
            </a:br>
            <a:endParaRPr lang="el-GR" sz="3600" dirty="0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DC0CA7BD-1836-C21B-3089-32A44F7F0A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52" y="1832309"/>
            <a:ext cx="4263330" cy="3193382"/>
          </a:xfrm>
        </p:spPr>
      </p:pic>
    </p:spTree>
    <p:extLst>
      <p:ext uri="{BB962C8B-B14F-4D97-AF65-F5344CB8AC3E}">
        <p14:creationId xmlns:p14="http://schemas.microsoft.com/office/powerpoint/2010/main" val="4168213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C962FF-1DD0-B48C-6894-CBBA0E555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Νικόλαος </a:t>
            </a:r>
            <a:r>
              <a:rPr lang="el-GR" dirty="0" err="1"/>
              <a:t>Σκουφάς</a:t>
            </a:r>
            <a:r>
              <a:rPr lang="el-GR" dirty="0"/>
              <a:t> </a:t>
            </a:r>
            <a:br>
              <a:rPr lang="el-GR" dirty="0"/>
            </a:br>
            <a:r>
              <a:rPr lang="el-GR" dirty="0"/>
              <a:t>(1790 – 1860) 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4256F0A-398C-ADC0-615D-1D76A6181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l-GR" sz="3500" b="0" i="0" dirty="0">
                <a:solidFill>
                  <a:srgbClr val="374151"/>
                </a:solidFill>
                <a:effectLst/>
                <a:latin typeface="Söhne"/>
              </a:rPr>
              <a:t>Έ………… και </a:t>
            </a:r>
            <a:r>
              <a:rPr lang="el-GR" sz="3500" b="0" i="0" dirty="0" err="1">
                <a:solidFill>
                  <a:srgbClr val="374151"/>
                </a:solidFill>
                <a:effectLst/>
                <a:latin typeface="Söhne"/>
              </a:rPr>
              <a:t>στρ</a:t>
            </a:r>
            <a:r>
              <a:rPr lang="el-GR" sz="3500" b="0" i="0" dirty="0">
                <a:solidFill>
                  <a:srgbClr val="374151"/>
                </a:solidFill>
                <a:effectLst/>
                <a:latin typeface="Söhne"/>
              </a:rPr>
              <a:t>………………...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3500" b="0" i="0" dirty="0">
                <a:solidFill>
                  <a:srgbClr val="374151"/>
                </a:solidFill>
                <a:effectLst/>
                <a:latin typeface="Söhne"/>
              </a:rPr>
              <a:t>Συνιδρυτής της Φιλικής Εταιρείας.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3500" b="0" i="0" dirty="0">
                <a:solidFill>
                  <a:srgbClr val="374151"/>
                </a:solidFill>
                <a:effectLst/>
                <a:latin typeface="Söhne"/>
              </a:rPr>
              <a:t>Πρωθυπουργός της Ελλάδας κατά τη δημιουργία του Ελληνικού Κράτους.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3500" b="0" i="0" dirty="0">
                <a:solidFill>
                  <a:srgbClr val="374151"/>
                </a:solidFill>
                <a:effectLst/>
                <a:latin typeface="Söhne"/>
              </a:rPr>
              <a:t>Συνέβαλε σημαντικά στον αγώνα για την ανεξαρτησία.</a:t>
            </a:r>
          </a:p>
          <a:p>
            <a:endParaRPr lang="el-GR" dirty="0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E498730-569F-8ED0-87F5-D8436854F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7B17C609-15A8-0427-D52E-089F021FEE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22" y="2926080"/>
            <a:ext cx="2449536" cy="353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630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5AFCA37-502B-68E4-1223-9907CC6D8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Αθανάσιος Τσακάλωφ (1790-1865)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E8DEFF97-8FD1-EFE2-39B6-536818DB25B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845735"/>
            <a:ext cx="3529263" cy="4407189"/>
          </a:xfrm>
        </p:spPr>
      </p:pic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F006077-EFC2-4386-DAD4-054D8461A6A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l-GR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3500" b="0" i="0" dirty="0">
                <a:solidFill>
                  <a:srgbClr val="374151"/>
                </a:solidFill>
                <a:effectLst/>
                <a:latin typeface="Söhne"/>
              </a:rPr>
              <a:t>Π………… και </a:t>
            </a:r>
            <a:r>
              <a:rPr lang="el-GR" sz="3500" b="0" i="0" dirty="0" err="1">
                <a:solidFill>
                  <a:srgbClr val="374151"/>
                </a:solidFill>
                <a:effectLst/>
                <a:latin typeface="Söhne"/>
              </a:rPr>
              <a:t>στρ</a:t>
            </a:r>
            <a:r>
              <a:rPr lang="el-GR" sz="3500" b="0" i="0" dirty="0">
                <a:solidFill>
                  <a:srgbClr val="374151"/>
                </a:solidFill>
                <a:effectLst/>
                <a:latin typeface="Söhne"/>
              </a:rPr>
              <a:t>………...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3500" b="0" i="0" dirty="0">
                <a:solidFill>
                  <a:srgbClr val="374151"/>
                </a:solidFill>
                <a:effectLst/>
                <a:latin typeface="Söhne"/>
              </a:rPr>
              <a:t>Συνιδρυτής της Φιλικής Εταιρείας.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3500" b="0" i="0" dirty="0">
                <a:solidFill>
                  <a:srgbClr val="374151"/>
                </a:solidFill>
                <a:effectLst/>
                <a:latin typeface="Söhne"/>
              </a:rPr>
              <a:t>Συμμετείχε ενεργά στην ελληνική επανάσταση.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l-GR" sz="3500" b="0" i="0" dirty="0">
                <a:solidFill>
                  <a:srgbClr val="374151"/>
                </a:solidFill>
                <a:effectLst/>
                <a:latin typeface="Söhne"/>
              </a:rPr>
              <a:t>Σημαντικός παράγοντας στη δημιουργία του νεοελληνικού κράτους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00701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2CA7DB4-DE7B-1E23-23FC-AA9416B22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Πώς γίνονταν η μύηση νέων μελών;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4A05132-5ACA-CD2C-A174-058726F20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Η μύησή τους είχε τη μορφή ιεροτελεστίας που τη σφράγιζε ο όρκος μπροστά σε ιερέα.</a:t>
            </a:r>
          </a:p>
          <a:p>
            <a:r>
              <a:rPr lang="el-GR" sz="3600" dirty="0"/>
              <a:t>Οι Φιλικοί χρησιμοποιούσαν κρυπτογραφικό κώδικα για να επικοινωνούν μεταξύ τους και υπέγραφαν με ψευδώνυμο.</a:t>
            </a:r>
          </a:p>
        </p:txBody>
      </p:sp>
    </p:spTree>
    <p:extLst>
      <p:ext uri="{BB962C8B-B14F-4D97-AF65-F5344CB8AC3E}">
        <p14:creationId xmlns:p14="http://schemas.microsoft.com/office/powerpoint/2010/main" val="3049278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201A844-A194-67BD-4232-ABA78F062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hlinkClick r:id="rId2"/>
              </a:rPr>
              <a:t>Ο ΟΡΚΟΣ ΤΩΝ ΦΙΛΙΚΩΝ</a:t>
            </a:r>
            <a:r>
              <a:rPr lang="el-GR" dirty="0"/>
              <a:t> </a:t>
            </a:r>
            <a:r>
              <a:rPr lang="el-GR" sz="4000" dirty="0"/>
              <a:t>σελ.76 Πηγή 1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F75DDED2-39DF-C3DB-F34B-CDD377FB33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031" y="1766668"/>
            <a:ext cx="8299938" cy="4495641"/>
          </a:xfrm>
        </p:spPr>
      </p:pic>
    </p:spTree>
    <p:extLst>
      <p:ext uri="{BB962C8B-B14F-4D97-AF65-F5344CB8AC3E}">
        <p14:creationId xmlns:p14="http://schemas.microsoft.com/office/powerpoint/2010/main" val="634349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C737794-6A30-E46F-30E8-D259F7849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4645794" cy="1676300"/>
          </a:xfrm>
        </p:spPr>
        <p:txBody>
          <a:bodyPr/>
          <a:lstStyle/>
          <a:p>
            <a:r>
              <a:rPr lang="el-GR" dirty="0"/>
              <a:t>ΚΩΔΙΚΑΣ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AFA27907-8943-FCAF-DA91-C9A6CBD2974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75" y="1962903"/>
            <a:ext cx="4998225" cy="1550318"/>
          </a:xfrm>
        </p:spPr>
      </p:pic>
      <p:pic>
        <p:nvPicPr>
          <p:cNvPr id="13" name="Θέση περιεχομένου 12">
            <a:extLst>
              <a:ext uri="{FF2B5EF4-FFF2-40B4-BE49-F238E27FC236}">
                <a16:creationId xmlns:a16="http://schemas.microsoft.com/office/drawing/2014/main" id="{2D6A69A3-E892-9CD2-1750-2335A2A8BF2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871882"/>
            <a:ext cx="5381429" cy="3279308"/>
          </a:xfrm>
        </p:spPr>
      </p:pic>
      <p:pic>
        <p:nvPicPr>
          <p:cNvPr id="11" name="Θέση περιεχομένου 7">
            <a:extLst>
              <a:ext uri="{FF2B5EF4-FFF2-40B4-BE49-F238E27FC236}">
                <a16:creationId xmlns:a16="http://schemas.microsoft.com/office/drawing/2014/main" id="{FACDDF1A-2951-A167-1B5D-C906C41C97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44" y="4263485"/>
            <a:ext cx="6549344" cy="1263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387673"/>
      </p:ext>
    </p:extLst>
  </p:cSld>
  <p:clrMapOvr>
    <a:masterClrMapping/>
  </p:clrMapOvr>
</p:sld>
</file>

<file path=ppt/theme/theme1.xml><?xml version="1.0" encoding="utf-8"?>
<a:theme xmlns:a="http://schemas.openxmlformats.org/drawingml/2006/main" name="Ανασκόπηση">
  <a:themeElements>
    <a:clrScheme name="Ανασκόπηση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Ανασκόπηση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131</TotalTime>
  <Words>570</Words>
  <Application>Microsoft Office PowerPoint</Application>
  <PresentationFormat>Ευρεία οθόνη</PresentationFormat>
  <Paragraphs>59</Paragraphs>
  <Slides>16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inherit</vt:lpstr>
      <vt:lpstr>Roboto</vt:lpstr>
      <vt:lpstr>Söhne</vt:lpstr>
      <vt:lpstr>Wingdings</vt:lpstr>
      <vt:lpstr>Ανασκόπηση</vt:lpstr>
      <vt:lpstr>     ΕΝΟΤΗΤΑ ΤΡΙΤΗ</vt:lpstr>
      <vt:lpstr>Ποιοι είναι οι ιδρυτές;</vt:lpstr>
      <vt:lpstr>Πού, πότε , γιατί;</vt:lpstr>
      <vt:lpstr>Εμμανουήλ Ξάνθος (1778-1852)  Φιλόσοφος και γ………….. Ένας από τους ιδρυτές της Φιλικής Εταιρείας το 1808. Συμμετείχε ενεργά στην ελληνική επανάσταση του 1821. Στενός σύντροφος του Κ………………. </vt:lpstr>
      <vt:lpstr>Νικόλαος Σκουφάς  (1790 – 1860)  </vt:lpstr>
      <vt:lpstr>Αθανάσιος Τσακάλωφ (1790-1865)</vt:lpstr>
      <vt:lpstr>Πώς γίνονταν η μύηση νέων μελών;</vt:lpstr>
      <vt:lpstr>Ο ΟΡΚΟΣ ΤΩΝ ΦΙΛΙΚΩΝ σελ.76 Πηγή 1</vt:lpstr>
      <vt:lpstr>ΚΩΔΙΚΑΣ</vt:lpstr>
      <vt:lpstr>Κι άλλα συνθηματικά σε ΠΡΟΣΩΠΑ </vt:lpstr>
      <vt:lpstr>Ποιος ο ρόλος της Ρωσίας;</vt:lpstr>
      <vt:lpstr>Ποιος ο ρόλος του Ι. Καποδίστρια και του Αλ. Υψηλάντη;</vt:lpstr>
      <vt:lpstr>Ο Ιωάννης Καποδίστριας, υ…………. ε……….. της Ρωσίας, θεώρησε ότι οι συνθήκες ΔΕΝ ήταν κατάλληλες για επανάσταση και αρνήθηκε να αναλάβει επικεφαλής</vt:lpstr>
      <vt:lpstr>Ο Αλέξανδρος Υψηλάντης, στρ…….. και υπ……….. του Τσάρου, δέχτηκε τον τίτλο του Γενικού Εφόρου λαμβάνοντας άδεια απουσίας δύο ετών από την αυλή του Τσάρου</vt:lpstr>
      <vt:lpstr>Ποια ήταν τα σχέδια των Φιλικών για την επανάσταση;</vt:lpstr>
      <vt:lpstr>ΑΠΟΚΡΥΠΤΟΓΡΑΦΗΣΗ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ΕΝΟΤΗΤΑ ΤΡΙΤΗ</dc:title>
  <dc:creator>Filio Panagiotaki</dc:creator>
  <cp:lastModifiedBy>Filio Panagiotaki</cp:lastModifiedBy>
  <cp:revision>8</cp:revision>
  <dcterms:created xsi:type="dcterms:W3CDTF">2023-12-03T19:17:39Z</dcterms:created>
  <dcterms:modified xsi:type="dcterms:W3CDTF">2023-12-03T21:47:10Z</dcterms:modified>
</cp:coreProperties>
</file>