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9144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620713"/>
            <a:ext cx="8207375" cy="1082675"/>
          </a:xfrm>
        </p:spPr>
        <p:txBody>
          <a:bodyPr/>
          <a:lstStyle>
            <a:lvl1pPr>
              <a:defRPr/>
            </a:lvl1pPr>
          </a:lstStyle>
          <a:p>
            <a:pPr lvl="0" fontAlgn="base"/>
            <a:r>
              <a:rPr lang="en-US" altLang="zh-CN" strike="noStrike" noProof="0" smtClean="0"/>
              <a:t>Click to edit Master title style</a:t>
            </a:r>
            <a:endParaRPr lang="en-US" altLang="zh-CN" strike="noStrike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1843088"/>
            <a:ext cx="8212138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 fontAlgn="base"/>
            <a:r>
              <a:rPr lang="en-US" altLang="zh-CN" strike="noStrike" noProof="0" smtClean="0"/>
              <a:t>Click to edit Master subtitle style</a:t>
            </a:r>
            <a:endParaRPr lang="en-US" altLang="zh-CN" strike="noStrike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Title 1"/>
          <p:cNvSpPr>
            <a:spLocks noGrp="1"/>
          </p:cNvSpPr>
          <p:nvPr>
            <p:ph type="ctrTitle"/>
          </p:nvPr>
        </p:nvSpPr>
        <p:spPr>
          <a:ln/>
        </p:spPr>
        <p:txBody>
          <a:bodyPr anchor="ctr" anchorCtr="0"/>
          <a:p>
            <a:pPr>
              <a:buClrTx/>
              <a:buSzTx/>
              <a:buFontTx/>
            </a:pPr>
            <a:r>
              <a:rPr lang="en-US" altLang="zh-CN" kern="1200">
                <a:latin typeface="+mj-lt"/>
                <a:ea typeface="+mj-ea"/>
                <a:cs typeface="+mj-cs"/>
              </a:rPr>
              <a:t>1o SPACED LEARNING</a:t>
            </a:r>
            <a:endParaRPr lang="en-US" altLang="zh-CN" kern="1200"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l-GR" sz="3200" b="0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Κεφ. 12 Η δεύτερη πολιορκία του Μεσολογγίου</a:t>
            </a:r>
            <a:endParaRPr kumimoji="0" lang="el-GR" sz="32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</p:transition>
    </mc:Choice>
    <mc:Fallback>
      <p:transition spd="slow">
        <p:wheel spokes="8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l-GR" altLang="en-US"/>
              <a:t>Για ποιους λόγους ήταν σημαντικό το Μεσολόγγι;</a:t>
            </a:r>
            <a:endParaRPr lang="el-GR" altLang="en-US"/>
          </a:p>
        </p:txBody>
      </p:sp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anchor="t" anchorCtr="0"/>
          <a:p>
            <a:r>
              <a:rPr lang="el-GR" altLang="en-US"/>
              <a:t>στρατηγικής σημασίας σημείο, δύο δ......... που οδηγούν στην Π.....................</a:t>
            </a:r>
            <a:endParaRPr lang="el-GR" altLang="en-US"/>
          </a:p>
          <a:p>
            <a:r>
              <a:rPr lang="el-GR" altLang="en-US"/>
              <a:t>φυσικά πλεονεκτήματα της περιοχής, περιβάλλονταν από ρ........... λ............ενώ στο υπόλοιπο τμήμα είχε τ............. και τ.........</a:t>
            </a:r>
            <a:endParaRPr lang="el-GR" altLang="en-US"/>
          </a:p>
          <a:p>
            <a:r>
              <a:rPr lang="el-GR" altLang="en-US"/>
              <a:t>εκεί είχε την έδρα του ο Αλέξανδρος Μ........................ και εκεί βρίσκονταν ο φιλέλληνας Μ...............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Title 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l-GR" altLang="en-US"/>
              <a:t>λόγοι (συνέχεια)</a:t>
            </a:r>
            <a:endParaRPr lang="el-GR" altLang="en-US"/>
          </a:p>
        </p:txBody>
      </p:sp>
      <p:sp>
        <p:nvSpPr>
          <p:cNvPr id="5122" name="Content Placeholder 4"/>
          <p:cNvSpPr>
            <a:spLocks noGrp="1"/>
          </p:cNvSpPr>
          <p:nvPr>
            <p:ph idx="1"/>
          </p:nvPr>
        </p:nvSpPr>
        <p:spPr>
          <a:ln/>
        </p:spPr>
        <p:txBody>
          <a:bodyPr anchor="t" anchorCtr="0"/>
          <a:p>
            <a:r>
              <a:rPr lang="el-GR" altLang="en-US"/>
              <a:t>στην πόλη λειτουργούσε ν.................</a:t>
            </a:r>
            <a:endParaRPr lang="el-GR" altLang="en-US"/>
          </a:p>
          <a:p>
            <a:r>
              <a:rPr lang="el-GR" altLang="en-US"/>
              <a:t>πλήρες μ................ για την κατασκευή πολεμικού υλικού</a:t>
            </a:r>
            <a:endParaRPr lang="el-GR" altLang="en-US"/>
          </a:p>
          <a:p>
            <a:r>
              <a:rPr lang="el-GR" altLang="en-US"/>
              <a:t>τυπογραφείο που εξέδιδε δύο ε................</a:t>
            </a:r>
            <a:endParaRPr lang="el-GR" altLang="en-US"/>
          </a:p>
          <a:p>
            <a:r>
              <a:rPr lang="el-GR" altLang="en-US"/>
              <a:t>εκεί είχαν καταφύγει πολλοί π.............. καθώς και ένοπλοι Σ..................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Tit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433513"/>
          </a:xfrm>
          <a:ln/>
        </p:spPr>
        <p:txBody>
          <a:bodyPr anchor="ctr" anchorCtr="0"/>
          <a:p>
            <a:r>
              <a:rPr lang="el-GR" altLang="en-US" sz="3200"/>
              <a:t>Πόσο κράτησε η πολιορκία και πώς κατάφεραν να αντέξουν οι πολιορκημένοι;</a:t>
            </a:r>
            <a:endParaRPr lang="el-GR" altLang="en-US" sz="3200"/>
          </a:p>
        </p:txBody>
      </p:sp>
      <p:sp>
        <p:nvSpPr>
          <p:cNvPr id="6146" name="Content Placeholder 4"/>
          <p:cNvSpPr>
            <a:spLocks noGrp="1"/>
          </p:cNvSpPr>
          <p:nvPr>
            <p:ph idx="1"/>
          </p:nvPr>
        </p:nvSpPr>
        <p:spPr>
          <a:xfrm>
            <a:off x="323850" y="1412875"/>
            <a:ext cx="8313738" cy="5027613"/>
          </a:xfrm>
          <a:ln/>
        </p:spPr>
        <p:txBody>
          <a:bodyPr anchor="t" anchorCtr="0"/>
          <a:p>
            <a:r>
              <a:rPr lang="el-GR" altLang="en-US"/>
              <a:t>η πολιορκία κράτησε ένα χρόνο</a:t>
            </a:r>
            <a:endParaRPr lang="el-GR" altLang="en-US"/>
          </a:p>
          <a:p>
            <a:r>
              <a:rPr lang="el-GR" altLang="en-US"/>
              <a:t>στην αρχή απέκρουαν κάθε επίθεση των Τούρκων</a:t>
            </a:r>
            <a:endParaRPr lang="el-GR" altLang="en-US"/>
          </a:p>
          <a:p>
            <a:r>
              <a:rPr lang="el-GR" altLang="en-US"/>
              <a:t>ο Μ.............εφοδίαζε με τρόφιμα και πολεμοφόδια</a:t>
            </a:r>
            <a:endParaRPr lang="el-GR" altLang="en-US"/>
          </a:p>
          <a:p>
            <a:r>
              <a:rPr lang="el-GR" altLang="en-US"/>
              <a:t>ο Κ................. στήριξε τους αγωνιστές</a:t>
            </a:r>
            <a:endParaRPr lang="el-GR" altLang="en-US"/>
          </a:p>
          <a:p>
            <a:r>
              <a:rPr lang="el-GR" altLang="en-US"/>
              <a:t>με τη βοήθεια των οπλαρχηγών της Στερεάς Ελλάδας επιτέθηκαν στον Κ............... και τον εκαναν να υποχωρήσει</a:t>
            </a:r>
            <a:endParaRPr lang="el-GR" altLang="en-US"/>
          </a:p>
          <a:p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Title 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l-GR" altLang="en-US"/>
              <a:t>Πότε άλλαξαν τα δεδομένα;</a:t>
            </a:r>
            <a:endParaRPr lang="el-GR" altLang="en-US"/>
          </a:p>
        </p:txBody>
      </p:sp>
      <p:sp>
        <p:nvSpPr>
          <p:cNvPr id="7170" name="Content Placeholder 4"/>
          <p:cNvSpPr>
            <a:spLocks noGrp="1"/>
          </p:cNvSpPr>
          <p:nvPr>
            <p:ph idx="1"/>
          </p:nvPr>
        </p:nvSpPr>
        <p:spPr>
          <a:ln/>
        </p:spPr>
        <p:txBody>
          <a:bodyPr anchor="t" anchorCtr="0"/>
          <a:p>
            <a:r>
              <a:rPr lang="el-GR" altLang="en-US"/>
              <a:t>τον Δεκέμβριο του 1825 ο Ι.............έρχεται στο Μεσολόγγι για να ενισχύσει τα οθωμανικά στρατεύματα</a:t>
            </a:r>
            <a:endParaRPr lang="el-GR" altLang="en-US"/>
          </a:p>
          <a:p>
            <a:r>
              <a:rPr lang="el-GR" altLang="en-US"/>
              <a:t>αναλαμβάνει την α............. της πολιορκίας</a:t>
            </a:r>
            <a:endParaRPr lang="el-GR" altLang="en-US"/>
          </a:p>
          <a:p>
            <a:r>
              <a:rPr lang="el-GR" altLang="en-US"/>
              <a:t>Η πολιορκία οργανώνεται καλύτερα και ο απ...................... της πόλης γίνεται στενότερος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Title 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l-GR" altLang="en-US"/>
              <a:t>ΑΠΟΤΕΛΕΣΜΑ</a:t>
            </a:r>
            <a:endParaRPr lang="el-GR" altLang="en-US"/>
          </a:p>
        </p:txBody>
      </p:sp>
      <p:sp>
        <p:nvSpPr>
          <p:cNvPr id="8194" name="Content Placeholder 4"/>
          <p:cNvSpPr>
            <a:spLocks noGrp="1"/>
          </p:cNvSpPr>
          <p:nvPr>
            <p:ph idx="1"/>
          </p:nvPr>
        </p:nvSpPr>
        <p:spPr>
          <a:ln/>
        </p:spPr>
        <p:txBody>
          <a:bodyPr anchor="t" anchorCtr="0"/>
          <a:p>
            <a:r>
              <a:rPr lang="el-GR" altLang="en-US"/>
              <a:t>Οι ελληνικές δυνάμεις αδυνατούν να κινηθούν από ξηράς και να βοηθήσουν</a:t>
            </a:r>
            <a:endParaRPr lang="el-GR" altLang="en-US"/>
          </a:p>
          <a:p>
            <a:r>
              <a:rPr lang="el-GR" altLang="en-US"/>
              <a:t>Τα ελληνικά καράβια επιχείρησαν να πλησιάσουν αλλά απ.............</a:t>
            </a:r>
            <a:endParaRPr lang="el-GR" altLang="en-US"/>
          </a:p>
          <a:p>
            <a:r>
              <a:rPr lang="el-GR" altLang="en-US"/>
              <a:t>Οι πολιορκημένοι εξαντλημένοι από τις μ............τις α................, την έλλειψη τρ............ και π.................. αποφασίζουν.....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Title 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l-GR" altLang="en-US"/>
              <a:t>ΑΠΟΦΑΣΙΖΟΥΝ ΕΞΟΔΟ</a:t>
            </a:r>
            <a:endParaRPr lang="el-GR" altLang="en-US"/>
          </a:p>
        </p:txBody>
      </p:sp>
      <p:sp>
        <p:nvSpPr>
          <p:cNvPr id="9218" name="Content Placeholder 4"/>
          <p:cNvSpPr>
            <a:spLocks noGrp="1"/>
          </p:cNvSpPr>
          <p:nvPr>
            <p:ph idx="1"/>
          </p:nvPr>
        </p:nvSpPr>
        <p:spPr>
          <a:ln/>
        </p:spPr>
        <p:txBody>
          <a:bodyPr anchor="t" anchorCtr="0"/>
          <a:p>
            <a:r>
              <a:rPr lang="el-GR" altLang="en-US"/>
              <a:t>Μ............. βρ.............. έ........</a:t>
            </a:r>
            <a:endParaRPr lang="el-GR" altLang="en-US"/>
          </a:p>
          <a:p>
            <a:r>
              <a:rPr lang="el-GR" altLang="en-US"/>
              <a:t>ξημερώνοντας Κ.......... των Β................, 10 Απριλίου 1826 οι πολιορκημένοι χωρίστηκαν σε τρεις ο...............</a:t>
            </a:r>
            <a:endParaRPr lang="el-GR" altLang="en-US"/>
          </a:p>
          <a:p>
            <a:r>
              <a:rPr lang="el-GR" altLang="en-US"/>
              <a:t>τα γυναικόπαιδα θα προστατεύονταν από τους ένοπλους ενώ όσοι δεν μπορούσαν να ακολουθήσουν θα έμεναν στην πόλη και θα αν.......................... μαζί με τους Τούρκους στις πυριτιδαποθήκες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Title 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l-GR" altLang="en-US"/>
              <a:t>ΑΠΟΤΕΛΕΣΜΑ</a:t>
            </a:r>
            <a:endParaRPr lang="el-GR" altLang="en-US"/>
          </a:p>
        </p:txBody>
      </p:sp>
      <p:sp>
        <p:nvSpPr>
          <p:cNvPr id="10242" name="Content Placeholder 4"/>
          <p:cNvSpPr>
            <a:spLocks noGrp="1"/>
          </p:cNvSpPr>
          <p:nvPr>
            <p:ph idx="1"/>
          </p:nvPr>
        </p:nvSpPr>
        <p:spPr>
          <a:ln/>
        </p:spPr>
        <p:txBody>
          <a:bodyPr anchor="t" anchorCtr="0"/>
          <a:p>
            <a:r>
              <a:rPr lang="el-GR" altLang="en-US"/>
              <a:t>Μόνο ένα μέρος της φρ................ κατόρθωσε να διαφύγει</a:t>
            </a:r>
            <a:endParaRPr lang="el-GR" altLang="en-US"/>
          </a:p>
          <a:p>
            <a:r>
              <a:rPr lang="el-GR" altLang="en-US"/>
              <a:t>οι περισσότεροι άμαχοι πάνω στη σύγχιση οπ................................ στο Μεσολόγγι και σφαγιάστηκαν</a:t>
            </a:r>
            <a:endParaRPr lang="el-GR" altLang="en-US"/>
          </a:p>
          <a:p>
            <a:r>
              <a:rPr lang="el-GR" altLang="en-US"/>
              <a:t>η πόλη καταστράφηκε ο...................</a:t>
            </a:r>
            <a:endParaRPr lang="el-GR" altLang="en-US"/>
          </a:p>
          <a:p>
            <a:r>
              <a:rPr lang="el-GR" altLang="en-US"/>
              <a:t>όσοι αιχμαλωτίστηκαν πουλήθηκαν ως σ..............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l-GR" altLang="en-US" sz="3200"/>
              <a:t>Ο ΑΝΤΙΚΤΥΠΟΣ ΤΗΣ ΕΞΟΔΟΥ ΣΤΗΝ ΕΥΡΩΠΗ</a:t>
            </a:r>
            <a:endParaRPr lang="el-GR" altLang="en-US" sz="3200"/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anchor="t" anchorCtr="0"/>
          <a:p>
            <a:r>
              <a:rPr lang="el-GR" altLang="en-US"/>
              <a:t>Τα νέα από την πτώση διαδόθηκαν στην Ευρώπη μέσα από έργα Ελλήνων και ξένων κ....................</a:t>
            </a:r>
            <a:endParaRPr lang="el-GR" altLang="en-US"/>
          </a:p>
          <a:p>
            <a:r>
              <a:rPr lang="el-GR" altLang="en-US"/>
              <a:t>ο εθνικός μας ποιητής Διονύσιος Σολωμός έγραψε το έργο “Ε.......... Π...................” όπου εξιστορεί αυτό το γεγονός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2460</Words>
  <Application>WPS Presentation</Application>
  <PresentationFormat/>
  <Paragraphs>56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</vt:lpstr>
      <vt:lpstr>SimSun</vt:lpstr>
      <vt:lpstr>Wingdings</vt:lpstr>
      <vt:lpstr>Arial Unicode MS</vt:lpstr>
      <vt:lpstr>Microsoft YaHei</vt:lpstr>
      <vt:lpstr>Calibri</vt:lpstr>
      <vt:lpstr>Orange Waves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1o SPACED LEARNING</dc:title>
  <dc:creator>user</dc:creator>
  <cp:lastModifiedBy>user</cp:lastModifiedBy>
  <cp:revision>5</cp:revision>
  <dcterms:created xsi:type="dcterms:W3CDTF">2024-02-11T18:26:39Z</dcterms:created>
  <dcterms:modified xsi:type="dcterms:W3CDTF">2024-02-15T19:15:08Z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1033-12.2.0.13431</vt:lpwstr>
  </property>
  <property fmtid="{D5CDD505-2E9C-101B-9397-08002B2CF9AE}" pid="3" name="ICV">
    <vt:lpwstr>A144D35F370D40D3A6AD53D5014DF72F_12</vt:lpwstr>
  </property>
</Properties>
</file>