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5" r:id="rId4"/>
    <p:sldId id="257" r:id="rId5"/>
    <p:sldId id="268" r:id="rId6"/>
    <p:sldId id="258" r:id="rId7"/>
    <p:sldId id="269" r:id="rId8"/>
    <p:sldId id="266" r:id="rId9"/>
    <p:sldId id="259" r:id="rId10"/>
    <p:sldId id="270" r:id="rId11"/>
    <p:sldId id="260" r:id="rId12"/>
    <p:sldId id="271" r:id="rId13"/>
    <p:sldId id="261" r:id="rId14"/>
    <p:sldId id="272" r:id="rId15"/>
    <p:sldId id="262" r:id="rId16"/>
    <p:sldId id="263" r:id="rId17"/>
    <p:sldId id="273" r:id="rId18"/>
    <p:sldId id="274" r:id="rId19"/>
    <p:sldId id="264" r:id="rId20"/>
    <p:sldId id="275" r:id="rId2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 b="3795"/>
          <a:stretch>
            <a:fillRect/>
          </a:stretch>
        </p:blipFill>
        <p:spPr>
          <a:xfrm>
            <a:off x="0" y="260350"/>
            <a:ext cx="9144000" cy="659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620713"/>
            <a:ext cx="8207375" cy="1082675"/>
          </a:xfrm>
        </p:spPr>
        <p:txBody>
          <a:bodyPr/>
          <a:lstStyle>
            <a:lvl1pPr>
              <a:defRPr/>
            </a:lvl1pPr>
          </a:lstStyle>
          <a:p>
            <a:pPr lvl="0" fontAlgn="base"/>
            <a:r>
              <a:rPr lang="en-US" altLang="zh-CN" strike="noStrike" noProof="0" smtClean="0"/>
              <a:t>Click to edit Master title style</a:t>
            </a:r>
            <a:endParaRPr lang="en-US" altLang="zh-CN" strike="noStrike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1843088"/>
            <a:ext cx="8212138" cy="981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 fontAlgn="base"/>
            <a:r>
              <a:rPr lang="en-US" altLang="zh-CN" strike="noStrike" noProof="0" smtClean="0"/>
              <a:t>Click to edit Master subtitle style</a:t>
            </a:r>
            <a:endParaRPr lang="en-US" altLang="zh-CN" strike="noStrike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Title 1"/>
          <p:cNvSpPr>
            <a:spLocks noGrp="1"/>
          </p:cNvSpPr>
          <p:nvPr>
            <p:ph type="ctrTitle"/>
          </p:nvPr>
        </p:nvSpPr>
        <p:spPr/>
        <p:txBody>
          <a:bodyPr anchor="ctr" anchorCtr="0"/>
          <a:p>
            <a:pPr>
              <a:buClrTx/>
              <a:buSzTx/>
              <a:buFontTx/>
            </a:pPr>
            <a:r>
              <a:rPr lang="en-US" altLang="zh-CN" kern="1200">
                <a:latin typeface="+mj-lt"/>
                <a:ea typeface="+mj-ea"/>
                <a:cs typeface="+mj-cs"/>
              </a:rPr>
              <a:t>1o SPACED LEARNING</a:t>
            </a:r>
            <a:endParaRPr lang="en-US" altLang="zh-CN" kern="1200"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l-GR" sz="32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Κεφ. 12 Η δεύτερη πολιορκία του Μεσολογγίου</a:t>
            </a:r>
            <a:endParaRPr kumimoji="0" lang="el-GR" sz="32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Title 3"/>
          <p:cNvSpPr>
            <a:spLocks noGrp="1"/>
          </p:cNvSpPr>
          <p:nvPr>
            <p:ph type="title"/>
          </p:nvPr>
        </p:nvSpPr>
        <p:spPr>
          <a:xfrm>
            <a:off x="457200" y="908685"/>
            <a:ext cx="8229600" cy="582613"/>
          </a:xfrm>
        </p:spPr>
        <p:txBody>
          <a:bodyPr anchor="ctr" anchorCtr="0"/>
          <a:p>
            <a:r>
              <a:rPr lang="el-GR" altLang="en-US"/>
              <a:t>     Πότε άλλαξαν τα δεδομένα;</a:t>
            </a:r>
            <a:endParaRPr lang="el-GR" altLang="en-US"/>
          </a:p>
        </p:txBody>
      </p:sp>
      <p:sp>
        <p:nvSpPr>
          <p:cNvPr id="7170" name="Content Placeholder 4"/>
          <p:cNvSpPr>
            <a:spLocks noGrp="1"/>
          </p:cNvSpPr>
          <p:nvPr>
            <p:ph idx="1"/>
          </p:nvPr>
        </p:nvSpPr>
        <p:spPr>
          <a:xfrm>
            <a:off x="539750" y="1845310"/>
            <a:ext cx="8229600" cy="3703320"/>
          </a:xfrm>
        </p:spPr>
        <p:txBody>
          <a:bodyPr anchor="t" anchorCtr="0"/>
          <a:p>
            <a:r>
              <a:rPr lang="el-GR" altLang="en-US"/>
              <a:t>τον Δεκέμβριο του 1825 ο Ιμπραήμ έρχεται στο Μεσολόγγι για να ενισχύσει τα οθωμανικά στρατεύματα</a:t>
            </a:r>
            <a:endParaRPr lang="el-GR" altLang="en-US"/>
          </a:p>
          <a:p>
            <a:r>
              <a:rPr lang="el-GR" altLang="en-US"/>
              <a:t>αναλαμβάνει την αρχηγία της πολιορκίας</a:t>
            </a:r>
            <a:endParaRPr lang="el-GR" altLang="en-US"/>
          </a:p>
          <a:p>
            <a:r>
              <a:rPr lang="el-GR" altLang="en-US"/>
              <a:t>Η πολιορκία οργανώνεται καλύτερα και ο αποκλεισμός της πόλης γίνεται στενότερος</a:t>
            </a:r>
            <a:endParaRPr lang="el-G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/>
      <p:bldP spid="716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4" name="Picture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3491865" y="692150"/>
            <a:ext cx="4531995" cy="49129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Title 3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el-GR" altLang="en-US"/>
              <a:t>ΑΠΟΤΕΛΕΣΜΑ</a:t>
            </a:r>
            <a:endParaRPr lang="el-GR" altLang="en-US"/>
          </a:p>
        </p:txBody>
      </p:sp>
      <p:sp>
        <p:nvSpPr>
          <p:cNvPr id="8194" name="Content Placeholder 4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r>
              <a:rPr lang="el-GR" altLang="en-US"/>
              <a:t>Οι ελληνικές δυνάμεις αδυνατούν να κινηθούν από ξηράς και να βοηθήσουν</a:t>
            </a:r>
            <a:endParaRPr lang="el-GR" altLang="en-US"/>
          </a:p>
          <a:p>
            <a:r>
              <a:rPr lang="el-GR" altLang="en-US"/>
              <a:t>Τα ελληνικά καράβια επιχείρησαν να πλησιάσουν αλλά απέτυχαν</a:t>
            </a:r>
            <a:endParaRPr lang="el-GR" altLang="en-US"/>
          </a:p>
          <a:p>
            <a:r>
              <a:rPr lang="el-GR" altLang="en-US"/>
              <a:t>Οι πολιορκημένοι εξαντλημένοι από τις μάχες, τις ασθένειες, την έλλειψη τροφής και πολεμοφοδίων αποφασίζουν.....</a:t>
            </a:r>
            <a:endParaRPr lang="el-G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  <p:bldP spid="819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l-GR" altLang="en-US"/>
              <a:t>     ΕΞΟΔΟ!!!</a:t>
            </a:r>
            <a:endParaRPr lang="el-GR" altLang="en-US"/>
          </a:p>
        </p:txBody>
      </p:sp>
      <p:pic>
        <p:nvPicPr>
          <p:cNvPr id="105" name="Picture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755650" y="1052195"/>
            <a:ext cx="7280275" cy="4927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Title 3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el-GR" altLang="en-US"/>
              <a:t>ΑΠΟΦΑΣΙΖΟΥΝ ΕΞΟΔΟ</a:t>
            </a:r>
            <a:endParaRPr lang="el-GR" altLang="en-US"/>
          </a:p>
        </p:txBody>
      </p:sp>
      <p:sp>
        <p:nvSpPr>
          <p:cNvPr id="9218" name="Content Placeholder 4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r>
              <a:rPr lang="el-GR" altLang="en-US"/>
              <a:t>Μυστική βραδινή έξοδο</a:t>
            </a:r>
            <a:endParaRPr lang="el-GR" altLang="en-US"/>
          </a:p>
          <a:p>
            <a:r>
              <a:rPr lang="el-GR" altLang="en-US"/>
              <a:t>ξημερώνοντας Κυριακή των Βαϊων, 10 Απριλίου 1826 οι πολιορκημένοι χωρίστηκαν σε τρεις ομάδες</a:t>
            </a:r>
            <a:endParaRPr lang="el-GR" altLang="en-US"/>
          </a:p>
          <a:p>
            <a:r>
              <a:rPr lang="el-GR" altLang="en-US"/>
              <a:t>τα γυναικόπαιδα θα προστατεύονταν από τους ένοπλους ενώ όσοι δεν μπορούσαν να ακολουθήσουν θα έμεναν στην πόλη και θα ανατινάζονταν μαζί με τους Τούρκους στις πυριτιδαποθήκες</a:t>
            </a:r>
            <a:endParaRPr lang="el-G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4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/>
      <p:bldP spid="92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Title 3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el-GR" altLang="en-US"/>
              <a:t>ΑΠΟΤΕΛΕΣΜΑ</a:t>
            </a:r>
            <a:endParaRPr lang="el-GR" altLang="en-US"/>
          </a:p>
        </p:txBody>
      </p:sp>
      <p:sp>
        <p:nvSpPr>
          <p:cNvPr id="10242" name="Content Placeholder 4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r>
              <a:rPr lang="el-GR" altLang="en-US"/>
              <a:t>Μόνο ένα μέρος της φρουράς κατόρθωσε να διαφύγει</a:t>
            </a:r>
            <a:endParaRPr lang="el-GR" altLang="en-US"/>
          </a:p>
          <a:p>
            <a:r>
              <a:rPr lang="el-GR" altLang="en-US"/>
              <a:t>οι περισσότεροι άμαχοι πάνω στη σύγχιση οπισθοχώρησαν στο Μεσολόγγι και σφαγιάστηκαν</a:t>
            </a:r>
            <a:endParaRPr lang="el-GR" altLang="en-US"/>
          </a:p>
          <a:p>
            <a:r>
              <a:rPr lang="el-GR" altLang="en-US"/>
              <a:t>η πόλη καταστράφηκε ολοσχερώς</a:t>
            </a:r>
            <a:endParaRPr lang="el-GR" altLang="en-US"/>
          </a:p>
          <a:p>
            <a:r>
              <a:rPr lang="el-GR" altLang="en-US"/>
              <a:t>όσοι αιχμαλωτίστηκαν πουλήθηκαν ως σκλάβοι</a:t>
            </a:r>
            <a:endParaRPr lang="el-G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6" name="Picture 105"/>
          <p:cNvPicPr/>
          <p:nvPr/>
        </p:nvPicPr>
        <p:blipFill>
          <a:blip r:embed="rId1"/>
          <a:stretch>
            <a:fillRect/>
          </a:stretch>
        </p:blipFill>
        <p:spPr>
          <a:xfrm>
            <a:off x="889635" y="332105"/>
            <a:ext cx="6965950" cy="57575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ΚΑΨΑΛ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7450" y="697865"/>
            <a:ext cx="6689090" cy="5017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539115" y="492125"/>
            <a:ext cx="8229600" cy="782955"/>
          </a:xfrm>
        </p:spPr>
        <p:txBody>
          <a:bodyPr anchor="ctr" anchorCtr="0"/>
          <a:p>
            <a:r>
              <a:rPr lang="el-GR" altLang="en-US" sz="3200"/>
              <a:t>Ο ΑΝΤΙΚΤΥΠΟΣ ΤΗΣ ΕΞΟΔΟΥ ΣΤΗΝ ΕΥΡΩΠΗ</a:t>
            </a:r>
            <a:endParaRPr lang="el-GR" altLang="en-US" sz="3200"/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683260" y="1700530"/>
            <a:ext cx="7505065" cy="3808730"/>
          </a:xfrm>
        </p:spPr>
        <p:txBody>
          <a:bodyPr anchor="t" anchorCtr="0"/>
          <a:p>
            <a:r>
              <a:rPr lang="el-GR" altLang="en-US"/>
              <a:t>Τα νέα από την πτώση διαδόθηκαν στην Ευρώπη μέσα από έργα Ελλήνων και ξένων καλλιτεχνών</a:t>
            </a:r>
            <a:endParaRPr lang="el-GR" altLang="en-US"/>
          </a:p>
          <a:p>
            <a:r>
              <a:rPr lang="el-GR" altLang="en-US"/>
              <a:t>ο εθνικός μας ποιητής Διονύσιος Σολωμός έγραψε το έργο “Ελεύθεροι πολιορκημένοι” όπου εξιστορεί αυτό το γεγονός</a:t>
            </a:r>
            <a:endParaRPr lang="el-G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7" name="Picture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976630" y="628650"/>
            <a:ext cx="7168515" cy="50596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Picture 99"/>
          <p:cNvPicPr/>
          <p:nvPr/>
        </p:nvPicPr>
        <p:blipFill>
          <a:blip r:embed="rId1"/>
          <a:stretch>
            <a:fillRect/>
          </a:stretch>
        </p:blipFill>
        <p:spPr>
          <a:xfrm>
            <a:off x="581025" y="231775"/>
            <a:ext cx="8193405" cy="6029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611505" y="438785"/>
            <a:ext cx="8229600" cy="1074420"/>
          </a:xfrm>
        </p:spPr>
        <p:txBody>
          <a:bodyPr anchor="ctr" anchorCtr="0"/>
          <a:p>
            <a:r>
              <a:rPr lang="el-GR" altLang="en-US"/>
              <a:t>Για ποιους λόγους ήταν σημαντικό το Μεσολόγγι;</a:t>
            </a:r>
            <a:endParaRPr lang="el-GR" altLang="en-US"/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539750" y="1845310"/>
            <a:ext cx="8229600" cy="3550920"/>
          </a:xfrm>
        </p:spPr>
        <p:txBody>
          <a:bodyPr anchor="t" anchorCtr="0"/>
          <a:p>
            <a:r>
              <a:rPr lang="el-GR" altLang="en-US"/>
              <a:t>στρατηγικής σημασίας σημείο, δύο δρόμοι που οδηγούν στην Πελοπόννησο</a:t>
            </a:r>
            <a:endParaRPr lang="el-GR" altLang="en-US"/>
          </a:p>
          <a:p>
            <a:r>
              <a:rPr lang="el-GR" altLang="en-US"/>
              <a:t>φυσικά πλεονεκτήματα της περιοχής, περιβάλλονταν από ρηχή λιμνοθάλασσα ενώ στο υπόλοιπο τμήμα είχε τάφρους και τείχος</a:t>
            </a:r>
            <a:endParaRPr lang="el-GR" altLang="en-US"/>
          </a:p>
          <a:p>
            <a:pPr marL="0" indent="0">
              <a:buNone/>
            </a:pPr>
            <a:endParaRPr lang="el-G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  <p:bldP spid="4097" grpId="1"/>
      <p:bldP spid="4098" grpId="0" build="p"/>
      <p:bldP spid="4098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" name="Picture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827405" y="410210"/>
            <a:ext cx="7512685" cy="5478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Title 3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el-GR" altLang="en-US"/>
              <a:t>λόγοι (συνέχεια)</a:t>
            </a:r>
            <a:endParaRPr lang="el-GR" altLang="en-US"/>
          </a:p>
        </p:txBody>
      </p:sp>
      <p:sp>
        <p:nvSpPr>
          <p:cNvPr id="5122" name="Content Placeholder 4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r>
              <a:rPr lang="el-GR" altLang="en-US">
                <a:sym typeface="+mn-ea"/>
              </a:rPr>
              <a:t>εκεί είχε την έδρα του ο Αλέξανδρος Μαυροκορδάτος και εκεί βρίσκονταν ο φιλέλληνας Μπάιρον</a:t>
            </a:r>
            <a:endParaRPr lang="el-GR" altLang="en-US"/>
          </a:p>
          <a:p>
            <a:r>
              <a:rPr lang="el-GR" altLang="en-US"/>
              <a:t>στην πόλη λειτουργούσε Νοσοκομείο</a:t>
            </a:r>
            <a:endParaRPr lang="el-GR" altLang="en-US"/>
          </a:p>
          <a:p>
            <a:r>
              <a:rPr lang="el-GR" altLang="en-US"/>
              <a:t>πλήρες μηχανουργείο για την κατασκευή πολεμικού υλικού</a:t>
            </a:r>
            <a:endParaRPr lang="el-GR" altLang="en-US"/>
          </a:p>
          <a:p>
            <a:r>
              <a:rPr lang="el-GR" altLang="en-US"/>
              <a:t>τυπογραφείο που εξέδιδε δύο εφημερίδες</a:t>
            </a:r>
            <a:endParaRPr lang="el-GR" altLang="en-US"/>
          </a:p>
          <a:p>
            <a:r>
              <a:rPr lang="el-GR" altLang="en-US"/>
              <a:t>εκεί είχαν καταφύγει πολλοί πρόσφυγες καθώς και ένοπλοι Σουλιώτες</a:t>
            </a:r>
            <a:endParaRPr lang="el-G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l-GR" altLang="en-US"/>
              <a:t>Μαυροκορδάτος              Μπάιρον</a:t>
            </a:r>
            <a:endParaRPr lang="el-GR" altLang="en-US"/>
          </a:p>
        </p:txBody>
      </p:sp>
      <p:pic>
        <p:nvPicPr>
          <p:cNvPr id="7" name="Content Placeholder 6" descr="ΜΑΥΡΟΚΟΡΔΑΤΟΣ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29615" y="1399540"/>
            <a:ext cx="3492500" cy="4502150"/>
          </a:xfrm>
          <a:prstGeom prst="rect">
            <a:avLst/>
          </a:prstGeom>
        </p:spPr>
      </p:pic>
      <p:pic>
        <p:nvPicPr>
          <p:cNvPr id="8" name="Content Placeholder 7" descr="ΜΠΑΪΡΟΝ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8740" y="1367790"/>
            <a:ext cx="3016250" cy="456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850" y="116840"/>
            <a:ext cx="8229600" cy="876300"/>
          </a:xfrm>
        </p:spPr>
        <p:txBody>
          <a:bodyPr/>
          <a:p>
            <a:r>
              <a:rPr lang="el-GR" altLang="en-US" sz="2800"/>
              <a:t>     Ο ΚΙΟΥΤΑΧΗΣ ΠΟΛΙΟΡΚΕΙ ΤΟ ΜΕΣΟΛΟΓΓΙ</a:t>
            </a:r>
            <a:endParaRPr lang="el-GR" altLang="en-US" sz="2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" y="765175"/>
            <a:ext cx="7780020" cy="5890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Tit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433513"/>
          </a:xfrm>
        </p:spPr>
        <p:txBody>
          <a:bodyPr anchor="ctr" anchorCtr="0"/>
          <a:p>
            <a:r>
              <a:rPr lang="el-GR" altLang="en-US" sz="3200"/>
              <a:t>Πόσο κράτησε η πολιορκία και πώς κατάφεραν να αντέξουν οι πολιορκημένοι;</a:t>
            </a:r>
            <a:endParaRPr lang="el-GR" altLang="en-US" sz="3200"/>
          </a:p>
        </p:txBody>
      </p:sp>
      <p:sp>
        <p:nvSpPr>
          <p:cNvPr id="6146" name="Content Placeholder 4"/>
          <p:cNvSpPr>
            <a:spLocks noGrp="1"/>
          </p:cNvSpPr>
          <p:nvPr>
            <p:ph idx="1"/>
          </p:nvPr>
        </p:nvSpPr>
        <p:spPr>
          <a:xfrm>
            <a:off x="323850" y="1412875"/>
            <a:ext cx="8313738" cy="5027613"/>
          </a:xfrm>
        </p:spPr>
        <p:txBody>
          <a:bodyPr anchor="t" anchorCtr="0"/>
          <a:p>
            <a:r>
              <a:rPr lang="el-GR" altLang="en-US"/>
              <a:t>η πολιορκία κράτησε ένα χρόνο</a:t>
            </a:r>
            <a:endParaRPr lang="el-GR" altLang="en-US"/>
          </a:p>
          <a:p>
            <a:r>
              <a:rPr lang="el-GR" altLang="en-US"/>
              <a:t>στην αρχή απέκρουαν κάθε επίθεση των Τούρκων</a:t>
            </a:r>
            <a:endParaRPr lang="el-GR" altLang="en-US"/>
          </a:p>
          <a:p>
            <a:r>
              <a:rPr lang="el-GR" altLang="en-US"/>
              <a:t>ο Μιαούλης εφοδίαζε με τρόφιμα και πολεμοφόδια</a:t>
            </a:r>
            <a:endParaRPr lang="el-GR" altLang="en-US"/>
          </a:p>
          <a:p>
            <a:r>
              <a:rPr lang="el-GR" altLang="en-US"/>
              <a:t>ο Καραϊσκάκης στήριξε τους αγωνιστές</a:t>
            </a:r>
            <a:endParaRPr lang="el-GR" altLang="en-US"/>
          </a:p>
          <a:p>
            <a:r>
              <a:rPr lang="el-GR" altLang="en-US"/>
              <a:t>με τη βοήθεια των οπλαρχηγών της Στερεάς Ελλάδας επιτέθηκαν στον Κιουταχή και τον εκαναν να υποχωρήσει</a:t>
            </a:r>
            <a:endParaRPr lang="el-GR" altLang="en-US"/>
          </a:p>
          <a:p>
            <a:endParaRPr lang="el-G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/>
      <p:bldP spid="6145" grpId="1"/>
      <p:bldP spid="6145" grpId="2"/>
      <p:bldP spid="6145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" name="Picture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2627630" y="549275"/>
            <a:ext cx="3832225" cy="49174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range Waves">
  <a:themeElements>
    <a:clrScheme name="Orang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C73109"/>
      </a:accent1>
      <a:accent2>
        <a:srgbClr val="FF5050"/>
      </a:accent2>
      <a:accent3>
        <a:srgbClr val="FFFFFF"/>
      </a:accent3>
      <a:accent4>
        <a:srgbClr val="000000"/>
      </a:accent4>
      <a:accent5>
        <a:srgbClr val="E0ADAA"/>
      </a:accent5>
      <a:accent6>
        <a:srgbClr val="E74848"/>
      </a:accent6>
      <a:hlink>
        <a:srgbClr val="4D4D4D"/>
      </a:hlink>
      <a:folHlink>
        <a:srgbClr val="777777"/>
      </a:folHlink>
    </a:clrScheme>
    <a:fontScheme name="Orang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Orang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73109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E0ADAA"/>
        </a:accent5>
        <a:accent6>
          <a:srgbClr val="E74848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2247</Words>
  <Application>WPS Presentation</Application>
  <PresentationFormat/>
  <Paragraphs>63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Arial</vt:lpstr>
      <vt:lpstr>SimSun</vt:lpstr>
      <vt:lpstr>Wingdings</vt:lpstr>
      <vt:lpstr>Microsoft YaHei</vt:lpstr>
      <vt:lpstr>Arial Unicode MS</vt:lpstr>
      <vt:lpstr>Calibri</vt:lpstr>
      <vt:lpstr>Orange Waves</vt:lpstr>
      <vt:lpstr>1o SPACED LEARNING</vt:lpstr>
      <vt:lpstr>PowerPoint 演示文稿</vt:lpstr>
      <vt:lpstr>Για ποιους λόγους ήταν σημαντικό το Μεσολόγγι;</vt:lpstr>
      <vt:lpstr>PowerPoint 演示文稿</vt:lpstr>
      <vt:lpstr>λόγοι (συνέχεια)</vt:lpstr>
      <vt:lpstr>Μαυροκορδάτος              Μπάιρον</vt:lpstr>
      <vt:lpstr>     Ο ΚΙΟΥΤΑΧΗΣ ΠΟΛΙΟΡΚΕΙ ΤΟ ΜΕΣΟΛΟΓΓΙ</vt:lpstr>
      <vt:lpstr>Πόσο κράτησε η πολιορκία και πώς κατάφεραν να αντέξουν οι πολιορκημένοι;</vt:lpstr>
      <vt:lpstr>PowerPoint 演示文稿</vt:lpstr>
      <vt:lpstr>Πότε άλλαξαν τα δεδομένα;</vt:lpstr>
      <vt:lpstr>PowerPoint 演示文稿</vt:lpstr>
      <vt:lpstr>ΑΠΟΤΕΛΕΣΜΑ</vt:lpstr>
      <vt:lpstr>     ΕΞΟΔΟ!!!</vt:lpstr>
      <vt:lpstr>ΑΠΟΦΑΣΙΖΟΥΝ ΕΞΟΔΟ</vt:lpstr>
      <vt:lpstr>ΑΠΟΤΕΛΕΣΜΑ</vt:lpstr>
      <vt:lpstr>PowerPoint 演示文稿</vt:lpstr>
      <vt:lpstr>PowerPoint 演示文稿</vt:lpstr>
      <vt:lpstr>Ο ΑΝΤΙΚΤΥΠΟΣ ΤΗΣ ΕΞΟΔΟΥ ΣΤΗΝ ΕΥΡΩΠΗ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1o SPACED LEARNING</dc:title>
  <dc:creator>user</dc:creator>
  <cp:lastModifiedBy>user</cp:lastModifiedBy>
  <cp:revision>7</cp:revision>
  <dcterms:created xsi:type="dcterms:W3CDTF">2024-02-11T18:26:00Z</dcterms:created>
  <dcterms:modified xsi:type="dcterms:W3CDTF">2024-02-15T18:59:51Z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1033-12.2.0.13431</vt:lpwstr>
  </property>
  <property fmtid="{D5CDD505-2E9C-101B-9397-08002B2CF9AE}" pid="3" name="ICV">
    <vt:lpwstr>5D280C4844EF4808A71D6A01AA6634CA_13</vt:lpwstr>
  </property>
</Properties>
</file>