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lvl="0"/>
            <a:endParaRPr lang="zh-CN" alt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lvl="0"/>
            <a:endParaRPr lang="zh-CN" altLang="en-US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lvl="0"/>
            <a:endParaRPr lang="zh-CN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1484630"/>
            <a:ext cx="8207375" cy="1082675"/>
          </a:xfrm>
        </p:spPr>
        <p:txBody>
          <a:bodyPr/>
          <a:p>
            <a:br>
              <a:rPr lang="en-US"/>
            </a:br>
            <a:r>
              <a:rPr lang="el-GR" altLang="en-US"/>
              <a:t>Κεφ. 17 Ο Ιωάννης Καποδίστριας και το έργο του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</p:transition>
    </mc:Choice>
    <mc:Fallback>
      <p:transition spd="slow">
        <p:wheel spokes="8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l-GR" altLang="en-US">
                <a:solidFill>
                  <a:srgbClr val="FF0000"/>
                </a:solidFill>
                <a:highlight>
                  <a:srgbClr val="FFFF00"/>
                </a:highlight>
              </a:rPr>
              <a:t>Ποιος ήταν ο Ι. Καποδίστριας;</a:t>
            </a:r>
            <a:endParaRPr lang="el-GR" altLang="en-US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l-GR" altLang="en-US"/>
              <a:t>Ο Ι. Καποδίστριας καταγόταν από την Κέρκυρα και ήταν αριστοκρατικής καταγωγής.</a:t>
            </a:r>
            <a:endParaRPr lang="el-GR" altLang="en-US"/>
          </a:p>
          <a:p>
            <a:r>
              <a:rPr lang="el-GR" altLang="en-US"/>
              <a:t>Διετέλεσε υπουργός Εξωτερικών της Ρωσίας μέχρι το 1822.</a:t>
            </a:r>
            <a:endParaRPr lang="el-GR" altLang="en-US"/>
          </a:p>
          <a:p>
            <a:r>
              <a:rPr lang="el-GR" altLang="en-US"/>
              <a:t>Η Γ΄ Εθνοσυνέλευση  τον εξέλεξε Κυβερνήτη της Ελλάδας το 1827.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mb/>
      </p:transition>
    </mc:Choice>
    <mc:Fallback>
      <p:transition spd="slow">
        <p:comb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l-GR" altLang="en-US">
                <a:solidFill>
                  <a:srgbClr val="FF0000"/>
                </a:solidFill>
                <a:highlight>
                  <a:srgbClr val="FFFF00"/>
                </a:highlight>
              </a:rPr>
              <a:t>Πότε έφτασε στην Ελλάδα και τι βρήκε;</a:t>
            </a:r>
            <a:endParaRPr lang="el-GR" altLang="en-US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p>
            <a:pPr lvl="1">
              <a:buFont typeface="Wingdings" panose="05000000000000000000" charset="0"/>
              <a:buChar char="§"/>
            </a:pPr>
            <a:r>
              <a:rPr lang="el-GR" altLang="en-US"/>
              <a:t>Έφτασε στο Ναύπλιο το 1827 την πρώτη πρωτεύουσα του ελληνικού κράτους.</a:t>
            </a:r>
            <a:endParaRPr lang="el-GR" altLang="en-US"/>
          </a:p>
          <a:p>
            <a:pPr lvl="1">
              <a:buFont typeface="Wingdings" panose="05000000000000000000" charset="0"/>
              <a:buChar char="§"/>
            </a:pPr>
            <a:r>
              <a:rPr lang="el-GR" altLang="en-US"/>
              <a:t>Η χώρα ήταν σε άθλια κατάσταση.</a:t>
            </a:r>
            <a:endParaRPr lang="el-GR" altLang="en-US"/>
          </a:p>
          <a:p>
            <a:pPr lvl="1">
              <a:buFont typeface="Wingdings" panose="05000000000000000000" charset="0"/>
              <a:buChar char="§"/>
            </a:pPr>
            <a:r>
              <a:rPr lang="el-GR" altLang="en-US"/>
              <a:t>Οι κάτοικοι πρόσφυγες και εξαθλιωμένοι.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995" y="332105"/>
            <a:ext cx="8229600" cy="1075690"/>
          </a:xfrm>
        </p:spPr>
        <p:txBody>
          <a:bodyPr/>
          <a:p>
            <a:r>
              <a:rPr lang="el-GR" altLang="en-US">
                <a:solidFill>
                  <a:srgbClr val="FF0000"/>
                </a:solidFill>
                <a:highlight>
                  <a:srgbClr val="FFFF00"/>
                </a:highlight>
              </a:rPr>
              <a:t>Ποιες ενέργειες έκανε ο κυβερνήτης στη διοίκηση και οικονομία;</a:t>
            </a:r>
            <a:endParaRPr lang="el-GR" altLang="en-US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38605"/>
            <a:ext cx="8229600" cy="4589145"/>
          </a:xfrm>
        </p:spPr>
        <p:txBody>
          <a:bodyPr/>
          <a:p>
            <a:pPr>
              <a:buFont typeface="Wingdings" panose="05000000000000000000" charset="0"/>
              <a:buChar char="v"/>
            </a:pPr>
            <a:r>
              <a:rPr lang="el-GR" altLang="en-US"/>
              <a:t>Συγκέντρωσε όλες τις ε</a:t>
            </a:r>
            <a:r>
              <a:rPr lang="el-GR" altLang="en-US">
                <a:highlight>
                  <a:srgbClr val="FFFF00"/>
                </a:highlight>
              </a:rPr>
              <a:t>ξουσίες στο πρόσωπό του.</a:t>
            </a:r>
            <a:endParaRPr lang="el-GR" altLang="en-US">
              <a:highlight>
                <a:srgbClr val="FFFF00"/>
              </a:highlight>
            </a:endParaRPr>
          </a:p>
          <a:p>
            <a:pPr>
              <a:buFont typeface="Wingdings" panose="05000000000000000000" charset="0"/>
              <a:buChar char="v"/>
            </a:pPr>
            <a:r>
              <a:rPr lang="el-GR" altLang="en-US">
                <a:highlight>
                  <a:srgbClr val="FFFF00"/>
                </a:highlight>
              </a:rPr>
              <a:t>Ανέβαλε </a:t>
            </a:r>
            <a:r>
              <a:rPr lang="el-GR" altLang="en-US"/>
              <a:t>τη σύγκληση της Δ΄ Εθνοσυνέλευσης</a:t>
            </a:r>
            <a:endParaRPr lang="el-GR" altLang="en-US"/>
          </a:p>
          <a:p>
            <a:pPr>
              <a:buFont typeface="Wingdings" panose="05000000000000000000" charset="0"/>
              <a:buChar char="v"/>
            </a:pPr>
            <a:r>
              <a:rPr lang="el-GR" altLang="en-US">
                <a:highlight>
                  <a:srgbClr val="FFFF00"/>
                </a:highlight>
              </a:rPr>
              <a:t>Ίδρυσε </a:t>
            </a:r>
            <a:r>
              <a:rPr lang="el-GR" altLang="en-US"/>
              <a:t>Εθνική Τράπεζα </a:t>
            </a:r>
            <a:endParaRPr lang="el-GR" altLang="en-US"/>
          </a:p>
          <a:p>
            <a:pPr>
              <a:buFont typeface="Wingdings" panose="05000000000000000000" charset="0"/>
              <a:buChar char="v"/>
            </a:pPr>
            <a:r>
              <a:rPr lang="el-GR" altLang="en-US"/>
              <a:t>Έκοψε </a:t>
            </a:r>
            <a:r>
              <a:rPr lang="el-GR" altLang="en-US">
                <a:highlight>
                  <a:srgbClr val="FFFF00"/>
                </a:highlight>
              </a:rPr>
              <a:t>Νόμισμα </a:t>
            </a:r>
            <a:r>
              <a:rPr lang="el-GR" altLang="en-US"/>
              <a:t>τον Φοίνικα που αντικατέστησε τα τουρκικά γρόσια.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605" y="836295"/>
            <a:ext cx="8229600" cy="582613"/>
          </a:xfrm>
        </p:spPr>
        <p:txBody>
          <a:bodyPr/>
          <a:p>
            <a:r>
              <a:rPr lang="el-GR" altLang="en-US">
                <a:solidFill>
                  <a:srgbClr val="FF0000"/>
                </a:solidFill>
                <a:highlight>
                  <a:srgbClr val="FFFF00"/>
                </a:highlight>
              </a:rPr>
              <a:t>Τι έκανε ο Ι.Κ. για τη γεωργία, τη ναυτιλία και το εμπόριο;</a:t>
            </a:r>
            <a:endParaRPr lang="el-GR" altLang="en-US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750" y="1916430"/>
            <a:ext cx="7799705" cy="4181475"/>
          </a:xfrm>
        </p:spPr>
        <p:txBody>
          <a:bodyPr/>
          <a:p>
            <a:r>
              <a:rPr lang="el-GR" altLang="en-US"/>
              <a:t>Ίδρυσε</a:t>
            </a:r>
            <a:r>
              <a:rPr lang="el-GR" altLang="en-US">
                <a:highlight>
                  <a:srgbClr val="FFFF00"/>
                </a:highlight>
              </a:rPr>
              <a:t> Γεωργική Σχολή</a:t>
            </a:r>
            <a:r>
              <a:rPr lang="el-GR" altLang="en-US"/>
              <a:t> στην Τύρινθα για την εκπαίδευση των Ελλήνων γεωργών.</a:t>
            </a:r>
            <a:endParaRPr lang="el-GR" altLang="en-US"/>
          </a:p>
          <a:p>
            <a:r>
              <a:rPr lang="el-GR" altLang="en-US"/>
              <a:t>Εισήγαγε την καλλιέργεια της </a:t>
            </a:r>
            <a:r>
              <a:rPr lang="el-GR" altLang="en-US">
                <a:highlight>
                  <a:srgbClr val="FFFF00"/>
                </a:highlight>
              </a:rPr>
              <a:t>πατάτας</a:t>
            </a:r>
            <a:r>
              <a:rPr lang="el-GR" altLang="en-US"/>
              <a:t>.</a:t>
            </a:r>
            <a:endParaRPr lang="el-GR" altLang="en-US"/>
          </a:p>
          <a:p>
            <a:r>
              <a:rPr lang="el-GR" altLang="en-US"/>
              <a:t>Στήριξε την παραγωγή </a:t>
            </a:r>
            <a:r>
              <a:rPr lang="el-GR" altLang="en-US">
                <a:highlight>
                  <a:srgbClr val="FFFF00"/>
                </a:highlight>
              </a:rPr>
              <a:t>μεταξιού</a:t>
            </a:r>
            <a:r>
              <a:rPr lang="el-GR" altLang="en-US"/>
              <a:t>.</a:t>
            </a:r>
            <a:endParaRPr lang="el-GR" altLang="en-US"/>
          </a:p>
          <a:p>
            <a:r>
              <a:rPr lang="el-GR" altLang="en-US"/>
              <a:t>Αναπτύχθηκε </a:t>
            </a:r>
            <a:r>
              <a:rPr lang="el-GR" altLang="en-US">
                <a:highlight>
                  <a:srgbClr val="FFFF00"/>
                </a:highlight>
              </a:rPr>
              <a:t>το εμπόριο, η ναυτιλία.</a:t>
            </a:r>
            <a:endParaRPr lang="el-GR" altLang="en-US">
              <a:highlight>
                <a:srgbClr val="FFFF00"/>
              </a:highlight>
            </a:endParaRPr>
          </a:p>
          <a:p>
            <a:r>
              <a:rPr lang="el-GR" altLang="en-US"/>
              <a:t>Οργανώθηκε </a:t>
            </a:r>
            <a:r>
              <a:rPr lang="el-GR" altLang="en-US">
                <a:highlight>
                  <a:srgbClr val="FFFF00"/>
                </a:highlight>
              </a:rPr>
              <a:t>τακτικός στρατός.</a:t>
            </a:r>
            <a:endParaRPr lang="el-GR" altLang="en-US">
              <a:highlight>
                <a:srgbClr val="FFFF00"/>
              </a:highlight>
            </a:endParaRPr>
          </a:p>
          <a:p>
            <a:endParaRPr lang="el-GR" altLang="en-US"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05" y="620395"/>
            <a:ext cx="8229600" cy="582613"/>
          </a:xfrm>
        </p:spPr>
        <p:txBody>
          <a:bodyPr/>
          <a:p>
            <a:r>
              <a:rPr lang="el-GR" altLang="en-US">
                <a:solidFill>
                  <a:srgbClr val="FF0000"/>
                </a:solidFill>
                <a:highlight>
                  <a:srgbClr val="FFFF00"/>
                </a:highlight>
              </a:rPr>
              <a:t>Τι έκανε ο Ι.Κ για την εκπαίδευση;</a:t>
            </a:r>
            <a:endParaRPr lang="el-GR" altLang="en-US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995" y="1484630"/>
            <a:ext cx="8125460" cy="4055745"/>
          </a:xfrm>
        </p:spPr>
        <p:txBody>
          <a:bodyPr/>
          <a:p>
            <a:r>
              <a:rPr lang="el-GR" altLang="en-US"/>
              <a:t>Αρμόδια επιτροπή ανέλαβε τη </a:t>
            </a:r>
            <a:r>
              <a:rPr lang="el-GR" altLang="en-US">
                <a:highlight>
                  <a:srgbClr val="FFFF00"/>
                </a:highlight>
              </a:rPr>
              <a:t>συγγραφή βιβλίων </a:t>
            </a:r>
            <a:r>
              <a:rPr lang="el-GR" altLang="en-US"/>
              <a:t>και τη </a:t>
            </a:r>
            <a:r>
              <a:rPr lang="el-GR" altLang="en-US">
                <a:highlight>
                  <a:srgbClr val="FFFF00"/>
                </a:highlight>
              </a:rPr>
              <a:t>δημιουργία αλληλοδιδακτικών σχολείων</a:t>
            </a:r>
            <a:endParaRPr lang="el-GR" altLang="en-US">
              <a:highlight>
                <a:srgbClr val="FFFF00"/>
              </a:highlight>
            </a:endParaRPr>
          </a:p>
          <a:p>
            <a:r>
              <a:rPr lang="el-GR" altLang="en-US"/>
              <a:t>Ιδρύθηκε το πρώτο </a:t>
            </a:r>
            <a:r>
              <a:rPr lang="el-GR" altLang="en-US">
                <a:highlight>
                  <a:srgbClr val="FFFF00"/>
                </a:highlight>
              </a:rPr>
              <a:t>Ελληνικό Γυμνάσιο</a:t>
            </a:r>
            <a:endParaRPr lang="el-GR" altLang="en-US"/>
          </a:p>
          <a:p>
            <a:r>
              <a:rPr lang="el-GR" altLang="en-US"/>
              <a:t>Στο </a:t>
            </a:r>
            <a:r>
              <a:rPr lang="el-GR" altLang="en-US">
                <a:highlight>
                  <a:srgbClr val="FFFF00"/>
                </a:highlight>
              </a:rPr>
              <a:t>Ορφανοτροφείο της Αίγινας λειτούργησαν αλληλοδιδακτικά και χειροτεχνικά σχολεία</a:t>
            </a:r>
            <a:endParaRPr lang="el-GR" altLang="en-US"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928370"/>
          </a:xfrm>
        </p:spPr>
        <p:txBody>
          <a:bodyPr/>
          <a:p>
            <a:r>
              <a:rPr lang="el-GR" altLang="en-US">
                <a:solidFill>
                  <a:srgbClr val="FF0000"/>
                </a:solidFill>
                <a:highlight>
                  <a:srgbClr val="FFFF00"/>
                </a:highlight>
              </a:rPr>
              <a:t>Τι έκανε ο Ι.Κ. για την αλλαγή των συνόρων της χώρας;</a:t>
            </a:r>
            <a:endParaRPr lang="el-GR" altLang="en-US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10995"/>
            <a:ext cx="8229600" cy="4516755"/>
          </a:xfrm>
        </p:spPr>
        <p:txBody>
          <a:bodyPr/>
          <a:p>
            <a:r>
              <a:rPr lang="el-GR" altLang="en-US"/>
              <a:t>Χρησιμοποίησε το κύρος και την εμπειρία του στη διεθνή διπλωματία </a:t>
            </a:r>
            <a:r>
              <a:rPr lang="el-GR" altLang="en-US">
                <a:highlight>
                  <a:srgbClr val="FFFF00"/>
                </a:highlight>
              </a:rPr>
              <a:t>για να πάρει περισσότερα εδάφη</a:t>
            </a:r>
            <a:r>
              <a:rPr lang="el-GR" altLang="en-US"/>
              <a:t> και να είναι ανεξάρτητο και με δικό του ηγεμόνα.</a:t>
            </a:r>
            <a:endParaRPr lang="el-GR" altLang="en-US"/>
          </a:p>
          <a:p>
            <a:r>
              <a:rPr lang="el-GR" altLang="en-US"/>
              <a:t>Προσπάθησε να κρατά ε</a:t>
            </a:r>
            <a:r>
              <a:rPr lang="el-GR" altLang="en-US">
                <a:highlight>
                  <a:srgbClr val="FFFF00"/>
                </a:highlight>
              </a:rPr>
              <a:t>παναστατημένη την Κρήτη και τη Στερεά Ελλάδα </a:t>
            </a:r>
            <a:r>
              <a:rPr lang="el-GR" altLang="en-US"/>
              <a:t>ώστε αυτές οι περιοχές να συμπεριληφθούν στο νέο κράτος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928370"/>
          </a:xfrm>
        </p:spPr>
        <p:txBody>
          <a:bodyPr/>
          <a:p>
            <a:r>
              <a:rPr lang="el-GR" altLang="en-US">
                <a:solidFill>
                  <a:srgbClr val="FF0000"/>
                </a:solidFill>
                <a:highlight>
                  <a:srgbClr val="FFFF00"/>
                </a:highlight>
              </a:rPr>
              <a:t>Προβλήματα με τη διακυβέρνηση του Ι.Κ.</a:t>
            </a:r>
            <a:endParaRPr lang="el-GR" altLang="en-US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6750"/>
            <a:ext cx="8229600" cy="4191000"/>
          </a:xfrm>
        </p:spPr>
        <p:txBody>
          <a:bodyPr/>
          <a:p>
            <a:r>
              <a:rPr lang="el-GR" altLang="en-US"/>
              <a:t>Συγκρούστηκε με </a:t>
            </a:r>
            <a:r>
              <a:rPr lang="el-GR" altLang="en-US">
                <a:highlight>
                  <a:srgbClr val="FFFF00"/>
                </a:highlight>
              </a:rPr>
              <a:t>τοπικά συμφέροντα.</a:t>
            </a:r>
            <a:endParaRPr lang="el-GR" altLang="en-US"/>
          </a:p>
          <a:p>
            <a:r>
              <a:rPr lang="el-GR" altLang="en-US"/>
              <a:t>Προκάλεσε την αντίδραση και τη </a:t>
            </a:r>
            <a:r>
              <a:rPr lang="el-GR" altLang="en-US">
                <a:highlight>
                  <a:srgbClr val="FFFF00"/>
                </a:highlight>
              </a:rPr>
              <a:t>δυσαρέσκεια πολιτικών ομάδων</a:t>
            </a:r>
            <a:r>
              <a:rPr lang="el-GR" altLang="en-US"/>
              <a:t>.</a:t>
            </a:r>
            <a:endParaRPr lang="el-GR" altLang="en-US"/>
          </a:p>
          <a:p>
            <a:r>
              <a:rPr lang="el-GR" altLang="en-US"/>
              <a:t>27 Σεπτεβρίου 1831 </a:t>
            </a:r>
            <a:r>
              <a:rPr lang="el-GR" altLang="en-US">
                <a:highlight>
                  <a:srgbClr val="FFFF00"/>
                </a:highlight>
              </a:rPr>
              <a:t>δολοφονήθηκε </a:t>
            </a:r>
            <a:r>
              <a:rPr lang="el-GR" altLang="en-US"/>
              <a:t>στο Ναύπλιο με αποτέλεσμα να επικρατήσει αναρχία.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1717</Words>
  <Application>WPS Presentation</Application>
  <PresentationFormat/>
  <Paragraphs>47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Wingdings</vt:lpstr>
      <vt:lpstr>Microsoft YaHei</vt:lpstr>
      <vt:lpstr>Arial Unicode MS</vt:lpstr>
      <vt:lpstr>Calibri</vt:lpstr>
      <vt:lpstr>Blue Waves</vt:lpstr>
      <vt:lpstr> Κεφ. 17 Ο Ιωάννης Καποδίστριας και το έργο του</vt:lpstr>
      <vt:lpstr>Ποιος ήταν ο Ι. Καποδίστριας;</vt:lpstr>
      <vt:lpstr>Πότε έφτασε στην Ελλάδα και τι βρήκε;</vt:lpstr>
      <vt:lpstr>Ποιες ενέργειες έκανε ο κυβερνήτης στη διοίκηση και οικονομία;</vt:lpstr>
      <vt:lpstr>Τι έκανε ο Ι.Κ. για τη γεωργία, τη ναυτιλία και το εμπόριο;</vt:lpstr>
      <vt:lpstr>Τι έκανε ο Ι.Κ για την εκπαίδευση;</vt:lpstr>
      <vt:lpstr>Τι έκανε ο Ι.Κ. για την αλλαγή των συνόρων της χώρας;</vt:lpstr>
      <vt:lpstr>Προβλήματα με τη διακυβέρνηση του Ι.Κ.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_x000B_Κεφ. 17 Ο Ιωάννης Καποδίστριας και το έργο του</dc:title>
  <dc:creator>user</dc:creator>
  <cp:lastModifiedBy>user</cp:lastModifiedBy>
  <cp:revision>3</cp:revision>
  <dcterms:created xsi:type="dcterms:W3CDTF">2024-03-10T19:49:00Z</dcterms:created>
  <dcterms:modified xsi:type="dcterms:W3CDTF">2024-03-10T20:39:11Z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1033-12.2.0.13489</vt:lpwstr>
  </property>
  <property fmtid="{D5CDD505-2E9C-101B-9397-08002B2CF9AE}" pid="3" name="ICV">
    <vt:lpwstr>1C78EAF946E345B1B4E63763E3E175F3_12</vt:lpwstr>
  </property>
</Properties>
</file>