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404" autoAdjust="0"/>
  </p:normalViewPr>
  <p:slideViewPr>
    <p:cSldViewPr snapToGrid="0">
      <p:cViewPr varScale="1">
        <p:scale>
          <a:sx n="108" d="100"/>
          <a:sy n="108"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C36B32-D0CD-4E94-8479-D20CE529B53D}" type="datetimeFigureOut">
              <a:rPr lang="el-GR" smtClean="0"/>
              <a:t>11/3/2021</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06B8EB-A426-4BE9-842F-3EB8D6E28AB3}" type="slidenum">
              <a:rPr lang="el-GR" smtClean="0"/>
              <a:t>‹#›</a:t>
            </a:fld>
            <a:endParaRPr lang="el-GR"/>
          </a:p>
        </p:txBody>
      </p:sp>
    </p:spTree>
    <p:extLst>
      <p:ext uri="{BB962C8B-B14F-4D97-AF65-F5344CB8AC3E}">
        <p14:creationId xmlns:p14="http://schemas.microsoft.com/office/powerpoint/2010/main" val="1092736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Κάντε κλικ για να επεξεργαστείτε τον υπότιτλο του υποδείγματος</a:t>
            </a:r>
            <a:endParaRPr lang="el-GR"/>
          </a:p>
        </p:txBody>
      </p:sp>
      <p:sp>
        <p:nvSpPr>
          <p:cNvPr id="4" name="Θέση ημερομηνίας 3"/>
          <p:cNvSpPr>
            <a:spLocks noGrp="1"/>
          </p:cNvSpPr>
          <p:nvPr>
            <p:ph type="dt" sz="half" idx="10"/>
          </p:nvPr>
        </p:nvSpPr>
        <p:spPr/>
        <p:txBody>
          <a:bodyPr/>
          <a:lstStyle/>
          <a:p>
            <a:fld id="{897C7045-E561-4676-A821-A2B368CA9DED}" type="datetime1">
              <a:rPr lang="el-GR" smtClean="0"/>
              <a:t>11/3/2021</a:t>
            </a:fld>
            <a:endParaRPr lang="el-GR"/>
          </a:p>
        </p:txBody>
      </p:sp>
      <p:sp>
        <p:nvSpPr>
          <p:cNvPr id="5" name="Θέση υποσέλιδου 4"/>
          <p:cNvSpPr>
            <a:spLocks noGrp="1"/>
          </p:cNvSpPr>
          <p:nvPr>
            <p:ph type="ftr" sz="quarter" idx="11"/>
          </p:nvPr>
        </p:nvSpPr>
        <p:spPr/>
        <p:txBody>
          <a:bodyPr/>
          <a:lstStyle/>
          <a:p>
            <a:r>
              <a:rPr lang="el-GR" smtClean="0"/>
              <a:t>Παβέλη Άννα</a:t>
            </a:r>
            <a:endParaRPr lang="el-GR"/>
          </a:p>
        </p:txBody>
      </p:sp>
      <p:sp>
        <p:nvSpPr>
          <p:cNvPr id="6" name="Θέση αριθμού διαφάνειας 5"/>
          <p:cNvSpPr>
            <a:spLocks noGrp="1"/>
          </p:cNvSpPr>
          <p:nvPr>
            <p:ph type="sldNum" sz="quarter" idx="12"/>
          </p:nvPr>
        </p:nvSpPr>
        <p:spPr/>
        <p:txBody>
          <a:bodyPr/>
          <a:lstStyle/>
          <a:p>
            <a:fld id="{D59C2541-702F-4196-9749-C06DB885EE3B}" type="slidenum">
              <a:rPr lang="el-GR" smtClean="0"/>
              <a:t>‹#›</a:t>
            </a:fld>
            <a:endParaRPr lang="el-GR"/>
          </a:p>
        </p:txBody>
      </p:sp>
    </p:spTree>
    <p:extLst>
      <p:ext uri="{BB962C8B-B14F-4D97-AF65-F5344CB8AC3E}">
        <p14:creationId xmlns:p14="http://schemas.microsoft.com/office/powerpoint/2010/main" val="2146047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DF16853F-0966-461E-8E7A-8281CAD1C2B1}" type="datetime1">
              <a:rPr lang="el-GR" smtClean="0"/>
              <a:t>11/3/2021</a:t>
            </a:fld>
            <a:endParaRPr lang="el-GR"/>
          </a:p>
        </p:txBody>
      </p:sp>
      <p:sp>
        <p:nvSpPr>
          <p:cNvPr id="5" name="Θέση υποσέλιδου 4"/>
          <p:cNvSpPr>
            <a:spLocks noGrp="1"/>
          </p:cNvSpPr>
          <p:nvPr>
            <p:ph type="ftr" sz="quarter" idx="11"/>
          </p:nvPr>
        </p:nvSpPr>
        <p:spPr/>
        <p:txBody>
          <a:bodyPr/>
          <a:lstStyle/>
          <a:p>
            <a:r>
              <a:rPr lang="el-GR" smtClean="0"/>
              <a:t>Παβέλη Άννα</a:t>
            </a:r>
            <a:endParaRPr lang="el-GR"/>
          </a:p>
        </p:txBody>
      </p:sp>
      <p:sp>
        <p:nvSpPr>
          <p:cNvPr id="6" name="Θέση αριθμού διαφάνειας 5"/>
          <p:cNvSpPr>
            <a:spLocks noGrp="1"/>
          </p:cNvSpPr>
          <p:nvPr>
            <p:ph type="sldNum" sz="quarter" idx="12"/>
          </p:nvPr>
        </p:nvSpPr>
        <p:spPr/>
        <p:txBody>
          <a:bodyPr/>
          <a:lstStyle/>
          <a:p>
            <a:fld id="{D59C2541-702F-4196-9749-C06DB885EE3B}" type="slidenum">
              <a:rPr lang="el-GR" smtClean="0"/>
              <a:t>‹#›</a:t>
            </a:fld>
            <a:endParaRPr lang="el-GR"/>
          </a:p>
        </p:txBody>
      </p:sp>
    </p:spTree>
    <p:extLst>
      <p:ext uri="{BB962C8B-B14F-4D97-AF65-F5344CB8AC3E}">
        <p14:creationId xmlns:p14="http://schemas.microsoft.com/office/powerpoint/2010/main" val="2751248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C15DD45-B92D-424A-B612-5C44AFF9E902}" type="datetime1">
              <a:rPr lang="el-GR" smtClean="0"/>
              <a:t>11/3/2021</a:t>
            </a:fld>
            <a:endParaRPr lang="el-GR"/>
          </a:p>
        </p:txBody>
      </p:sp>
      <p:sp>
        <p:nvSpPr>
          <p:cNvPr id="5" name="Θέση υποσέλιδου 4"/>
          <p:cNvSpPr>
            <a:spLocks noGrp="1"/>
          </p:cNvSpPr>
          <p:nvPr>
            <p:ph type="ftr" sz="quarter" idx="11"/>
          </p:nvPr>
        </p:nvSpPr>
        <p:spPr/>
        <p:txBody>
          <a:bodyPr/>
          <a:lstStyle/>
          <a:p>
            <a:r>
              <a:rPr lang="el-GR" smtClean="0"/>
              <a:t>Παβέλη Άννα</a:t>
            </a:r>
            <a:endParaRPr lang="el-GR"/>
          </a:p>
        </p:txBody>
      </p:sp>
      <p:sp>
        <p:nvSpPr>
          <p:cNvPr id="6" name="Θέση αριθμού διαφάνειας 5"/>
          <p:cNvSpPr>
            <a:spLocks noGrp="1"/>
          </p:cNvSpPr>
          <p:nvPr>
            <p:ph type="sldNum" sz="quarter" idx="12"/>
          </p:nvPr>
        </p:nvSpPr>
        <p:spPr/>
        <p:txBody>
          <a:bodyPr/>
          <a:lstStyle/>
          <a:p>
            <a:fld id="{D59C2541-702F-4196-9749-C06DB885EE3B}" type="slidenum">
              <a:rPr lang="el-GR" smtClean="0"/>
              <a:t>‹#›</a:t>
            </a:fld>
            <a:endParaRPr lang="el-GR"/>
          </a:p>
        </p:txBody>
      </p:sp>
    </p:spTree>
    <p:extLst>
      <p:ext uri="{BB962C8B-B14F-4D97-AF65-F5344CB8AC3E}">
        <p14:creationId xmlns:p14="http://schemas.microsoft.com/office/powerpoint/2010/main" val="295433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DE5C232E-8177-4050-966F-B589ED03D822}" type="datetime1">
              <a:rPr lang="el-GR" smtClean="0"/>
              <a:t>11/3/2021</a:t>
            </a:fld>
            <a:endParaRPr lang="el-GR"/>
          </a:p>
        </p:txBody>
      </p:sp>
      <p:sp>
        <p:nvSpPr>
          <p:cNvPr id="5" name="Θέση υποσέλιδου 4"/>
          <p:cNvSpPr>
            <a:spLocks noGrp="1"/>
          </p:cNvSpPr>
          <p:nvPr>
            <p:ph type="ftr" sz="quarter" idx="11"/>
          </p:nvPr>
        </p:nvSpPr>
        <p:spPr/>
        <p:txBody>
          <a:bodyPr/>
          <a:lstStyle/>
          <a:p>
            <a:r>
              <a:rPr lang="el-GR" smtClean="0"/>
              <a:t>Παβέλη Άννα</a:t>
            </a:r>
            <a:endParaRPr lang="el-GR"/>
          </a:p>
        </p:txBody>
      </p:sp>
      <p:sp>
        <p:nvSpPr>
          <p:cNvPr id="6" name="Θέση αριθμού διαφάνειας 5"/>
          <p:cNvSpPr>
            <a:spLocks noGrp="1"/>
          </p:cNvSpPr>
          <p:nvPr>
            <p:ph type="sldNum" sz="quarter" idx="12"/>
          </p:nvPr>
        </p:nvSpPr>
        <p:spPr/>
        <p:txBody>
          <a:bodyPr/>
          <a:lstStyle/>
          <a:p>
            <a:fld id="{D59C2541-702F-4196-9749-C06DB885EE3B}" type="slidenum">
              <a:rPr lang="el-GR" smtClean="0"/>
              <a:t>‹#›</a:t>
            </a:fld>
            <a:endParaRPr lang="el-GR"/>
          </a:p>
        </p:txBody>
      </p:sp>
    </p:spTree>
    <p:extLst>
      <p:ext uri="{BB962C8B-B14F-4D97-AF65-F5344CB8AC3E}">
        <p14:creationId xmlns:p14="http://schemas.microsoft.com/office/powerpoint/2010/main" val="2208573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Επεξεργασία στυλ υποδείγματος κειμένου</a:t>
            </a:r>
          </a:p>
        </p:txBody>
      </p:sp>
      <p:sp>
        <p:nvSpPr>
          <p:cNvPr id="4" name="Θέση ημερομηνίας 3"/>
          <p:cNvSpPr>
            <a:spLocks noGrp="1"/>
          </p:cNvSpPr>
          <p:nvPr>
            <p:ph type="dt" sz="half" idx="10"/>
          </p:nvPr>
        </p:nvSpPr>
        <p:spPr/>
        <p:txBody>
          <a:bodyPr/>
          <a:lstStyle/>
          <a:p>
            <a:fld id="{A32B5711-E040-4313-AD55-A763908860DE}" type="datetime1">
              <a:rPr lang="el-GR" smtClean="0"/>
              <a:t>11/3/2021</a:t>
            </a:fld>
            <a:endParaRPr lang="el-GR"/>
          </a:p>
        </p:txBody>
      </p:sp>
      <p:sp>
        <p:nvSpPr>
          <p:cNvPr id="5" name="Θέση υποσέλιδου 4"/>
          <p:cNvSpPr>
            <a:spLocks noGrp="1"/>
          </p:cNvSpPr>
          <p:nvPr>
            <p:ph type="ftr" sz="quarter" idx="11"/>
          </p:nvPr>
        </p:nvSpPr>
        <p:spPr/>
        <p:txBody>
          <a:bodyPr/>
          <a:lstStyle/>
          <a:p>
            <a:r>
              <a:rPr lang="el-GR" smtClean="0"/>
              <a:t>Παβέλη Άννα</a:t>
            </a:r>
            <a:endParaRPr lang="el-GR"/>
          </a:p>
        </p:txBody>
      </p:sp>
      <p:sp>
        <p:nvSpPr>
          <p:cNvPr id="6" name="Θέση αριθμού διαφάνειας 5"/>
          <p:cNvSpPr>
            <a:spLocks noGrp="1"/>
          </p:cNvSpPr>
          <p:nvPr>
            <p:ph type="sldNum" sz="quarter" idx="12"/>
          </p:nvPr>
        </p:nvSpPr>
        <p:spPr/>
        <p:txBody>
          <a:bodyPr/>
          <a:lstStyle/>
          <a:p>
            <a:fld id="{D59C2541-702F-4196-9749-C06DB885EE3B}" type="slidenum">
              <a:rPr lang="el-GR" smtClean="0"/>
              <a:t>‹#›</a:t>
            </a:fld>
            <a:endParaRPr lang="el-GR"/>
          </a:p>
        </p:txBody>
      </p:sp>
    </p:spTree>
    <p:extLst>
      <p:ext uri="{BB962C8B-B14F-4D97-AF65-F5344CB8AC3E}">
        <p14:creationId xmlns:p14="http://schemas.microsoft.com/office/powerpoint/2010/main" val="1175275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88B98937-4211-4517-AE00-7C4CD3F49F47}" type="datetime1">
              <a:rPr lang="el-GR" smtClean="0"/>
              <a:t>11/3/2021</a:t>
            </a:fld>
            <a:endParaRPr lang="el-GR"/>
          </a:p>
        </p:txBody>
      </p:sp>
      <p:sp>
        <p:nvSpPr>
          <p:cNvPr id="6" name="Θέση υποσέλιδου 5"/>
          <p:cNvSpPr>
            <a:spLocks noGrp="1"/>
          </p:cNvSpPr>
          <p:nvPr>
            <p:ph type="ftr" sz="quarter" idx="11"/>
          </p:nvPr>
        </p:nvSpPr>
        <p:spPr/>
        <p:txBody>
          <a:bodyPr/>
          <a:lstStyle/>
          <a:p>
            <a:r>
              <a:rPr lang="el-GR" smtClean="0"/>
              <a:t>Παβέλη Άννα</a:t>
            </a:r>
            <a:endParaRPr lang="el-GR"/>
          </a:p>
        </p:txBody>
      </p:sp>
      <p:sp>
        <p:nvSpPr>
          <p:cNvPr id="7" name="Θέση αριθμού διαφάνειας 6"/>
          <p:cNvSpPr>
            <a:spLocks noGrp="1"/>
          </p:cNvSpPr>
          <p:nvPr>
            <p:ph type="sldNum" sz="quarter" idx="12"/>
          </p:nvPr>
        </p:nvSpPr>
        <p:spPr/>
        <p:txBody>
          <a:bodyPr/>
          <a:lstStyle/>
          <a:p>
            <a:fld id="{D59C2541-702F-4196-9749-C06DB885EE3B}" type="slidenum">
              <a:rPr lang="el-GR" smtClean="0"/>
              <a:t>‹#›</a:t>
            </a:fld>
            <a:endParaRPr lang="el-GR"/>
          </a:p>
        </p:txBody>
      </p:sp>
    </p:spTree>
    <p:extLst>
      <p:ext uri="{BB962C8B-B14F-4D97-AF65-F5344CB8AC3E}">
        <p14:creationId xmlns:p14="http://schemas.microsoft.com/office/powerpoint/2010/main" val="753793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10AF7965-8E75-414F-B685-30A89F2D0A09}" type="datetime1">
              <a:rPr lang="el-GR" smtClean="0"/>
              <a:t>11/3/2021</a:t>
            </a:fld>
            <a:endParaRPr lang="el-GR"/>
          </a:p>
        </p:txBody>
      </p:sp>
      <p:sp>
        <p:nvSpPr>
          <p:cNvPr id="8" name="Θέση υποσέλιδου 7"/>
          <p:cNvSpPr>
            <a:spLocks noGrp="1"/>
          </p:cNvSpPr>
          <p:nvPr>
            <p:ph type="ftr" sz="quarter" idx="11"/>
          </p:nvPr>
        </p:nvSpPr>
        <p:spPr/>
        <p:txBody>
          <a:bodyPr/>
          <a:lstStyle/>
          <a:p>
            <a:r>
              <a:rPr lang="el-GR" smtClean="0"/>
              <a:t>Παβέλη Άννα</a:t>
            </a:r>
            <a:endParaRPr lang="el-GR"/>
          </a:p>
        </p:txBody>
      </p:sp>
      <p:sp>
        <p:nvSpPr>
          <p:cNvPr id="9" name="Θέση αριθμού διαφάνειας 8"/>
          <p:cNvSpPr>
            <a:spLocks noGrp="1"/>
          </p:cNvSpPr>
          <p:nvPr>
            <p:ph type="sldNum" sz="quarter" idx="12"/>
          </p:nvPr>
        </p:nvSpPr>
        <p:spPr/>
        <p:txBody>
          <a:bodyPr/>
          <a:lstStyle/>
          <a:p>
            <a:fld id="{D59C2541-702F-4196-9749-C06DB885EE3B}" type="slidenum">
              <a:rPr lang="el-GR" smtClean="0"/>
              <a:t>‹#›</a:t>
            </a:fld>
            <a:endParaRPr lang="el-GR"/>
          </a:p>
        </p:txBody>
      </p:sp>
    </p:spTree>
    <p:extLst>
      <p:ext uri="{BB962C8B-B14F-4D97-AF65-F5344CB8AC3E}">
        <p14:creationId xmlns:p14="http://schemas.microsoft.com/office/powerpoint/2010/main" val="1100477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F5F85569-D7FD-4895-B50D-23A6A37FD56B}" type="datetime1">
              <a:rPr lang="el-GR" smtClean="0"/>
              <a:t>11/3/2021</a:t>
            </a:fld>
            <a:endParaRPr lang="el-GR"/>
          </a:p>
        </p:txBody>
      </p:sp>
      <p:sp>
        <p:nvSpPr>
          <p:cNvPr id="4" name="Θέση υποσέλιδου 3"/>
          <p:cNvSpPr>
            <a:spLocks noGrp="1"/>
          </p:cNvSpPr>
          <p:nvPr>
            <p:ph type="ftr" sz="quarter" idx="11"/>
          </p:nvPr>
        </p:nvSpPr>
        <p:spPr/>
        <p:txBody>
          <a:bodyPr/>
          <a:lstStyle/>
          <a:p>
            <a:r>
              <a:rPr lang="el-GR" smtClean="0"/>
              <a:t>Παβέλη Άννα</a:t>
            </a:r>
            <a:endParaRPr lang="el-GR"/>
          </a:p>
        </p:txBody>
      </p:sp>
      <p:sp>
        <p:nvSpPr>
          <p:cNvPr id="5" name="Θέση αριθμού διαφάνειας 4"/>
          <p:cNvSpPr>
            <a:spLocks noGrp="1"/>
          </p:cNvSpPr>
          <p:nvPr>
            <p:ph type="sldNum" sz="quarter" idx="12"/>
          </p:nvPr>
        </p:nvSpPr>
        <p:spPr/>
        <p:txBody>
          <a:bodyPr/>
          <a:lstStyle/>
          <a:p>
            <a:fld id="{D59C2541-702F-4196-9749-C06DB885EE3B}" type="slidenum">
              <a:rPr lang="el-GR" smtClean="0"/>
              <a:t>‹#›</a:t>
            </a:fld>
            <a:endParaRPr lang="el-GR"/>
          </a:p>
        </p:txBody>
      </p:sp>
    </p:spTree>
    <p:extLst>
      <p:ext uri="{BB962C8B-B14F-4D97-AF65-F5344CB8AC3E}">
        <p14:creationId xmlns:p14="http://schemas.microsoft.com/office/powerpoint/2010/main" val="3180835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6EA1A13C-BBF9-478E-B542-7502E551A722}" type="datetime1">
              <a:rPr lang="el-GR" smtClean="0"/>
              <a:t>11/3/2021</a:t>
            </a:fld>
            <a:endParaRPr lang="el-GR"/>
          </a:p>
        </p:txBody>
      </p:sp>
      <p:sp>
        <p:nvSpPr>
          <p:cNvPr id="3" name="Θέση υποσέλιδου 2"/>
          <p:cNvSpPr>
            <a:spLocks noGrp="1"/>
          </p:cNvSpPr>
          <p:nvPr>
            <p:ph type="ftr" sz="quarter" idx="11"/>
          </p:nvPr>
        </p:nvSpPr>
        <p:spPr/>
        <p:txBody>
          <a:bodyPr/>
          <a:lstStyle/>
          <a:p>
            <a:r>
              <a:rPr lang="el-GR" smtClean="0"/>
              <a:t>Παβέλη Άννα</a:t>
            </a:r>
            <a:endParaRPr lang="el-GR"/>
          </a:p>
        </p:txBody>
      </p:sp>
      <p:sp>
        <p:nvSpPr>
          <p:cNvPr id="4" name="Θέση αριθμού διαφάνειας 3"/>
          <p:cNvSpPr>
            <a:spLocks noGrp="1"/>
          </p:cNvSpPr>
          <p:nvPr>
            <p:ph type="sldNum" sz="quarter" idx="12"/>
          </p:nvPr>
        </p:nvSpPr>
        <p:spPr/>
        <p:txBody>
          <a:bodyPr/>
          <a:lstStyle/>
          <a:p>
            <a:fld id="{D59C2541-702F-4196-9749-C06DB885EE3B}" type="slidenum">
              <a:rPr lang="el-GR" smtClean="0"/>
              <a:t>‹#›</a:t>
            </a:fld>
            <a:endParaRPr lang="el-GR"/>
          </a:p>
        </p:txBody>
      </p:sp>
    </p:spTree>
    <p:extLst>
      <p:ext uri="{BB962C8B-B14F-4D97-AF65-F5344CB8AC3E}">
        <p14:creationId xmlns:p14="http://schemas.microsoft.com/office/powerpoint/2010/main" val="2757721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A6EC5643-5502-4A7D-B214-CE68A97C9602}" type="datetime1">
              <a:rPr lang="el-GR" smtClean="0"/>
              <a:t>11/3/2021</a:t>
            </a:fld>
            <a:endParaRPr lang="el-GR"/>
          </a:p>
        </p:txBody>
      </p:sp>
      <p:sp>
        <p:nvSpPr>
          <p:cNvPr id="6" name="Θέση υποσέλιδου 5"/>
          <p:cNvSpPr>
            <a:spLocks noGrp="1"/>
          </p:cNvSpPr>
          <p:nvPr>
            <p:ph type="ftr" sz="quarter" idx="11"/>
          </p:nvPr>
        </p:nvSpPr>
        <p:spPr/>
        <p:txBody>
          <a:bodyPr/>
          <a:lstStyle/>
          <a:p>
            <a:r>
              <a:rPr lang="el-GR" smtClean="0"/>
              <a:t>Παβέλη Άννα</a:t>
            </a:r>
            <a:endParaRPr lang="el-GR"/>
          </a:p>
        </p:txBody>
      </p:sp>
      <p:sp>
        <p:nvSpPr>
          <p:cNvPr id="7" name="Θέση αριθμού διαφάνειας 6"/>
          <p:cNvSpPr>
            <a:spLocks noGrp="1"/>
          </p:cNvSpPr>
          <p:nvPr>
            <p:ph type="sldNum" sz="quarter" idx="12"/>
          </p:nvPr>
        </p:nvSpPr>
        <p:spPr/>
        <p:txBody>
          <a:bodyPr/>
          <a:lstStyle/>
          <a:p>
            <a:fld id="{D59C2541-702F-4196-9749-C06DB885EE3B}" type="slidenum">
              <a:rPr lang="el-GR" smtClean="0"/>
              <a:t>‹#›</a:t>
            </a:fld>
            <a:endParaRPr lang="el-GR"/>
          </a:p>
        </p:txBody>
      </p:sp>
    </p:spTree>
    <p:extLst>
      <p:ext uri="{BB962C8B-B14F-4D97-AF65-F5344CB8AC3E}">
        <p14:creationId xmlns:p14="http://schemas.microsoft.com/office/powerpoint/2010/main" val="3680954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FD110F76-DC1F-451D-9858-F1AC953353F2}" type="datetime1">
              <a:rPr lang="el-GR" smtClean="0"/>
              <a:t>11/3/2021</a:t>
            </a:fld>
            <a:endParaRPr lang="el-GR"/>
          </a:p>
        </p:txBody>
      </p:sp>
      <p:sp>
        <p:nvSpPr>
          <p:cNvPr id="6" name="Θέση υποσέλιδου 5"/>
          <p:cNvSpPr>
            <a:spLocks noGrp="1"/>
          </p:cNvSpPr>
          <p:nvPr>
            <p:ph type="ftr" sz="quarter" idx="11"/>
          </p:nvPr>
        </p:nvSpPr>
        <p:spPr/>
        <p:txBody>
          <a:bodyPr/>
          <a:lstStyle/>
          <a:p>
            <a:r>
              <a:rPr lang="el-GR" smtClean="0"/>
              <a:t>Παβέλη Άννα</a:t>
            </a:r>
            <a:endParaRPr lang="el-GR"/>
          </a:p>
        </p:txBody>
      </p:sp>
      <p:sp>
        <p:nvSpPr>
          <p:cNvPr id="7" name="Θέση αριθμού διαφάνειας 6"/>
          <p:cNvSpPr>
            <a:spLocks noGrp="1"/>
          </p:cNvSpPr>
          <p:nvPr>
            <p:ph type="sldNum" sz="quarter" idx="12"/>
          </p:nvPr>
        </p:nvSpPr>
        <p:spPr/>
        <p:txBody>
          <a:bodyPr/>
          <a:lstStyle/>
          <a:p>
            <a:fld id="{D59C2541-702F-4196-9749-C06DB885EE3B}" type="slidenum">
              <a:rPr lang="el-GR" smtClean="0"/>
              <a:t>‹#›</a:t>
            </a:fld>
            <a:endParaRPr lang="el-GR"/>
          </a:p>
        </p:txBody>
      </p:sp>
    </p:spTree>
    <p:extLst>
      <p:ext uri="{BB962C8B-B14F-4D97-AF65-F5344CB8AC3E}">
        <p14:creationId xmlns:p14="http://schemas.microsoft.com/office/powerpoint/2010/main" val="1743248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E056A7-E39A-4A19-B3FF-7FA18BC96DA1}" type="datetime1">
              <a:rPr lang="el-GR" smtClean="0"/>
              <a:t>11/3/2021</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Παβέλη Άννα</a:t>
            </a:r>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9C2541-702F-4196-9749-C06DB885EE3B}" type="slidenum">
              <a:rPr lang="el-GR" smtClean="0"/>
              <a:t>‹#›</a:t>
            </a:fld>
            <a:endParaRPr lang="el-GR"/>
          </a:p>
        </p:txBody>
      </p:sp>
    </p:spTree>
    <p:extLst>
      <p:ext uri="{BB962C8B-B14F-4D97-AF65-F5344CB8AC3E}">
        <p14:creationId xmlns:p14="http://schemas.microsoft.com/office/powerpoint/2010/main" val="26926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7.xml"/><Relationship Id="rId4" Type="http://schemas.openxmlformats.org/officeDocument/2006/relationships/image" Target="../media/image9.jpg"/></Relationships>
</file>

<file path=ppt/slides/_rels/slide6.xml.rels><?xml version="1.0" encoding="UTF-8" standalone="yes"?>
<Relationships xmlns="http://schemas.openxmlformats.org/package/2006/relationships"><Relationship Id="rId3" Type="http://schemas.openxmlformats.org/officeDocument/2006/relationships/hyperlink" Target="https://el.wikipedia.org/wiki/%CE%91%CE%BD%CE%B1%CF%80%CE%BD%CE%B5%CF%85%CF%83%CF%84%CE%B9%CE%BA%CF%8C_%CF%83%CF%8D%CF%83%CF%84%CE%B7%CE%BC%CE%B1" TargetMode="External"/><Relationship Id="rId2" Type="http://schemas.openxmlformats.org/officeDocument/2006/relationships/image" Target="../media/image10.jpg"/><Relationship Id="rId1" Type="http://schemas.openxmlformats.org/officeDocument/2006/relationships/slideLayout" Target="../slideLayouts/slideLayout7.xml"/><Relationship Id="rId4" Type="http://schemas.openxmlformats.org/officeDocument/2006/relationships/hyperlink" Target="https://video.link/w/yInWb"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7.xml"/><Relationship Id="rId5" Type="http://schemas.openxmlformats.org/officeDocument/2006/relationships/image" Target="../media/image7.jpg"/><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35390" y="325926"/>
            <a:ext cx="11398313" cy="679010"/>
          </a:xfrm>
          <a:effectLst>
            <a:outerShdw blurRad="50800" dist="38100" dir="16200000" rotWithShape="0">
              <a:prstClr val="black">
                <a:alpha val="40000"/>
              </a:prstClr>
            </a:outerShdw>
          </a:effectLst>
          <a:scene3d>
            <a:camera prst="orthographicFront"/>
            <a:lightRig rig="threePt" dir="t"/>
          </a:scene3d>
          <a:sp3d>
            <a:bevelT w="139700" h="139700" prst="divot"/>
          </a:sp3d>
        </p:spPr>
        <p:txBody>
          <a:bodyPr>
            <a:normAutofit/>
          </a:bodyPr>
          <a:lstStyle/>
          <a:p>
            <a:r>
              <a:rPr lang="el-GR" sz="4000" b="1" dirty="0" smtClean="0">
                <a:solidFill>
                  <a:srgbClr val="FF0000"/>
                </a:solidFill>
                <a:effectLst>
                  <a:outerShdw blurRad="38100" dist="38100" dir="2700000" algn="tl">
                    <a:srgbClr val="000000">
                      <a:alpha val="43137"/>
                    </a:srgbClr>
                  </a:outerShdw>
                </a:effectLst>
              </a:rPr>
              <a:t>Το αναπνευστικό σύστημα και η λειτουργία του</a:t>
            </a:r>
            <a:endParaRPr lang="el-GR" sz="4000" b="1" dirty="0">
              <a:solidFill>
                <a:srgbClr val="FF0000"/>
              </a:solidFill>
              <a:effectLst>
                <a:outerShdw blurRad="38100" dist="38100" dir="2700000" algn="tl">
                  <a:srgbClr val="000000">
                    <a:alpha val="43137"/>
                  </a:srgbClr>
                </a:outerShdw>
              </a:effectLst>
            </a:endParaRPr>
          </a:p>
        </p:txBody>
      </p:sp>
      <p:sp>
        <p:nvSpPr>
          <p:cNvPr id="3" name="Υπότιτλος 2"/>
          <p:cNvSpPr>
            <a:spLocks noGrp="1"/>
          </p:cNvSpPr>
          <p:nvPr>
            <p:ph type="subTitle" idx="1"/>
          </p:nvPr>
        </p:nvSpPr>
        <p:spPr>
          <a:xfrm>
            <a:off x="5770726" y="2270500"/>
            <a:ext cx="5450466" cy="1655762"/>
          </a:xfrm>
        </p:spPr>
        <p:txBody>
          <a:bodyPr>
            <a:normAutofit/>
          </a:bodyPr>
          <a:lstStyle/>
          <a:p>
            <a:r>
              <a:rPr lang="el-GR" sz="1800" dirty="0" smtClean="0"/>
              <a:t>Μαθήτρια: Παβέλη Άννα </a:t>
            </a:r>
          </a:p>
          <a:p>
            <a:r>
              <a:rPr lang="el-GR" sz="1800" dirty="0" smtClean="0"/>
              <a:t>Α2 </a:t>
            </a:r>
            <a:r>
              <a:rPr lang="en-150" sz="1800" dirty="0" smtClean="0"/>
              <a:t>–</a:t>
            </a:r>
            <a:r>
              <a:rPr lang="el-GR" sz="1800" dirty="0" smtClean="0"/>
              <a:t> Γυμνάσιο Καβασίλων Ημαθίας</a:t>
            </a:r>
          </a:p>
        </p:txBody>
      </p:sp>
      <p:pic>
        <p:nvPicPr>
          <p:cNvPr id="7" name="Εικόνα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390" y="1326213"/>
            <a:ext cx="6240824" cy="4416458"/>
          </a:xfrm>
          <a:prstGeom prst="rect">
            <a:avLst/>
          </a:prstGeom>
        </p:spPr>
      </p:pic>
      <p:sp>
        <p:nvSpPr>
          <p:cNvPr id="8" name="TextBox 7"/>
          <p:cNvSpPr txBox="1"/>
          <p:nvPr/>
        </p:nvSpPr>
        <p:spPr>
          <a:xfrm>
            <a:off x="7149362" y="1523129"/>
            <a:ext cx="3601038" cy="646331"/>
          </a:xfrm>
          <a:prstGeom prst="rect">
            <a:avLst/>
          </a:prstGeom>
          <a:noFill/>
        </p:spPr>
        <p:txBody>
          <a:bodyPr wrap="square" rtlCol="0">
            <a:spAutoFit/>
          </a:bodyPr>
          <a:lstStyle/>
          <a:p>
            <a:r>
              <a:rPr lang="el-GR" dirty="0" smtClean="0"/>
              <a:t>Μάθημα: Βιολογία</a:t>
            </a:r>
          </a:p>
          <a:p>
            <a:r>
              <a:rPr lang="el-GR" dirty="0" smtClean="0"/>
              <a:t>Καθηγητής: Ευστάθιος Μιχαηλίδης</a:t>
            </a:r>
            <a:endParaRPr lang="el-GR" dirty="0"/>
          </a:p>
        </p:txBody>
      </p:sp>
      <p:sp>
        <p:nvSpPr>
          <p:cNvPr id="9" name="Θέση ημερομηνίας 8"/>
          <p:cNvSpPr>
            <a:spLocks noGrp="1"/>
          </p:cNvSpPr>
          <p:nvPr>
            <p:ph type="dt" sz="half" idx="10"/>
          </p:nvPr>
        </p:nvSpPr>
        <p:spPr/>
        <p:txBody>
          <a:bodyPr/>
          <a:lstStyle/>
          <a:p>
            <a:fld id="{CCE55A1B-6B30-44E8-8539-92031C4B05B3}" type="datetime1">
              <a:rPr lang="el-GR" smtClean="0"/>
              <a:t>11/3/2021</a:t>
            </a:fld>
            <a:endParaRPr lang="el-GR"/>
          </a:p>
        </p:txBody>
      </p:sp>
      <p:sp>
        <p:nvSpPr>
          <p:cNvPr id="10" name="Θέση υποσέλιδου 9"/>
          <p:cNvSpPr>
            <a:spLocks noGrp="1"/>
          </p:cNvSpPr>
          <p:nvPr>
            <p:ph type="ftr" sz="quarter" idx="11"/>
          </p:nvPr>
        </p:nvSpPr>
        <p:spPr/>
        <p:txBody>
          <a:bodyPr/>
          <a:lstStyle/>
          <a:p>
            <a:r>
              <a:rPr lang="el-GR" smtClean="0"/>
              <a:t>Παβέλη Άννα</a:t>
            </a:r>
            <a:endParaRPr lang="el-GR"/>
          </a:p>
        </p:txBody>
      </p:sp>
      <p:sp>
        <p:nvSpPr>
          <p:cNvPr id="11" name="Θέση αριθμού διαφάνειας 10"/>
          <p:cNvSpPr>
            <a:spLocks noGrp="1"/>
          </p:cNvSpPr>
          <p:nvPr>
            <p:ph type="sldNum" sz="quarter" idx="12"/>
          </p:nvPr>
        </p:nvSpPr>
        <p:spPr/>
        <p:txBody>
          <a:bodyPr/>
          <a:lstStyle/>
          <a:p>
            <a:fld id="{D59C2541-702F-4196-9749-C06DB885EE3B}" type="slidenum">
              <a:rPr lang="el-GR" smtClean="0"/>
              <a:t>1</a:t>
            </a:fld>
            <a:endParaRPr lang="el-GR"/>
          </a:p>
        </p:txBody>
      </p:sp>
      <p:pic>
        <p:nvPicPr>
          <p:cNvPr id="4" name="Εικόνα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5895" y="3443452"/>
            <a:ext cx="3024448" cy="3395709"/>
          </a:xfrm>
          <a:prstGeom prst="rect">
            <a:avLst/>
          </a:prstGeom>
        </p:spPr>
      </p:pic>
    </p:spTree>
    <p:extLst>
      <p:ext uri="{BB962C8B-B14F-4D97-AF65-F5344CB8AC3E}">
        <p14:creationId xmlns:p14="http://schemas.microsoft.com/office/powerpoint/2010/main" val="31839306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559324" y="808994"/>
            <a:ext cx="11309022" cy="1277786"/>
          </a:xfrm>
          <a:prstGeom prst="rect">
            <a:avLst/>
          </a:prstGeom>
        </p:spPr>
        <p:txBody>
          <a:bodyPr wrap="square">
            <a:spAutoFit/>
          </a:bodyPr>
          <a:lstStyle/>
          <a:p>
            <a:pPr algn="just">
              <a:lnSpc>
                <a:spcPct val="107000"/>
              </a:lnSpc>
              <a:spcAft>
                <a:spcPts val="0"/>
              </a:spcAft>
            </a:pPr>
            <a:r>
              <a:rPr lang="el-GR" dirty="0">
                <a:solidFill>
                  <a:srgbClr val="191919"/>
                </a:solidFill>
                <a:latin typeface="Trebuchet MS" panose="020B0603020202020204" pitchFamily="34" charset="0"/>
                <a:ea typeface="Times New Roman" panose="02020603050405020304" pitchFamily="18" charset="0"/>
                <a:cs typeface="Times New Roman" panose="02020603050405020304" pitchFamily="18" charset="0"/>
              </a:rPr>
              <a:t>      </a:t>
            </a:r>
            <a:r>
              <a:rPr lang="el-GR" b="1" dirty="0">
                <a:solidFill>
                  <a:srgbClr val="191919"/>
                </a:solidFill>
                <a:latin typeface="Trebuchet MS" panose="020B0603020202020204" pitchFamily="34" charset="0"/>
                <a:ea typeface="Times New Roman" panose="02020603050405020304" pitchFamily="18" charset="0"/>
                <a:cs typeface="Times New Roman" panose="02020603050405020304" pitchFamily="18" charset="0"/>
              </a:rPr>
              <a:t>Το </a:t>
            </a:r>
            <a:r>
              <a:rPr lang="el-GR" b="1" dirty="0" smtClean="0">
                <a:solidFill>
                  <a:srgbClr val="191919"/>
                </a:solidFill>
                <a:latin typeface="Trebuchet MS" panose="020B0603020202020204" pitchFamily="34" charset="0"/>
                <a:ea typeface="Times New Roman" panose="02020603050405020304" pitchFamily="18" charset="0"/>
                <a:cs typeface="Times New Roman" panose="02020603050405020304" pitchFamily="18" charset="0"/>
              </a:rPr>
              <a:t>αναπνευστικό σύστημα είναι </a:t>
            </a:r>
            <a:r>
              <a:rPr lang="el-GR" b="1" dirty="0">
                <a:solidFill>
                  <a:srgbClr val="191919"/>
                </a:solidFill>
                <a:latin typeface="Trebuchet MS" panose="020B0603020202020204" pitchFamily="34" charset="0"/>
                <a:ea typeface="Times New Roman" panose="02020603050405020304" pitchFamily="18" charset="0"/>
                <a:cs typeface="Times New Roman" panose="02020603050405020304" pitchFamily="18" charset="0"/>
              </a:rPr>
              <a:t>το σύστημα εκείνων των οργάνων που χρησιμεύουν στην πρόσληψη του ατμοσφαιρικού αέρα από το περιβάλλον, την εισαγωγή του στους πνεύμονες, την παραλαβή του οξυγόνου από αυτόν και την απόδοση του διοξειδίου του άνθρακα. Όλη αυτή η διαδικασία που τροφοδοτεί τον οργανισμό με το απαραίτητο για τη ζωή οξυγόνο είναι η αναπνοή.</a:t>
            </a:r>
            <a:endParaRPr lang="el-GR" sz="24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Εικόνα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5354" y="2803540"/>
            <a:ext cx="3063471" cy="2294646"/>
          </a:xfrm>
          <a:prstGeom prst="rect">
            <a:avLst/>
          </a:prstGeom>
        </p:spPr>
      </p:pic>
      <p:pic>
        <p:nvPicPr>
          <p:cNvPr id="9" name="Εικόνα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62512" y="2505075"/>
            <a:ext cx="2466975" cy="1847850"/>
          </a:xfrm>
          <a:prstGeom prst="rect">
            <a:avLst/>
          </a:prstGeom>
        </p:spPr>
      </p:pic>
      <p:pic>
        <p:nvPicPr>
          <p:cNvPr id="10" name="Εικόνα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40449" y="2522113"/>
            <a:ext cx="3810000" cy="2857500"/>
          </a:xfrm>
          <a:prstGeom prst="rect">
            <a:avLst/>
          </a:prstGeom>
        </p:spPr>
      </p:pic>
      <p:pic>
        <p:nvPicPr>
          <p:cNvPr id="12" name="Εικόνα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51550" y="2522113"/>
            <a:ext cx="3276600" cy="2362200"/>
          </a:xfrm>
          <a:prstGeom prst="rect">
            <a:avLst/>
          </a:prstGeom>
        </p:spPr>
      </p:pic>
      <p:sp>
        <p:nvSpPr>
          <p:cNvPr id="14" name="TextBox 13"/>
          <p:cNvSpPr txBox="1"/>
          <p:nvPr/>
        </p:nvSpPr>
        <p:spPr>
          <a:xfrm>
            <a:off x="4415184" y="247786"/>
            <a:ext cx="3361629" cy="400110"/>
          </a:xfrm>
          <a:prstGeom prst="rect">
            <a:avLst/>
          </a:prstGeom>
          <a:noFill/>
        </p:spPr>
        <p:txBody>
          <a:bodyPr wrap="square" rtlCol="0">
            <a:spAutoFit/>
          </a:bodyPr>
          <a:lstStyle/>
          <a:p>
            <a:r>
              <a:rPr lang="el-GR" sz="2000" b="1" dirty="0" smtClean="0">
                <a:solidFill>
                  <a:srgbClr val="FF0000"/>
                </a:solidFill>
              </a:rPr>
              <a:t>Το αναπνευστικό σύστημα </a:t>
            </a:r>
            <a:endParaRPr lang="el-GR" sz="2000" b="1" dirty="0">
              <a:solidFill>
                <a:srgbClr val="FF0000"/>
              </a:solidFill>
            </a:endParaRPr>
          </a:p>
        </p:txBody>
      </p:sp>
      <p:sp>
        <p:nvSpPr>
          <p:cNvPr id="15" name="Θέση ημερομηνίας 14"/>
          <p:cNvSpPr>
            <a:spLocks noGrp="1"/>
          </p:cNvSpPr>
          <p:nvPr>
            <p:ph type="dt" sz="half" idx="10"/>
          </p:nvPr>
        </p:nvSpPr>
        <p:spPr/>
        <p:txBody>
          <a:bodyPr/>
          <a:lstStyle/>
          <a:p>
            <a:fld id="{5BD7231A-CA29-4574-B989-FB5FAE101B9C}" type="datetime1">
              <a:rPr lang="el-GR" smtClean="0"/>
              <a:t>11/3/2021</a:t>
            </a:fld>
            <a:endParaRPr lang="el-GR"/>
          </a:p>
        </p:txBody>
      </p:sp>
      <p:sp>
        <p:nvSpPr>
          <p:cNvPr id="16" name="Θέση υποσέλιδου 15"/>
          <p:cNvSpPr>
            <a:spLocks noGrp="1"/>
          </p:cNvSpPr>
          <p:nvPr>
            <p:ph type="ftr" sz="quarter" idx="11"/>
          </p:nvPr>
        </p:nvSpPr>
        <p:spPr/>
        <p:txBody>
          <a:bodyPr/>
          <a:lstStyle/>
          <a:p>
            <a:r>
              <a:rPr lang="el-GR" smtClean="0"/>
              <a:t>Παβέλη Άννα</a:t>
            </a:r>
            <a:endParaRPr lang="el-GR"/>
          </a:p>
        </p:txBody>
      </p:sp>
      <p:sp>
        <p:nvSpPr>
          <p:cNvPr id="17" name="Θέση αριθμού διαφάνειας 16"/>
          <p:cNvSpPr>
            <a:spLocks noGrp="1"/>
          </p:cNvSpPr>
          <p:nvPr>
            <p:ph type="sldNum" sz="quarter" idx="12"/>
          </p:nvPr>
        </p:nvSpPr>
        <p:spPr/>
        <p:txBody>
          <a:bodyPr/>
          <a:lstStyle/>
          <a:p>
            <a:fld id="{D59C2541-702F-4196-9749-C06DB885EE3B}" type="slidenum">
              <a:rPr lang="el-GR" smtClean="0"/>
              <a:t>2</a:t>
            </a:fld>
            <a:endParaRPr lang="el-GR"/>
          </a:p>
        </p:txBody>
      </p:sp>
    </p:spTree>
    <p:extLst>
      <p:ext uri="{BB962C8B-B14F-4D97-AF65-F5344CB8AC3E}">
        <p14:creationId xmlns:p14="http://schemas.microsoft.com/office/powerpoint/2010/main" val="16463942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986" y="580335"/>
            <a:ext cx="10246936" cy="923330"/>
          </a:xfrm>
          <a:prstGeom prst="rect">
            <a:avLst/>
          </a:prstGeom>
          <a:noFill/>
        </p:spPr>
        <p:txBody>
          <a:bodyPr wrap="square" rtlCol="0">
            <a:spAutoFit/>
          </a:bodyPr>
          <a:lstStyle/>
          <a:p>
            <a:r>
              <a:rPr lang="el-GR" dirty="0"/>
              <a:t>Το αναπνευστικό σύστημα αποτελείται από:</a:t>
            </a:r>
          </a:p>
          <a:p>
            <a:pPr marL="285750" lvl="0" indent="-285750">
              <a:buFont typeface="Wingdings" panose="05000000000000000000" pitchFamily="2" charset="2"/>
              <a:buChar char="§"/>
            </a:pPr>
            <a:r>
              <a:rPr lang="el-GR" dirty="0" smtClean="0"/>
              <a:t>το </a:t>
            </a:r>
            <a:r>
              <a:rPr lang="el-GR" dirty="0"/>
              <a:t>ανώτερο, που περιλαμβάνει τη μύτη το φάρυγγα και το λάρυγγα </a:t>
            </a:r>
            <a:r>
              <a:rPr lang="el-GR" dirty="0" smtClean="0"/>
              <a:t>  </a:t>
            </a:r>
            <a:r>
              <a:rPr lang="el-GR" dirty="0" smtClean="0">
                <a:solidFill>
                  <a:srgbClr val="FF0000"/>
                </a:solidFill>
              </a:rPr>
              <a:t>[ 1 ] </a:t>
            </a:r>
            <a:r>
              <a:rPr lang="el-GR" dirty="0" smtClean="0"/>
              <a:t>και</a:t>
            </a:r>
            <a:endParaRPr lang="el-GR" dirty="0"/>
          </a:p>
          <a:p>
            <a:pPr marL="285750" lvl="0" indent="-285750">
              <a:buFont typeface="Wingdings" panose="05000000000000000000" pitchFamily="2" charset="2"/>
              <a:buChar char="§"/>
            </a:pPr>
            <a:r>
              <a:rPr lang="el-GR" dirty="0"/>
              <a:t>το κατώτερο, που περιλαμβάνει την τραχεία, τους βρόγχους και τους </a:t>
            </a:r>
            <a:r>
              <a:rPr lang="el-GR" dirty="0" smtClean="0"/>
              <a:t>πνεύμονες </a:t>
            </a:r>
            <a:r>
              <a:rPr lang="el-GR" dirty="0" smtClean="0">
                <a:solidFill>
                  <a:srgbClr val="FF0000"/>
                </a:solidFill>
              </a:rPr>
              <a:t>[ 2 ]</a:t>
            </a:r>
            <a:r>
              <a:rPr lang="el-GR" dirty="0" smtClean="0"/>
              <a:t>.</a:t>
            </a:r>
            <a:endParaRPr lang="el-GR" dirty="0"/>
          </a:p>
        </p:txBody>
      </p:sp>
      <p:pic>
        <p:nvPicPr>
          <p:cNvPr id="6" name="Εικόνα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986" y="1677474"/>
            <a:ext cx="5895975" cy="4935371"/>
          </a:xfrm>
          <a:prstGeom prst="rect">
            <a:avLst/>
          </a:prstGeom>
        </p:spPr>
      </p:pic>
      <p:sp>
        <p:nvSpPr>
          <p:cNvPr id="22" name="Ορθογώνιο 21"/>
          <p:cNvSpPr/>
          <p:nvPr/>
        </p:nvSpPr>
        <p:spPr>
          <a:xfrm>
            <a:off x="6734961" y="1811486"/>
            <a:ext cx="4895654" cy="4031873"/>
          </a:xfrm>
          <a:prstGeom prst="rect">
            <a:avLst/>
          </a:prstGeom>
        </p:spPr>
        <p:txBody>
          <a:bodyPr wrap="square">
            <a:spAutoFit/>
          </a:bodyPr>
          <a:lstStyle/>
          <a:p>
            <a:r>
              <a:rPr lang="el-GR" sz="1400" b="1" i="1" dirty="0" smtClean="0"/>
              <a:t>Τα όργανα που σχηματίζουν το αναπνευστικό σύστημα του ανθρώπου είναι:</a:t>
            </a:r>
          </a:p>
          <a:p>
            <a:pPr marL="285750" indent="-285750">
              <a:buFont typeface="Arial" panose="020B0604020202020204" pitchFamily="34" charset="0"/>
              <a:buChar char="•"/>
            </a:pPr>
            <a:r>
              <a:rPr lang="el-GR" sz="1400" b="1" i="1" dirty="0" smtClean="0"/>
              <a:t> η μύτη (ή ρίνα, από το αρχαίο </a:t>
            </a:r>
            <a:r>
              <a:rPr lang="el-GR" sz="1400" b="1" i="1" dirty="0" err="1" smtClean="0"/>
              <a:t>ρίς-ρινός</a:t>
            </a:r>
            <a:r>
              <a:rPr lang="el-GR" sz="1400" b="1" i="1" dirty="0" smtClean="0"/>
              <a:t>), </a:t>
            </a:r>
          </a:p>
          <a:p>
            <a:pPr marL="285750" indent="-285750">
              <a:buFont typeface="Arial" panose="020B0604020202020204" pitchFamily="34" charset="0"/>
              <a:buChar char="•"/>
            </a:pPr>
            <a:r>
              <a:rPr lang="el-GR" sz="1400" b="1" i="1" dirty="0"/>
              <a:t>ο</a:t>
            </a:r>
            <a:r>
              <a:rPr lang="el-GR" sz="1400" b="1" i="1" dirty="0" smtClean="0"/>
              <a:t> φάρυγγας,</a:t>
            </a:r>
          </a:p>
          <a:p>
            <a:pPr marL="285750" indent="-285750">
              <a:buFont typeface="Arial" panose="020B0604020202020204" pitchFamily="34" charset="0"/>
              <a:buChar char="•"/>
            </a:pPr>
            <a:r>
              <a:rPr lang="el-GR" sz="1400" b="1" i="1" dirty="0" smtClean="0"/>
              <a:t>ο λάρυγγας,</a:t>
            </a:r>
          </a:p>
          <a:p>
            <a:pPr marL="285750" indent="-285750">
              <a:buFont typeface="Arial" panose="020B0604020202020204" pitchFamily="34" charset="0"/>
              <a:buChar char="•"/>
            </a:pPr>
            <a:r>
              <a:rPr lang="el-GR" sz="1400" b="1" i="1" dirty="0" smtClean="0"/>
              <a:t>η τραχεία, </a:t>
            </a:r>
          </a:p>
          <a:p>
            <a:pPr marL="285750" indent="-285750">
              <a:buFont typeface="Arial" panose="020B0604020202020204" pitchFamily="34" charset="0"/>
              <a:buChar char="•"/>
            </a:pPr>
            <a:r>
              <a:rPr lang="el-GR" sz="1400" b="1" i="1" dirty="0" smtClean="0"/>
              <a:t>οι βρόγχοι </a:t>
            </a:r>
          </a:p>
          <a:p>
            <a:pPr marL="285750" indent="-285750">
              <a:buFont typeface="Arial" panose="020B0604020202020204" pitchFamily="34" charset="0"/>
              <a:buChar char="•"/>
            </a:pPr>
            <a:r>
              <a:rPr lang="el-GR" sz="1400" b="1" i="1" dirty="0" smtClean="0"/>
              <a:t>οι πνεύμονες. </a:t>
            </a:r>
          </a:p>
          <a:p>
            <a:r>
              <a:rPr lang="el-GR" dirty="0" smtClean="0"/>
              <a:t> Τα όργανα του αναπνευστικού υπάρχουν στο κεφάλι, στο λαιμό και στο θώρακα. Οι ανατομικοί αυτοί σχηματισμοί συμμετέχουν επίσης στη λειτουργία του αναπνευστικού συστήματος.</a:t>
            </a:r>
          </a:p>
          <a:p>
            <a:r>
              <a:rPr lang="el-GR" dirty="0" smtClean="0"/>
              <a:t>Οι πνεύμονες είναι το κατ' εξοχήν όργανο της ανταλλαγής των αερίων, όπου ο αέρας έρχεται σε άμεση επαφή με το αίμα, ενώ τα υπόλοιπα όργανα απαρτίζουν τους αεραγωγούς.</a:t>
            </a:r>
            <a:endParaRPr lang="el-GR" dirty="0"/>
          </a:p>
        </p:txBody>
      </p:sp>
      <p:sp>
        <p:nvSpPr>
          <p:cNvPr id="23" name="TextBox 22"/>
          <p:cNvSpPr txBox="1"/>
          <p:nvPr/>
        </p:nvSpPr>
        <p:spPr>
          <a:xfrm>
            <a:off x="3786973" y="160256"/>
            <a:ext cx="5395815" cy="400110"/>
          </a:xfrm>
          <a:prstGeom prst="rect">
            <a:avLst/>
          </a:prstGeom>
          <a:noFill/>
        </p:spPr>
        <p:txBody>
          <a:bodyPr wrap="square" rtlCol="0">
            <a:spAutoFit/>
          </a:bodyPr>
          <a:lstStyle/>
          <a:p>
            <a:r>
              <a:rPr lang="el-GR" sz="2000" b="1" dirty="0" smtClean="0">
                <a:solidFill>
                  <a:srgbClr val="FF0000"/>
                </a:solidFill>
              </a:rPr>
              <a:t>Τα μέρη του αναπνευστικού συστήματος</a:t>
            </a:r>
            <a:endParaRPr lang="el-GR" sz="2000" b="1" dirty="0">
              <a:solidFill>
                <a:srgbClr val="FF0000"/>
              </a:solidFill>
            </a:endParaRPr>
          </a:p>
        </p:txBody>
      </p:sp>
      <p:sp>
        <p:nvSpPr>
          <p:cNvPr id="24" name="Θέση ημερομηνίας 23"/>
          <p:cNvSpPr>
            <a:spLocks noGrp="1"/>
          </p:cNvSpPr>
          <p:nvPr>
            <p:ph type="dt" sz="half" idx="10"/>
          </p:nvPr>
        </p:nvSpPr>
        <p:spPr/>
        <p:txBody>
          <a:bodyPr/>
          <a:lstStyle/>
          <a:p>
            <a:fld id="{2D63505A-CD1D-4F3E-9FB6-25951926D21D}" type="datetime1">
              <a:rPr lang="el-GR" smtClean="0"/>
              <a:t>11/3/2021</a:t>
            </a:fld>
            <a:endParaRPr lang="el-GR"/>
          </a:p>
        </p:txBody>
      </p:sp>
      <p:sp>
        <p:nvSpPr>
          <p:cNvPr id="25" name="Θέση υποσέλιδου 24"/>
          <p:cNvSpPr>
            <a:spLocks noGrp="1"/>
          </p:cNvSpPr>
          <p:nvPr>
            <p:ph type="ftr" sz="quarter" idx="11"/>
          </p:nvPr>
        </p:nvSpPr>
        <p:spPr/>
        <p:txBody>
          <a:bodyPr/>
          <a:lstStyle/>
          <a:p>
            <a:r>
              <a:rPr lang="el-GR" smtClean="0"/>
              <a:t>Παβέλη Άννα</a:t>
            </a:r>
            <a:endParaRPr lang="el-GR"/>
          </a:p>
        </p:txBody>
      </p:sp>
      <p:sp>
        <p:nvSpPr>
          <p:cNvPr id="26" name="Θέση αριθμού διαφάνειας 25"/>
          <p:cNvSpPr>
            <a:spLocks noGrp="1"/>
          </p:cNvSpPr>
          <p:nvPr>
            <p:ph type="sldNum" sz="quarter" idx="12"/>
          </p:nvPr>
        </p:nvSpPr>
        <p:spPr/>
        <p:txBody>
          <a:bodyPr/>
          <a:lstStyle/>
          <a:p>
            <a:fld id="{D59C2541-702F-4196-9749-C06DB885EE3B}" type="slidenum">
              <a:rPr lang="el-GR" smtClean="0"/>
              <a:t>3</a:t>
            </a:fld>
            <a:endParaRPr lang="el-GR"/>
          </a:p>
        </p:txBody>
      </p:sp>
    </p:spTree>
    <p:extLst>
      <p:ext uri="{BB962C8B-B14F-4D97-AF65-F5344CB8AC3E}">
        <p14:creationId xmlns:p14="http://schemas.microsoft.com/office/powerpoint/2010/main" val="2657106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375499" y="0"/>
            <a:ext cx="11106347" cy="4062651"/>
          </a:xfrm>
          <a:prstGeom prst="rect">
            <a:avLst/>
          </a:prstGeom>
        </p:spPr>
        <p:txBody>
          <a:bodyPr wrap="square">
            <a:spAutoFit/>
          </a:bodyPr>
          <a:lstStyle/>
          <a:p>
            <a:pPr algn="ctr"/>
            <a:endParaRPr lang="el-GR" sz="2000" b="1" dirty="0" smtClean="0">
              <a:solidFill>
                <a:srgbClr val="FF0000"/>
              </a:solidFill>
            </a:endParaRPr>
          </a:p>
          <a:p>
            <a:pPr algn="ctr"/>
            <a:r>
              <a:rPr lang="el-GR" sz="2000" b="1" dirty="0" smtClean="0">
                <a:solidFill>
                  <a:srgbClr val="FF0000"/>
                </a:solidFill>
              </a:rPr>
              <a:t>Η λειτουργία της αναπνοής</a:t>
            </a:r>
            <a:endParaRPr lang="el-GR" b="1" dirty="0" smtClean="0"/>
          </a:p>
          <a:p>
            <a:r>
              <a:rPr lang="el-GR" dirty="0" smtClean="0"/>
              <a:t>Η λειτουργία της αναπνοής διακρίνεται σε δύο φάσεις:</a:t>
            </a:r>
          </a:p>
          <a:p>
            <a:pPr marL="285750" indent="-285750">
              <a:buFont typeface="Arial" panose="020B0604020202020204" pitchFamily="34" charset="0"/>
              <a:buChar char="•"/>
            </a:pPr>
            <a:r>
              <a:rPr lang="el-GR" b="1" dirty="0" smtClean="0"/>
              <a:t>την εισπνοή </a:t>
            </a:r>
          </a:p>
          <a:p>
            <a:pPr marL="285750" indent="-285750">
              <a:buFont typeface="Arial" panose="020B0604020202020204" pitchFamily="34" charset="0"/>
              <a:buChar char="•"/>
            </a:pPr>
            <a:r>
              <a:rPr lang="el-GR" b="1" dirty="0" smtClean="0"/>
              <a:t>την εκπνοή.</a:t>
            </a:r>
          </a:p>
          <a:p>
            <a:pPr algn="ctr"/>
            <a:r>
              <a:rPr lang="el-GR" sz="2000" b="1" dirty="0" smtClean="0">
                <a:solidFill>
                  <a:srgbClr val="FF0000"/>
                </a:solidFill>
              </a:rPr>
              <a:t>Εισπνοή</a:t>
            </a:r>
          </a:p>
          <a:p>
            <a:r>
              <a:rPr lang="el-GR" dirty="0" smtClean="0"/>
              <a:t> </a:t>
            </a:r>
            <a:r>
              <a:rPr lang="el-GR" b="1" dirty="0" smtClean="0"/>
              <a:t>Κατά την εισπνοή </a:t>
            </a:r>
            <a:r>
              <a:rPr lang="el-GR" dirty="0" smtClean="0"/>
              <a:t>ο αέρας περνά από τη μύτη στο ρινοφάρυγγα, θερμαίνεται και καθαρίζεται, στη συνέχεια περνά από τη σχισμή του λάρυγγα στην τραχεία, από εκεί στους βρόγχους που διακλαδιζόμενοι (βρογχικό δένδρο) καταλήγουν στα </a:t>
            </a:r>
            <a:r>
              <a:rPr lang="el-GR" dirty="0" err="1" smtClean="0"/>
              <a:t>αεροθυλάκια</a:t>
            </a:r>
            <a:r>
              <a:rPr lang="el-GR" dirty="0" smtClean="0"/>
              <a:t>, τις </a:t>
            </a:r>
            <a:r>
              <a:rPr lang="el-GR" b="1" dirty="0" smtClean="0"/>
              <a:t>αναπνευστικές κυψελίδες</a:t>
            </a:r>
            <a:r>
              <a:rPr lang="el-GR" dirty="0" smtClean="0"/>
              <a:t>, όπου καταλήγει ο εισπνεόμενος αέρας.</a:t>
            </a:r>
          </a:p>
          <a:p>
            <a:r>
              <a:rPr lang="el-GR" dirty="0" smtClean="0"/>
              <a:t> Οι </a:t>
            </a:r>
            <a:r>
              <a:rPr lang="el-GR" dirty="0"/>
              <a:t>κυψελίδες αποτελούνται από ένα λεπτό τοίχωμα, που σχηματίζει την αναπνευστική μεμβράνη και γύρω από αυτές υπάρχει ένα δίκτυο μικρών αγγείων, των πνευμονικών τριχοειδών, στα οποία κυκλοφορεί αίμα που επιστρέφει από τους ιστούς, μεταφερόμενο με την κυκλοφορία. Στις κυψελίδες </a:t>
            </a:r>
            <a:r>
              <a:rPr lang="el-GR" dirty="0" err="1"/>
              <a:t>απορροφάται</a:t>
            </a:r>
            <a:r>
              <a:rPr lang="el-GR" dirty="0"/>
              <a:t> το οξυγόνο και αποβάλλεται το διοξείδιο του άνθρακα.</a:t>
            </a:r>
          </a:p>
          <a:p>
            <a:endParaRPr lang="el-GR" dirty="0"/>
          </a:p>
        </p:txBody>
      </p:sp>
      <p:pic>
        <p:nvPicPr>
          <p:cNvPr id="5" name="Εικόνα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5770" y="3912124"/>
            <a:ext cx="4255418" cy="2589204"/>
          </a:xfrm>
          <a:prstGeom prst="rect">
            <a:avLst/>
          </a:prstGeom>
        </p:spPr>
      </p:pic>
      <p:sp>
        <p:nvSpPr>
          <p:cNvPr id="6" name="TextBox 5"/>
          <p:cNvSpPr txBox="1"/>
          <p:nvPr/>
        </p:nvSpPr>
        <p:spPr>
          <a:xfrm>
            <a:off x="7824248" y="4023558"/>
            <a:ext cx="1310326" cy="369332"/>
          </a:xfrm>
          <a:prstGeom prst="rect">
            <a:avLst/>
          </a:prstGeom>
          <a:noFill/>
        </p:spPr>
        <p:txBody>
          <a:bodyPr wrap="square" rtlCol="0">
            <a:spAutoFit/>
          </a:bodyPr>
          <a:lstStyle/>
          <a:p>
            <a:r>
              <a:rPr lang="el-GR" b="1" dirty="0" smtClean="0">
                <a:solidFill>
                  <a:srgbClr val="FF0000"/>
                </a:solidFill>
              </a:rPr>
              <a:t>Κυψελίδες</a:t>
            </a:r>
            <a:endParaRPr lang="el-GR" b="1" dirty="0">
              <a:solidFill>
                <a:srgbClr val="FF0000"/>
              </a:solidFill>
            </a:endParaRPr>
          </a:p>
        </p:txBody>
      </p:sp>
      <p:cxnSp>
        <p:nvCxnSpPr>
          <p:cNvPr id="8" name="Ευθύγραμμο βέλος σύνδεσης 7"/>
          <p:cNvCxnSpPr/>
          <p:nvPr/>
        </p:nvCxnSpPr>
        <p:spPr>
          <a:xfrm flipH="1">
            <a:off x="7381188" y="4279769"/>
            <a:ext cx="443060" cy="22624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9" name="Θέση ημερομηνίας 8"/>
          <p:cNvSpPr>
            <a:spLocks noGrp="1"/>
          </p:cNvSpPr>
          <p:nvPr>
            <p:ph type="dt" sz="half" idx="10"/>
          </p:nvPr>
        </p:nvSpPr>
        <p:spPr/>
        <p:txBody>
          <a:bodyPr/>
          <a:lstStyle/>
          <a:p>
            <a:fld id="{5238BA6C-7065-4833-AEDB-305EBA42EF84}" type="datetime1">
              <a:rPr lang="el-GR" smtClean="0"/>
              <a:t>11/3/2021</a:t>
            </a:fld>
            <a:endParaRPr lang="el-GR"/>
          </a:p>
        </p:txBody>
      </p:sp>
      <p:sp>
        <p:nvSpPr>
          <p:cNvPr id="10" name="Θέση υποσέλιδου 9"/>
          <p:cNvSpPr>
            <a:spLocks noGrp="1"/>
          </p:cNvSpPr>
          <p:nvPr>
            <p:ph type="ftr" sz="quarter" idx="11"/>
          </p:nvPr>
        </p:nvSpPr>
        <p:spPr/>
        <p:txBody>
          <a:bodyPr/>
          <a:lstStyle/>
          <a:p>
            <a:r>
              <a:rPr lang="el-GR" smtClean="0"/>
              <a:t>Παβέλη Άννα</a:t>
            </a:r>
            <a:endParaRPr lang="el-GR"/>
          </a:p>
        </p:txBody>
      </p:sp>
      <p:sp>
        <p:nvSpPr>
          <p:cNvPr id="11" name="Θέση αριθμού διαφάνειας 10"/>
          <p:cNvSpPr>
            <a:spLocks noGrp="1"/>
          </p:cNvSpPr>
          <p:nvPr>
            <p:ph type="sldNum" sz="quarter" idx="12"/>
          </p:nvPr>
        </p:nvSpPr>
        <p:spPr/>
        <p:txBody>
          <a:bodyPr/>
          <a:lstStyle/>
          <a:p>
            <a:fld id="{D59C2541-702F-4196-9749-C06DB885EE3B}" type="slidenum">
              <a:rPr lang="el-GR" smtClean="0"/>
              <a:t>4</a:t>
            </a:fld>
            <a:endParaRPr lang="el-GR"/>
          </a:p>
        </p:txBody>
      </p:sp>
    </p:spTree>
    <p:extLst>
      <p:ext uri="{BB962C8B-B14F-4D97-AF65-F5344CB8AC3E}">
        <p14:creationId xmlns:p14="http://schemas.microsoft.com/office/powerpoint/2010/main" val="15335462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999241" y="762980"/>
            <a:ext cx="9313683" cy="1846659"/>
          </a:xfrm>
          <a:prstGeom prst="rect">
            <a:avLst/>
          </a:prstGeom>
        </p:spPr>
        <p:txBody>
          <a:bodyPr wrap="square">
            <a:spAutoFit/>
          </a:bodyPr>
          <a:lstStyle/>
          <a:p>
            <a:pPr algn="ctr"/>
            <a:r>
              <a:rPr lang="el-GR" sz="2000" b="1" dirty="0" smtClean="0">
                <a:solidFill>
                  <a:srgbClr val="FF0000"/>
                </a:solidFill>
              </a:rPr>
              <a:t>Εκπνοή</a:t>
            </a:r>
          </a:p>
          <a:p>
            <a:r>
              <a:rPr lang="el-GR" sz="1600" b="1" dirty="0" smtClean="0"/>
              <a:t>Κατά την εκπνοή </a:t>
            </a:r>
            <a:r>
              <a:rPr lang="el-GR" sz="1600" dirty="0" smtClean="0"/>
              <a:t>ο μεταβαλλόμενος αέρας  ο οποίος άλλαξε στις κυψελίδες και μεταφέρει διοξείδιο του άνθρακα  οδηγείται μέσω της αεροφόρου οδού στη μύτη και αποβάλλεται.</a:t>
            </a:r>
          </a:p>
          <a:p>
            <a:r>
              <a:rPr lang="el-GR" sz="1600" dirty="0" smtClean="0"/>
              <a:t>Ακολουθεί νέα εισπνοή, που θα φέρει νέο καθαρό αέρα στις κυψελίδες. Αυτός ο αναπνευστικός κύκλος, που επαναλαμβάνεται διαρκώς, επιτυγχάνεται με τις αναπνευστικές κινήσεις του θώρακα που ρυθμίζονται από  το διάφραγμα. [</a:t>
            </a:r>
            <a:r>
              <a:rPr lang="el-GR" sz="1600" i="1" dirty="0" smtClean="0">
                <a:solidFill>
                  <a:schemeClr val="accent2">
                    <a:lumMod val="75000"/>
                  </a:schemeClr>
                </a:solidFill>
              </a:rPr>
              <a:t>Σύσπαση διαφράγματος= Αναπνοή,  Χαλάρωση διαφράγματος= Εκπνοή</a:t>
            </a:r>
            <a:r>
              <a:rPr lang="el-GR" sz="1600" dirty="0" smtClean="0"/>
              <a:t>]</a:t>
            </a:r>
          </a:p>
          <a:p>
            <a:endParaRPr lang="el-GR" sz="1400" dirty="0"/>
          </a:p>
        </p:txBody>
      </p:sp>
      <p:pic>
        <p:nvPicPr>
          <p:cNvPr id="3" name="Εικόνα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1013" y="3374539"/>
            <a:ext cx="3170387" cy="2705493"/>
          </a:xfrm>
          <a:prstGeom prst="rect">
            <a:avLst/>
          </a:prstGeom>
        </p:spPr>
      </p:pic>
      <p:sp>
        <p:nvSpPr>
          <p:cNvPr id="4" name="Θέση ημερομηνίας 3"/>
          <p:cNvSpPr>
            <a:spLocks noGrp="1"/>
          </p:cNvSpPr>
          <p:nvPr>
            <p:ph type="dt" sz="half" idx="10"/>
          </p:nvPr>
        </p:nvSpPr>
        <p:spPr/>
        <p:txBody>
          <a:bodyPr/>
          <a:lstStyle/>
          <a:p>
            <a:fld id="{9924969E-964E-4A33-A7E4-05392B9BED7E}" type="datetime1">
              <a:rPr lang="el-GR" smtClean="0"/>
              <a:t>11/3/2021</a:t>
            </a:fld>
            <a:endParaRPr lang="el-GR"/>
          </a:p>
        </p:txBody>
      </p:sp>
      <p:sp>
        <p:nvSpPr>
          <p:cNvPr id="5" name="Θέση υποσέλιδου 4"/>
          <p:cNvSpPr>
            <a:spLocks noGrp="1"/>
          </p:cNvSpPr>
          <p:nvPr>
            <p:ph type="ftr" sz="quarter" idx="11"/>
          </p:nvPr>
        </p:nvSpPr>
        <p:spPr/>
        <p:txBody>
          <a:bodyPr/>
          <a:lstStyle/>
          <a:p>
            <a:r>
              <a:rPr lang="el-GR" smtClean="0"/>
              <a:t>Παβέλη Άννα</a:t>
            </a:r>
            <a:endParaRPr lang="el-GR"/>
          </a:p>
        </p:txBody>
      </p:sp>
      <p:sp>
        <p:nvSpPr>
          <p:cNvPr id="6" name="Θέση αριθμού διαφάνειας 5"/>
          <p:cNvSpPr>
            <a:spLocks noGrp="1"/>
          </p:cNvSpPr>
          <p:nvPr>
            <p:ph type="sldNum" sz="quarter" idx="12"/>
          </p:nvPr>
        </p:nvSpPr>
        <p:spPr/>
        <p:txBody>
          <a:bodyPr/>
          <a:lstStyle/>
          <a:p>
            <a:fld id="{D59C2541-702F-4196-9749-C06DB885EE3B}" type="slidenum">
              <a:rPr lang="el-GR" smtClean="0"/>
              <a:t>5</a:t>
            </a:fld>
            <a:endParaRPr lang="el-GR"/>
          </a:p>
        </p:txBody>
      </p:sp>
      <p:pic>
        <p:nvPicPr>
          <p:cNvPr id="7" name="Εικόνα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03530" y="3374539"/>
            <a:ext cx="3350269" cy="2705493"/>
          </a:xfrm>
          <a:prstGeom prst="rect">
            <a:avLst/>
          </a:prstGeom>
        </p:spPr>
      </p:pic>
      <p:pic>
        <p:nvPicPr>
          <p:cNvPr id="8" name="Εικόνα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61047" y="3391072"/>
            <a:ext cx="3237886" cy="2183844"/>
          </a:xfrm>
          <a:prstGeom prst="rect">
            <a:avLst/>
          </a:prstGeom>
        </p:spPr>
      </p:pic>
      <p:sp>
        <p:nvSpPr>
          <p:cNvPr id="9" name="TextBox 8"/>
          <p:cNvSpPr txBox="1"/>
          <p:nvPr/>
        </p:nvSpPr>
        <p:spPr>
          <a:xfrm>
            <a:off x="4039976" y="2906549"/>
            <a:ext cx="3232212" cy="338554"/>
          </a:xfrm>
          <a:prstGeom prst="rect">
            <a:avLst/>
          </a:prstGeom>
          <a:noFill/>
        </p:spPr>
        <p:txBody>
          <a:bodyPr wrap="square" rtlCol="0">
            <a:spAutoFit/>
          </a:bodyPr>
          <a:lstStyle/>
          <a:p>
            <a:r>
              <a:rPr lang="el-GR" sz="1600" b="1" i="1" dirty="0" smtClean="0"/>
              <a:t>Λειτουργία διαφράγματος</a:t>
            </a:r>
            <a:endParaRPr lang="el-GR" sz="1600" b="1" i="1" dirty="0"/>
          </a:p>
        </p:txBody>
      </p:sp>
    </p:spTree>
    <p:extLst>
      <p:ext uri="{BB962C8B-B14F-4D97-AF65-F5344CB8AC3E}">
        <p14:creationId xmlns:p14="http://schemas.microsoft.com/office/powerpoint/2010/main" val="34936707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94027" y="254524"/>
            <a:ext cx="5109328" cy="461665"/>
          </a:xfrm>
          <a:prstGeom prst="rect">
            <a:avLst/>
          </a:prstGeom>
          <a:noFill/>
        </p:spPr>
        <p:txBody>
          <a:bodyPr wrap="square" rtlCol="0">
            <a:spAutoFit/>
          </a:bodyPr>
          <a:lstStyle/>
          <a:p>
            <a:r>
              <a:rPr lang="el-GR" sz="2400" b="1" dirty="0">
                <a:solidFill>
                  <a:srgbClr val="FF0000"/>
                </a:solidFill>
              </a:rPr>
              <a:t>Κάπνισμα και </a:t>
            </a:r>
            <a:r>
              <a:rPr lang="el-GR" sz="2400" b="1" dirty="0" smtClean="0">
                <a:solidFill>
                  <a:srgbClr val="FF0000"/>
                </a:solidFill>
              </a:rPr>
              <a:t>αναπνευστικό</a:t>
            </a:r>
            <a:r>
              <a:rPr lang="el-GR" b="1" dirty="0" smtClean="0">
                <a:solidFill>
                  <a:srgbClr val="FF0000"/>
                </a:solidFill>
              </a:rPr>
              <a:t> </a:t>
            </a:r>
            <a:r>
              <a:rPr lang="el-GR" sz="2400" b="1" dirty="0" smtClean="0">
                <a:solidFill>
                  <a:srgbClr val="FF0000"/>
                </a:solidFill>
              </a:rPr>
              <a:t>σύστημα</a:t>
            </a:r>
            <a:endParaRPr lang="el-GR" sz="2400" b="1" dirty="0">
              <a:solidFill>
                <a:srgbClr val="FF0000"/>
              </a:solidFill>
            </a:endParaRPr>
          </a:p>
        </p:txBody>
      </p:sp>
      <p:sp>
        <p:nvSpPr>
          <p:cNvPr id="3" name="Ορθογώνιο 2"/>
          <p:cNvSpPr/>
          <p:nvPr/>
        </p:nvSpPr>
        <p:spPr>
          <a:xfrm>
            <a:off x="587603" y="716189"/>
            <a:ext cx="10988512" cy="2585323"/>
          </a:xfrm>
          <a:prstGeom prst="rect">
            <a:avLst/>
          </a:prstGeom>
        </p:spPr>
        <p:txBody>
          <a:bodyPr wrap="square">
            <a:spAutoFit/>
          </a:bodyPr>
          <a:lstStyle/>
          <a:p>
            <a:r>
              <a:rPr lang="el-GR" dirty="0" smtClean="0"/>
              <a:t>Κάθε χρόνο περίπου έξι εκατομμύρια άτομα παγκοσμίως χάνουν τη ζωή τους λόγω του καπνίσματος, εκ των οποίων οι 600.000 είναι παθητικοί καπνιστές. Σοβαρές ασθένειες,  προκαλούνται από το κάπνισμα:</a:t>
            </a:r>
          </a:p>
          <a:p>
            <a:pPr marL="285750" indent="-285750">
              <a:buFont typeface="Arial" panose="020B0604020202020204" pitchFamily="34" charset="0"/>
              <a:buChar char="•"/>
            </a:pPr>
            <a:r>
              <a:rPr lang="el-GR" dirty="0" smtClean="0"/>
              <a:t>Καρκίνος των πνευμόνων   </a:t>
            </a:r>
          </a:p>
          <a:p>
            <a:pPr marL="285750" indent="-285750">
              <a:buFont typeface="Arial" panose="020B0604020202020204" pitchFamily="34" charset="0"/>
              <a:buChar char="•"/>
            </a:pPr>
            <a:r>
              <a:rPr lang="el-GR" dirty="0" smtClean="0"/>
              <a:t>Χρόνια Αποφρακτική Πνευμονοπάθεια    </a:t>
            </a:r>
          </a:p>
          <a:p>
            <a:pPr marL="285750" indent="-285750">
              <a:buFont typeface="Arial" panose="020B0604020202020204" pitchFamily="34" charset="0"/>
              <a:buChar char="•"/>
            </a:pPr>
            <a:r>
              <a:rPr lang="el-GR" dirty="0" smtClean="0"/>
              <a:t>Καρδιακές παθήσεις </a:t>
            </a:r>
          </a:p>
          <a:p>
            <a:pPr marL="285750" indent="-285750">
              <a:buFont typeface="Arial" panose="020B0604020202020204" pitchFamily="34" charset="0"/>
              <a:buChar char="•"/>
            </a:pPr>
            <a:r>
              <a:rPr lang="el-GR" dirty="0" smtClean="0"/>
              <a:t>Εγκεφαλικά επεισόδια  κ.τ.λ.</a:t>
            </a:r>
          </a:p>
          <a:p>
            <a:r>
              <a:rPr lang="el-GR" dirty="0" smtClean="0"/>
              <a:t>Βάσει ερευνών, το κάπνισμα αποτελεί μία από τις πιο θανατηφόρες συνήθειες. Ένας από τους λόγους είναι η πιθανότητα ανάπτυξης κακοήθων όγκων στο ανώτερο αναπνευστικό σύστημα και στον λάρυγγα.</a:t>
            </a:r>
          </a:p>
          <a:p>
            <a:pPr marL="285750" indent="-285750">
              <a:buFont typeface="Arial" panose="020B0604020202020204" pitchFamily="34" charset="0"/>
              <a:buChar char="•"/>
            </a:pPr>
            <a:endParaRPr lang="el-GR" dirty="0" smtClean="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6282" y="3033076"/>
            <a:ext cx="3324126" cy="1933575"/>
          </a:xfrm>
          <a:prstGeom prst="rect">
            <a:avLst/>
          </a:prstGeom>
        </p:spPr>
      </p:pic>
      <p:sp>
        <p:nvSpPr>
          <p:cNvPr id="5" name="TextBox 4"/>
          <p:cNvSpPr txBox="1"/>
          <p:nvPr/>
        </p:nvSpPr>
        <p:spPr>
          <a:xfrm>
            <a:off x="428133" y="5618399"/>
            <a:ext cx="6306533" cy="523220"/>
          </a:xfrm>
          <a:prstGeom prst="rect">
            <a:avLst/>
          </a:prstGeom>
          <a:noFill/>
        </p:spPr>
        <p:txBody>
          <a:bodyPr wrap="square" rtlCol="0">
            <a:spAutoFit/>
          </a:bodyPr>
          <a:lstStyle/>
          <a:p>
            <a:r>
              <a:rPr lang="el-GR" sz="1200" i="1" dirty="0" smtClean="0"/>
              <a:t>Πηγές</a:t>
            </a:r>
            <a:r>
              <a:rPr lang="el-GR" sz="1600" dirty="0" smtClean="0"/>
              <a:t>: </a:t>
            </a:r>
            <a:r>
              <a:rPr lang="el-GR" sz="1200" i="1" dirty="0" smtClean="0">
                <a:hlinkClick r:id="rId3"/>
              </a:rPr>
              <a:t>Ελεύθερη Εγκυκλοπαίδεια </a:t>
            </a:r>
            <a:r>
              <a:rPr lang="en-150" sz="1200" i="1" dirty="0" smtClean="0">
                <a:hlinkClick r:id="rId3"/>
              </a:rPr>
              <a:t>–</a:t>
            </a:r>
            <a:r>
              <a:rPr lang="el-GR" sz="1200" i="1" dirty="0" smtClean="0">
                <a:hlinkClick r:id="rId3"/>
              </a:rPr>
              <a:t> Βικιπαίδεια</a:t>
            </a:r>
            <a:endParaRPr lang="el-GR" sz="1200" i="1" dirty="0" smtClean="0"/>
          </a:p>
          <a:p>
            <a:r>
              <a:rPr lang="el-GR" sz="1200" i="1" dirty="0" smtClean="0"/>
              <a:t>Βίντεο: </a:t>
            </a:r>
            <a:r>
              <a:rPr lang="en-US" sz="1200" i="1" dirty="0" smtClean="0">
                <a:hlinkClick r:id="rId4"/>
              </a:rPr>
              <a:t>youtu</a:t>
            </a:r>
            <a:r>
              <a:rPr lang="en-150" sz="1200" i="1" dirty="0" smtClean="0">
                <a:hlinkClick r:id="rId4"/>
              </a:rPr>
              <a:t>be </a:t>
            </a:r>
            <a:r>
              <a:rPr lang="el-GR" sz="1200" i="1" dirty="0" smtClean="0">
                <a:hlinkClick r:id="rId4"/>
              </a:rPr>
              <a:t>Το αναπνευστικό σύστημα</a:t>
            </a:r>
            <a:endParaRPr lang="el-GR" sz="1200" i="1" dirty="0"/>
          </a:p>
        </p:txBody>
      </p:sp>
      <p:sp>
        <p:nvSpPr>
          <p:cNvPr id="6" name="Θέση ημερομηνίας 5"/>
          <p:cNvSpPr>
            <a:spLocks noGrp="1"/>
          </p:cNvSpPr>
          <p:nvPr>
            <p:ph type="dt" sz="half" idx="10"/>
          </p:nvPr>
        </p:nvSpPr>
        <p:spPr/>
        <p:txBody>
          <a:bodyPr/>
          <a:lstStyle/>
          <a:p>
            <a:fld id="{04D8BE51-4ED4-4C08-8722-1CFC61ED5E71}" type="datetime1">
              <a:rPr lang="el-GR" smtClean="0"/>
              <a:t>11/3/2021</a:t>
            </a:fld>
            <a:endParaRPr lang="el-GR"/>
          </a:p>
        </p:txBody>
      </p:sp>
      <p:sp>
        <p:nvSpPr>
          <p:cNvPr id="7" name="Θέση υποσέλιδου 6"/>
          <p:cNvSpPr>
            <a:spLocks noGrp="1"/>
          </p:cNvSpPr>
          <p:nvPr>
            <p:ph type="ftr" sz="quarter" idx="11"/>
          </p:nvPr>
        </p:nvSpPr>
        <p:spPr/>
        <p:txBody>
          <a:bodyPr/>
          <a:lstStyle/>
          <a:p>
            <a:r>
              <a:rPr lang="el-GR" smtClean="0"/>
              <a:t>Παβέλη Άννα</a:t>
            </a:r>
            <a:endParaRPr lang="el-GR"/>
          </a:p>
        </p:txBody>
      </p:sp>
      <p:sp>
        <p:nvSpPr>
          <p:cNvPr id="8" name="Θέση αριθμού διαφάνειας 7"/>
          <p:cNvSpPr>
            <a:spLocks noGrp="1"/>
          </p:cNvSpPr>
          <p:nvPr>
            <p:ph type="sldNum" sz="quarter" idx="12"/>
          </p:nvPr>
        </p:nvSpPr>
        <p:spPr/>
        <p:txBody>
          <a:bodyPr/>
          <a:lstStyle/>
          <a:p>
            <a:fld id="{D59C2541-702F-4196-9749-C06DB885EE3B}" type="slidenum">
              <a:rPr lang="el-GR" smtClean="0"/>
              <a:t>6</a:t>
            </a:fld>
            <a:endParaRPr lang="el-GR"/>
          </a:p>
        </p:txBody>
      </p:sp>
      <p:sp>
        <p:nvSpPr>
          <p:cNvPr id="9" name="Ορθογώνιο 8"/>
          <p:cNvSpPr/>
          <p:nvPr/>
        </p:nvSpPr>
        <p:spPr>
          <a:xfrm>
            <a:off x="704295" y="3033076"/>
            <a:ext cx="7487598" cy="2308324"/>
          </a:xfrm>
          <a:prstGeom prst="rect">
            <a:avLst/>
          </a:prstGeom>
          <a:pattFill prst="pct10">
            <a:fgClr>
              <a:schemeClr val="accent1"/>
            </a:fgClr>
            <a:bgClr>
              <a:schemeClr val="accent2"/>
            </a:bgClr>
          </a:pattFill>
          <a:ln w="31750" cmpd="sng">
            <a:solidFill>
              <a:schemeClr val="accent1">
                <a:alpha val="6000"/>
              </a:schemeClr>
            </a:solidFill>
          </a:ln>
        </p:spPr>
        <p:txBody>
          <a:bodyPr wrap="square">
            <a:spAutoFit/>
          </a:bodyPr>
          <a:lstStyle/>
          <a:p>
            <a:r>
              <a:rPr lang="el-GR" b="1" dirty="0"/>
              <a:t>Συμπέρασμα:</a:t>
            </a:r>
          </a:p>
          <a:p>
            <a:r>
              <a:rPr lang="el-GR" dirty="0"/>
              <a:t>Το αναπνευστικό σύστημα είναι ένα μικρό εργαστήριο που μετρά συνεχώς την πυκνότητα του διοξειδίου του άνθρακα στο αίμα και, όποτε χρειάζεται, αυξομειώνει τον αριθμό των αναπνευστικών κινήσεων, ανάλογα με τις ανάγκες του οργανισμού.  Έτσι, σε διάφορες δραστηριότητες όπως η σωματική </a:t>
            </a:r>
            <a:r>
              <a:rPr lang="el-GR" dirty="0" smtClean="0"/>
              <a:t>άσκηση, </a:t>
            </a:r>
            <a:r>
              <a:rPr lang="el-GR" dirty="0"/>
              <a:t>αυξάνεται η ανάγκη για </a:t>
            </a:r>
            <a:r>
              <a:rPr lang="el-GR" dirty="0" smtClean="0"/>
              <a:t>οξυγόνο, </a:t>
            </a:r>
            <a:r>
              <a:rPr lang="el-GR" dirty="0"/>
              <a:t>επομένως αυξάνεται και ο αριθμός εισπνοών  προκειμένου </a:t>
            </a:r>
            <a:r>
              <a:rPr lang="el-GR"/>
              <a:t>να </a:t>
            </a:r>
            <a:r>
              <a:rPr lang="el-GR" smtClean="0"/>
              <a:t>καλυφθούν </a:t>
            </a:r>
            <a:r>
              <a:rPr lang="el-GR" dirty="0"/>
              <a:t>οι ανάγκες του οργανισμού σε οξυγόνο.</a:t>
            </a:r>
          </a:p>
        </p:txBody>
      </p:sp>
    </p:spTree>
    <p:extLst>
      <p:ext uri="{BB962C8B-B14F-4D97-AF65-F5344CB8AC3E}">
        <p14:creationId xmlns:p14="http://schemas.microsoft.com/office/powerpoint/2010/main" val="1367966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52767" y="3481873"/>
            <a:ext cx="6504494" cy="523220"/>
          </a:xfrm>
          <a:prstGeom prst="rect">
            <a:avLst/>
          </a:prstGeom>
          <a:noFill/>
        </p:spPr>
        <p:txBody>
          <a:bodyPr wrap="square" rtlCol="0">
            <a:spAutoFit/>
          </a:bodyPr>
          <a:lstStyle/>
          <a:p>
            <a:r>
              <a:rPr lang="el-GR" sz="2800" b="1" dirty="0" smtClean="0">
                <a:solidFill>
                  <a:srgbClr val="FF0000"/>
                </a:solidFill>
              </a:rPr>
              <a:t>Σας ευχαριστώ!</a:t>
            </a:r>
            <a:endParaRPr lang="el-GR" sz="2800" b="1" dirty="0">
              <a:solidFill>
                <a:srgbClr val="FF0000"/>
              </a:solidFill>
            </a:endParaRPr>
          </a:p>
        </p:txBody>
      </p:sp>
      <p:pic>
        <p:nvPicPr>
          <p:cNvPr id="3" name="Εικόνα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5173546" cy="3443641"/>
          </a:xfrm>
          <a:prstGeom prst="rect">
            <a:avLst/>
          </a:prstGeom>
        </p:spPr>
      </p:pic>
      <p:pic>
        <p:nvPicPr>
          <p:cNvPr id="4" name="Εικόνα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828" y="4000500"/>
            <a:ext cx="5022717" cy="2857500"/>
          </a:xfrm>
          <a:prstGeom prst="rect">
            <a:avLst/>
          </a:prstGeom>
        </p:spPr>
      </p:pic>
      <p:pic>
        <p:nvPicPr>
          <p:cNvPr id="5" name="Εικόνα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1484" y="4000500"/>
            <a:ext cx="4271100" cy="2622136"/>
          </a:xfrm>
          <a:prstGeom prst="rect">
            <a:avLst/>
          </a:prstGeom>
        </p:spPr>
      </p:pic>
      <p:pic>
        <p:nvPicPr>
          <p:cNvPr id="6" name="Εικόνα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21483" y="15568"/>
            <a:ext cx="4271101" cy="3597157"/>
          </a:xfrm>
          <a:prstGeom prst="rect">
            <a:avLst/>
          </a:prstGeom>
        </p:spPr>
      </p:pic>
      <p:sp>
        <p:nvSpPr>
          <p:cNvPr id="7" name="Θέση ημερομηνίας 6"/>
          <p:cNvSpPr>
            <a:spLocks noGrp="1"/>
          </p:cNvSpPr>
          <p:nvPr>
            <p:ph type="dt" sz="half" idx="10"/>
          </p:nvPr>
        </p:nvSpPr>
        <p:spPr/>
        <p:txBody>
          <a:bodyPr/>
          <a:lstStyle/>
          <a:p>
            <a:fld id="{FA82B801-3875-4EEB-A575-163ED8FFC4F1}" type="datetime1">
              <a:rPr lang="el-GR" smtClean="0"/>
              <a:t>11/3/2021</a:t>
            </a:fld>
            <a:endParaRPr lang="el-GR"/>
          </a:p>
        </p:txBody>
      </p:sp>
      <p:sp>
        <p:nvSpPr>
          <p:cNvPr id="8" name="Θέση υποσέλιδου 7"/>
          <p:cNvSpPr>
            <a:spLocks noGrp="1"/>
          </p:cNvSpPr>
          <p:nvPr>
            <p:ph type="ftr" sz="quarter" idx="11"/>
          </p:nvPr>
        </p:nvSpPr>
        <p:spPr/>
        <p:txBody>
          <a:bodyPr/>
          <a:lstStyle/>
          <a:p>
            <a:r>
              <a:rPr lang="el-GR" smtClean="0"/>
              <a:t>Παβέλη Άννα</a:t>
            </a:r>
            <a:endParaRPr lang="el-GR"/>
          </a:p>
        </p:txBody>
      </p:sp>
      <p:sp>
        <p:nvSpPr>
          <p:cNvPr id="9" name="Θέση αριθμού διαφάνειας 8"/>
          <p:cNvSpPr>
            <a:spLocks noGrp="1"/>
          </p:cNvSpPr>
          <p:nvPr>
            <p:ph type="sldNum" sz="quarter" idx="12"/>
          </p:nvPr>
        </p:nvSpPr>
        <p:spPr/>
        <p:txBody>
          <a:bodyPr/>
          <a:lstStyle/>
          <a:p>
            <a:fld id="{D59C2541-702F-4196-9749-C06DB885EE3B}" type="slidenum">
              <a:rPr lang="el-GR" smtClean="0"/>
              <a:t>7</a:t>
            </a:fld>
            <a:endParaRPr lang="el-GR"/>
          </a:p>
        </p:txBody>
      </p:sp>
    </p:spTree>
    <p:extLst>
      <p:ext uri="{BB962C8B-B14F-4D97-AF65-F5344CB8AC3E}">
        <p14:creationId xmlns:p14="http://schemas.microsoft.com/office/powerpoint/2010/main" val="3870122463"/>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TotalTime>
  <Words>561</Words>
  <Application>Microsoft Office PowerPoint</Application>
  <PresentationFormat>Ευρεία οθόνη</PresentationFormat>
  <Paragraphs>66</Paragraphs>
  <Slides>7</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7</vt:i4>
      </vt:variant>
    </vt:vector>
  </HeadingPairs>
  <TitlesOfParts>
    <vt:vector size="14" baseType="lpstr">
      <vt:lpstr>Arial</vt:lpstr>
      <vt:lpstr>Calibri</vt:lpstr>
      <vt:lpstr>Calibri Light</vt:lpstr>
      <vt:lpstr>Times New Roman</vt:lpstr>
      <vt:lpstr>Trebuchet MS</vt:lpstr>
      <vt:lpstr>Wingdings</vt:lpstr>
      <vt:lpstr>Θέμα του Office</vt:lpstr>
      <vt:lpstr>Το αναπνευστικό σύστημα και η λειτουργία του</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αναπνευστικό σύστημα και η λειτουργία του</dc:title>
  <dc:creator>ΠΑΒΕΛΗΣ</dc:creator>
  <cp:lastModifiedBy>ΠΑΒΕΛΗΣ</cp:lastModifiedBy>
  <cp:revision>28</cp:revision>
  <dcterms:created xsi:type="dcterms:W3CDTF">2021-02-27T13:21:12Z</dcterms:created>
  <dcterms:modified xsi:type="dcterms:W3CDTF">2021-03-11T17:46:14Z</dcterms:modified>
</cp:coreProperties>
</file>