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-523" y="-10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4267200" y="0"/>
            <a:ext cx="10363200" cy="82296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152400" y="4114800"/>
            <a:ext cx="82296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5386989" y="640080"/>
            <a:ext cx="8168640" cy="3441802"/>
          </a:xfrm>
        </p:spPr>
        <p:txBody>
          <a:bodyPr lIns="65311" tIns="0" rIns="65311">
            <a:noAutofit/>
          </a:bodyPr>
          <a:lstStyle>
            <a:lvl1pPr algn="r">
              <a:defRPr sz="6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5367107" y="4247837"/>
            <a:ext cx="8183645" cy="1321498"/>
          </a:xfrm>
        </p:spPr>
        <p:txBody>
          <a:bodyPr lIns="65311" tIns="0" rIns="65311" bIns="0"/>
          <a:lstStyle>
            <a:lvl1pPr marL="0" indent="0" algn="r">
              <a:buNone/>
              <a:defRPr sz="3100">
                <a:solidFill>
                  <a:srgbClr val="FFFFFF"/>
                </a:solidFill>
                <a:effectLst/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9393959" y="7869535"/>
            <a:ext cx="3203942" cy="27228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11040" y="7869535"/>
            <a:ext cx="4684355" cy="27432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609414" y="7867498"/>
            <a:ext cx="941338" cy="27432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10485120" y="329947"/>
            <a:ext cx="2438400" cy="7021830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31520" y="329571"/>
            <a:ext cx="9631680" cy="702183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88506" y="7869535"/>
            <a:ext cx="3203942" cy="27228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31520" y="7867498"/>
            <a:ext cx="5852160" cy="27432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007193" y="7863840"/>
            <a:ext cx="941338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06880" y="3386205"/>
            <a:ext cx="10008781" cy="1634490"/>
          </a:xfrm>
        </p:spPr>
        <p:txBody>
          <a:bodyPr tIns="0" anchor="t"/>
          <a:lstStyle>
            <a:lvl1pPr algn="r">
              <a:buNone/>
              <a:defRPr sz="6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06880" y="2286001"/>
            <a:ext cx="10008781" cy="892208"/>
          </a:xfrm>
        </p:spPr>
        <p:txBody>
          <a:bodyPr anchor="b"/>
          <a:lstStyle>
            <a:lvl1pPr marL="0" indent="0" algn="r">
              <a:buNone/>
              <a:defRPr sz="2900">
                <a:solidFill>
                  <a:schemeClr val="tx1"/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558781" y="7868172"/>
            <a:ext cx="3203942" cy="27228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76573" y="7868172"/>
            <a:ext cx="4632960" cy="27432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774323" y="7866134"/>
            <a:ext cx="941338" cy="27432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1520" y="384048"/>
            <a:ext cx="11587277" cy="13716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5632704" cy="5431156"/>
          </a:xfrm>
        </p:spPr>
        <p:txBody>
          <a:bodyPr anchor="t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686093" y="1920240"/>
            <a:ext cx="5632704" cy="5431156"/>
          </a:xfrm>
        </p:spPr>
        <p:txBody>
          <a:bodyPr anchor="t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1520" y="384048"/>
            <a:ext cx="11587277" cy="1371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31520" y="7040880"/>
            <a:ext cx="5632704" cy="54864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600" b="1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86093" y="7040880"/>
            <a:ext cx="5632704" cy="54864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600" b="1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731520" y="2054208"/>
            <a:ext cx="5632704" cy="493776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686093" y="2054208"/>
            <a:ext cx="5632704" cy="493776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1520" y="384048"/>
            <a:ext cx="11587277" cy="13716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1520" y="274320"/>
            <a:ext cx="9436608" cy="1408176"/>
          </a:xfrm>
        </p:spPr>
        <p:txBody>
          <a:bodyPr wrap="square" anchor="b"/>
          <a:lstStyle>
            <a:lvl1pPr algn="l">
              <a:buNone/>
              <a:defRPr lang="en-US" sz="3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31520" y="1796899"/>
            <a:ext cx="9436608" cy="723014"/>
          </a:xfrm>
        </p:spPr>
        <p:txBody>
          <a:bodyPr rot="0" spcFirstLastPara="0" vertOverflow="overflow" horzOverflow="overflow" vert="horz" wrap="square" lIns="65311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31520" y="2560320"/>
            <a:ext cx="11582400" cy="524610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956750" y="1205602"/>
            <a:ext cx="6911243" cy="517508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954731" y="1198580"/>
            <a:ext cx="6911243" cy="517508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622557" y="1371600"/>
            <a:ext cx="5486400" cy="2468880"/>
          </a:xfrm>
        </p:spPr>
        <p:txBody>
          <a:bodyPr vert="horz" anchor="b"/>
          <a:lstStyle>
            <a:lvl1pPr algn="l">
              <a:buNone/>
              <a:defRPr sz="43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622557" y="3940361"/>
            <a:ext cx="5486400" cy="2304288"/>
          </a:xfrm>
        </p:spPr>
        <p:txBody>
          <a:bodyPr rot="0" spcFirstLastPara="0" vertOverflow="overflow" horzOverflow="overflow" vert="horz" wrap="square" lIns="117560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1061891" y="1249202"/>
            <a:ext cx="6729984" cy="5047488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13045440" y="0"/>
            <a:ext cx="1584960" cy="82296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731520" y="384048"/>
            <a:ext cx="11582400" cy="1371600"/>
          </a:xfrm>
          <a:prstGeom prst="rect">
            <a:avLst/>
          </a:prstGeom>
        </p:spPr>
        <p:txBody>
          <a:bodyPr vert="horz" lIns="65311" tIns="0" rIns="65311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731520" y="1931299"/>
            <a:ext cx="11582400" cy="5815584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93498" y="7869535"/>
            <a:ext cx="3203942" cy="272282"/>
          </a:xfrm>
          <a:prstGeom prst="rect">
            <a:avLst/>
          </a:prstGeom>
        </p:spPr>
        <p:txBody>
          <a:bodyPr vert="horz" lIns="130622" tIns="0" rIns="130622" bIns="0" anchor="b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2/20/2024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731520" y="7869535"/>
            <a:ext cx="5852160" cy="274320"/>
          </a:xfrm>
          <a:prstGeom prst="rect">
            <a:avLst/>
          </a:prstGeom>
        </p:spPr>
        <p:txBody>
          <a:bodyPr vert="horz" lIns="130622" tIns="0" rIns="130622" bIns="0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002317" y="7867498"/>
            <a:ext cx="941338" cy="27432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4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91866" indent="-391866" algn="l" rtl="0" eaLnBrk="1" latinLnBrk="0" hangingPunct="1">
        <a:spcBef>
          <a:spcPts val="857"/>
        </a:spcBef>
        <a:buClr>
          <a:schemeClr val="tx2"/>
        </a:buClr>
        <a:buSzPct val="73000"/>
        <a:buFont typeface="Wingdings 2"/>
        <a:buChar char=""/>
        <a:defRPr kumimoji="0" sz="3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4546" indent="-326555" algn="l" rtl="0" eaLnBrk="1" latinLnBrk="0" hangingPunct="1">
        <a:spcBef>
          <a:spcPts val="714"/>
        </a:spcBef>
        <a:buClr>
          <a:schemeClr val="accent4"/>
        </a:buClr>
        <a:buSzPct val="80000"/>
        <a:buFont typeface="Wingdings 2"/>
        <a:buChar char=""/>
        <a:defRPr kumimoji="0" sz="3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1084163" indent="-326555" algn="l" rtl="0" eaLnBrk="1" latinLnBrk="0" hangingPunct="1">
        <a:spcBef>
          <a:spcPts val="571"/>
        </a:spcBef>
        <a:buClr>
          <a:schemeClr val="accent4"/>
        </a:buClr>
        <a:buSzPct val="60000"/>
        <a:buFont typeface="Wingdings"/>
        <a:buChar char="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42" indent="-326555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9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828709" indent="-326555" algn="l" rtl="0" eaLnBrk="1" latinLnBrk="0" hangingPunct="1">
        <a:spcBef>
          <a:spcPts val="571"/>
        </a:spcBef>
        <a:buClr>
          <a:schemeClr val="accent4"/>
        </a:buClr>
        <a:buSzPct val="70000"/>
        <a:buFont typeface="Wingdings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015" indent="-261244" algn="l" rtl="0" eaLnBrk="1" latinLnBrk="0" hangingPunct="1">
        <a:spcBef>
          <a:spcPts val="571"/>
        </a:spcBef>
        <a:buClr>
          <a:schemeClr val="accent4"/>
        </a:buClr>
        <a:buSzPct val="80000"/>
        <a:buFont typeface="Wingdings 2"/>
        <a:buChar char=""/>
        <a:defRPr kumimoji="0" sz="26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2390383" indent="-261244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8565" indent="-261244" algn="l" rtl="0" eaLnBrk="1" latinLnBrk="0" hangingPunct="1">
        <a:spcBef>
          <a:spcPts val="429"/>
        </a:spcBef>
        <a:buClr>
          <a:schemeClr val="accent4"/>
        </a:buClr>
        <a:buSzPct val="100000"/>
        <a:buChar char="•"/>
        <a:defRPr kumimoji="0" sz="23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938996" indent="-261244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978195"/>
            <a:ext cx="14630400" cy="5592727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833199" y="1818167"/>
            <a:ext cx="13797202" cy="4040374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201" y="1818167"/>
            <a:ext cx="7477602" cy="24301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6561"/>
              </a:lnSpc>
            </a:pPr>
            <a:r>
              <a:rPr lang="en-US" sz="53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Εισαγωγή στην ανακύκλωση</a:t>
            </a:r>
            <a:endParaRPr lang="en-US" sz="5300" dirty="0"/>
          </a:p>
        </p:txBody>
      </p:sp>
      <p:sp>
        <p:nvSpPr>
          <p:cNvPr id="6" name="Text 3"/>
          <p:cNvSpPr/>
          <p:nvPr/>
        </p:nvSpPr>
        <p:spPr>
          <a:xfrm>
            <a:off x="833201" y="4104167"/>
            <a:ext cx="7477602" cy="175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ανακύκλωση είναι η διαδικασία μετατροπής χρησιμοποιημένων υλικών σε καινούργια προϊόντα, προκειμένου να μειωθεί η χρήση φυσικών πόρων και η περιβαλλοντική ρύπανση.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037994" y="1477926"/>
            <a:ext cx="10554533" cy="5156790"/>
          </a:xfrm>
          <a:prstGeom prst="rect">
            <a:avLst/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5" y="1826538"/>
            <a:ext cx="10554414" cy="138874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Σημασία της ανακύκλωσης για το περιβάλλον</a:t>
            </a:r>
            <a:endParaRPr lang="en-US" sz="4400" dirty="0"/>
          </a:p>
        </p:txBody>
      </p:sp>
      <p:sp>
        <p:nvSpPr>
          <p:cNvPr id="7" name="Shape 4"/>
          <p:cNvSpPr/>
          <p:nvPr/>
        </p:nvSpPr>
        <p:spPr>
          <a:xfrm>
            <a:off x="2037994" y="372213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8" name="Text 5"/>
          <p:cNvSpPr/>
          <p:nvPr/>
        </p:nvSpPr>
        <p:spPr>
          <a:xfrm>
            <a:off x="2219207" y="3763805"/>
            <a:ext cx="13739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2760108" y="3798451"/>
            <a:ext cx="2647950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Μείωση των αποβλήτων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760108" y="4626054"/>
            <a:ext cx="2647950" cy="177700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ανακύκλωση βοηθά να μειωθεί η ποσότητα των απορριμμάτων που καταλήγουν στα χωματερά.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5630229" y="372213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2" name="Text 9"/>
          <p:cNvSpPr/>
          <p:nvPr/>
        </p:nvSpPr>
        <p:spPr>
          <a:xfrm>
            <a:off x="5788106" y="3763805"/>
            <a:ext cx="184070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6352343" y="3798451"/>
            <a:ext cx="2647950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Εξοικονόμηση πόρων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6352343" y="4626054"/>
            <a:ext cx="2647950" cy="142160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επαναχρησιμοποίηση υλικών συμβάλλει στην εξοικονόμηση ενέργειας και φυσικών πόρων.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9222463" y="3722133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6" name="Text 13"/>
          <p:cNvSpPr/>
          <p:nvPr/>
        </p:nvSpPr>
        <p:spPr>
          <a:xfrm>
            <a:off x="9382363" y="3763805"/>
            <a:ext cx="180022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00" dirty="0"/>
          </a:p>
        </p:txBody>
      </p:sp>
      <p:sp>
        <p:nvSpPr>
          <p:cNvPr id="17" name="Text 14"/>
          <p:cNvSpPr/>
          <p:nvPr/>
        </p:nvSpPr>
        <p:spPr>
          <a:xfrm>
            <a:off x="9944577" y="3798451"/>
            <a:ext cx="2647950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Περιβαλλοντική προστασία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9944577" y="4626054"/>
            <a:ext cx="2647950" cy="1777008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μείωση των ρύπων από την παραγωγή νέων υλικών έχει ουσιαστικά οφέλη για τη γη και το περιβάλλον.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39972" y="1722474"/>
            <a:ext cx="13024884" cy="4391247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1371600" y="1881962"/>
            <a:ext cx="11663916" cy="4231759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4" y="2927509"/>
            <a:ext cx="8095536" cy="694373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Τύποι ανακυκλώσιμων υλικών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2037994" y="4177308"/>
            <a:ext cx="2221944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Δείγματα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037994" y="4746665"/>
            <a:ext cx="5006221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Μετάλλα, πλαστικά, γυαλί, χαρτί, ρούχα.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3807" y="4177308"/>
            <a:ext cx="2221944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Χρήσεις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7593806" y="4746665"/>
            <a:ext cx="5006221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Συσκευασία, ρουχισμός, οικοδομή, ηλεκτρονικά.</a:t>
            </a:r>
            <a:endParaRPr lang="en-US" sz="1700" dirty="0"/>
          </a:p>
        </p:txBody>
      </p:sp>
      <p:pic>
        <p:nvPicPr>
          <p:cNvPr id="9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4" y="7589520"/>
            <a:ext cx="2296806" cy="548640"/>
          </a:xfrm>
          <a:prstGeom prst="rect">
            <a:avLst/>
          </a:prstGeom>
        </p:spPr>
      </p:pic>
      <p:pic>
        <p:nvPicPr>
          <p:cNvPr id="10" name="9 - Εικόνα" descr="Recycl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70" y="193566"/>
            <a:ext cx="6833888" cy="2592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063256"/>
            <a:ext cx="14141302" cy="6347637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063256"/>
            <a:ext cx="14141302" cy="6177516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801" y="1476255"/>
            <a:ext cx="9306402" cy="138874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Οικολογικά οφέλη της ανακύκλωσης</a:t>
            </a:r>
            <a:endParaRPr lang="en-US" sz="4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98" y="3198258"/>
            <a:ext cx="1110973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35029" y="3420429"/>
            <a:ext cx="5194221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Μείωση  κατανάλωσης φυσικών πόρων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5935029" y="3900846"/>
            <a:ext cx="7862173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ανακύκλωση βοηθά στη μείωση της ανάγκης παραγωγής νέων πρώτων υλών.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8" y="4975742"/>
            <a:ext cx="1110973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35028" y="5197912"/>
            <a:ext cx="3980974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Μείωση αποβλήτων στα ΧΥΤΑ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5935029" y="5678329"/>
            <a:ext cx="7862173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εξοικονόμηση χώρου σε χωματερές </a:t>
            </a:r>
            <a:r>
              <a:rPr lang="en-US" sz="170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μειώνει</a:t>
            </a: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</a:t>
            </a:r>
            <a:r>
              <a:rPr lang="el-GR" sz="17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ις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περιβαλλοντικ</a:t>
            </a:r>
            <a:r>
              <a:rPr lang="el-GR" sz="17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ές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</a:t>
            </a:r>
            <a:r>
              <a:rPr lang="el-GR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ι</a:t>
            </a:r>
            <a:r>
              <a:rPr lang="en-US" sz="17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πτ</a:t>
            </a:r>
            <a:r>
              <a:rPr lang="el-GR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ώ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</a:t>
            </a:r>
            <a:r>
              <a:rPr lang="el-GR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εις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8678" y="0"/>
            <a:ext cx="12971722" cy="64008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1567239" y="4"/>
            <a:ext cx="12971721" cy="6075401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5" y="1"/>
            <a:ext cx="8190667" cy="999459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Προκλήσεις  στην ανακύκλωση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349104" y="3292913"/>
            <a:ext cx="44410" cy="2782492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1" y="3694212"/>
            <a:ext cx="777597" cy="44410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9" y="3466507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8" name="Text 6"/>
          <p:cNvSpPr/>
          <p:nvPr/>
        </p:nvSpPr>
        <p:spPr>
          <a:xfrm>
            <a:off x="2302490" y="3508177"/>
            <a:ext cx="137398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3593306" y="3515082"/>
            <a:ext cx="2221944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Mετατροπή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3593307" y="3995499"/>
            <a:ext cx="8999101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Τα παλαιά υλικά να μετατραπούν σε υψηλής ποιότητας νέα προϊόντα.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2621221" y="5196542"/>
            <a:ext cx="777597" cy="44410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9" y="4968836"/>
            <a:ext cx="499942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3" name="Text 11"/>
          <p:cNvSpPr/>
          <p:nvPr/>
        </p:nvSpPr>
        <p:spPr>
          <a:xfrm>
            <a:off x="2279155" y="5010507"/>
            <a:ext cx="184070" cy="41648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3281"/>
              </a:lnSpc>
            </a:pPr>
            <a:r>
              <a:rPr lang="en-US" sz="2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3593305" y="5017413"/>
            <a:ext cx="2811066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Επαναχρησιμοποίηση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3593307" y="5497830"/>
            <a:ext cx="8999101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l-GR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Τα παλιά υλικά να ξαναχρησιμοποιηθούν με διαφορετικό τρόπο</a:t>
            </a:r>
            <a:r>
              <a:rPr lang="en-US" sz="17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00" dirty="0"/>
          </a:p>
        </p:txBody>
      </p:sp>
      <p:pic>
        <p:nvPicPr>
          <p:cNvPr id="18" name="17 - Εικόνα" descr="lidl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89" y="766135"/>
            <a:ext cx="6417054" cy="2928077"/>
          </a:xfrm>
          <a:prstGeom prst="rect">
            <a:avLst/>
          </a:prstGeom>
        </p:spPr>
      </p:pic>
      <p:pic>
        <p:nvPicPr>
          <p:cNvPr id="19" name="18 - Εικόνα" descr="set_xartina_koutia_apothikefsis_papoutsion_10_tmx_Idomya_30010391_4.jpg"/>
          <p:cNvPicPr>
            <a:picLocks noChangeAspect="1"/>
          </p:cNvPicPr>
          <p:nvPr/>
        </p:nvPicPr>
        <p:blipFill>
          <a:blip r:embed="rId4"/>
          <a:srcRect l="8544" t="10587" r="5850" b="13407"/>
          <a:stretch>
            <a:fillRect/>
          </a:stretch>
        </p:blipFill>
        <p:spPr>
          <a:xfrm>
            <a:off x="235715" y="5497830"/>
            <a:ext cx="2845925" cy="2526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573619"/>
            <a:ext cx="14630400" cy="5475768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2456121"/>
            <a:ext cx="14630400" cy="5050465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7024"/>
            <a:ext cx="14630400" cy="461073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3618866"/>
            <a:ext cx="14630400" cy="4610734"/>
          </a:xfrm>
          <a:prstGeom prst="rect">
            <a:avLst/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8112" y="2240280"/>
            <a:ext cx="10554414" cy="138874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Πρακτικές συμβουλές για την </a:t>
            </a:r>
            <a:r>
              <a:rPr lang="en-US" sz="4400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ανακύκλωση</a:t>
            </a: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400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στ</a:t>
            </a:r>
            <a:r>
              <a:rPr lang="el-GR" sz="44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ην</a:t>
            </a:r>
            <a:r>
              <a:rPr lang="en-US" sz="44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400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καθημεριν</a:t>
            </a:r>
            <a:r>
              <a:rPr lang="el-GR" sz="44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ή</a:t>
            </a:r>
            <a:r>
              <a:rPr lang="en-US" sz="44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l-GR" sz="44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ζωή</a:t>
            </a:r>
            <a:endParaRPr lang="en-US" sz="4400" dirty="0"/>
          </a:p>
        </p:txBody>
      </p:sp>
      <p:sp>
        <p:nvSpPr>
          <p:cNvPr id="7" name="Shape 4"/>
          <p:cNvSpPr/>
          <p:nvPr/>
        </p:nvSpPr>
        <p:spPr>
          <a:xfrm>
            <a:off x="2037994" y="3629026"/>
            <a:ext cx="3370064" cy="2693551"/>
          </a:xfrm>
          <a:prstGeom prst="roundRect">
            <a:avLst>
              <a:gd name="adj" fmla="val 4950"/>
            </a:avLst>
          </a:prstGeom>
          <a:solidFill>
            <a:srgbClr val="DEE7F7"/>
          </a:solidFill>
          <a:ln/>
        </p:spPr>
      </p:sp>
      <p:sp>
        <p:nvSpPr>
          <p:cNvPr id="8" name="Text 5"/>
          <p:cNvSpPr/>
          <p:nvPr/>
        </p:nvSpPr>
        <p:spPr>
          <a:xfrm>
            <a:off x="2260164" y="3851197"/>
            <a:ext cx="2925723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Ξεχωριστός κάδος για ανακύκλωση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2260164" y="4678799"/>
            <a:ext cx="2925723" cy="142160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Οργάνωση των ανακυκλώσιμων υλικών για τη διευκόλυνση της διαδικασίας ανακύκλωσης.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5630229" y="3629026"/>
            <a:ext cx="3370064" cy="2693551"/>
          </a:xfrm>
          <a:prstGeom prst="roundRect">
            <a:avLst>
              <a:gd name="adj" fmla="val 4950"/>
            </a:avLst>
          </a:prstGeom>
          <a:solidFill>
            <a:srgbClr val="DEE7F7"/>
          </a:solidFill>
          <a:ln/>
        </p:spPr>
      </p:sp>
      <p:sp>
        <p:nvSpPr>
          <p:cNvPr id="11" name="Text 8"/>
          <p:cNvSpPr/>
          <p:nvPr/>
        </p:nvSpPr>
        <p:spPr>
          <a:xfrm>
            <a:off x="5852399" y="3851197"/>
            <a:ext cx="2925723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Ανακύκλωση στην κουζίνα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5852399" y="4678799"/>
            <a:ext cx="2925723" cy="142160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Χρήση ανακυκλώσιμων συσκευασιών και μείωση του πλαστικού απορρίμματος.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9222462" y="3629026"/>
            <a:ext cx="3370064" cy="2693551"/>
          </a:xfrm>
          <a:prstGeom prst="roundRect">
            <a:avLst>
              <a:gd name="adj" fmla="val 4950"/>
            </a:avLst>
          </a:prstGeom>
          <a:solidFill>
            <a:srgbClr val="DEE7F7"/>
          </a:solidFill>
          <a:ln/>
        </p:spPr>
      </p:sp>
      <p:sp>
        <p:nvSpPr>
          <p:cNvPr id="14" name="Text 11"/>
          <p:cNvSpPr/>
          <p:nvPr/>
        </p:nvSpPr>
        <p:spPr>
          <a:xfrm>
            <a:off x="9444635" y="3851197"/>
            <a:ext cx="2925723" cy="69437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Εκπαίδευση και ευαισθητοποίηση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9444635" y="4678799"/>
            <a:ext cx="2925723" cy="142160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Αύξηση συνειδητοποίησης για τη σημασία της ανακύκλωσης στην κοινότητα.</a:t>
            </a:r>
            <a:endParaRPr lang="en-US" sz="1700" dirty="0"/>
          </a:p>
        </p:txBody>
      </p:sp>
      <p:pic>
        <p:nvPicPr>
          <p:cNvPr id="18" name="17 - Εικόνα" descr="recycling-station-or111-kikkerland-s-3-320x3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242" y="85406"/>
            <a:ext cx="3063358" cy="2919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722474" y="1859650"/>
            <a:ext cx="12907926" cy="5602104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1722474" y="6267569"/>
            <a:ext cx="12674010" cy="1093946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271912" y="3276600"/>
            <a:ext cx="10554414" cy="138874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Κοινωνική ευαισθητοποίηση και ανακύκλωση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2037995" y="4807863"/>
            <a:ext cx="5110520" cy="66651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5248"/>
              </a:lnSpc>
            </a:pPr>
            <a:r>
              <a:rPr lang="en-US" sz="53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20% -Ελλάδα</a:t>
            </a:r>
            <a:endParaRPr lang="en-US" sz="5300" dirty="0"/>
          </a:p>
        </p:txBody>
      </p:sp>
      <p:sp>
        <p:nvSpPr>
          <p:cNvPr id="6" name="Text 4"/>
          <p:cNvSpPr/>
          <p:nvPr/>
        </p:nvSpPr>
        <p:spPr>
          <a:xfrm>
            <a:off x="2881423" y="5678329"/>
            <a:ext cx="3100149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Ποσοστό Ανακύκλωσης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037994" y="6457236"/>
            <a:ext cx="5110520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 algn="ctr"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Αποτελεσματικές εκστρατείες μπορούν να αυξήσουν το ποσοστό ανακύκλωσης.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715688" y="4807863"/>
            <a:ext cx="5110638" cy="66651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5248"/>
              </a:lnSpc>
            </a:pPr>
            <a:r>
              <a:rPr lang="en-US" sz="53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Ανάπτυξη</a:t>
            </a:r>
            <a:endParaRPr lang="en-US" sz="5300" dirty="0"/>
          </a:p>
        </p:txBody>
      </p:sp>
      <p:sp>
        <p:nvSpPr>
          <p:cNvPr id="9" name="Text 7"/>
          <p:cNvSpPr/>
          <p:nvPr/>
        </p:nvSpPr>
        <p:spPr>
          <a:xfrm>
            <a:off x="8212629" y="5678329"/>
            <a:ext cx="4031694" cy="347186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 algn="ctr">
              <a:lnSpc>
                <a:spcPts val="2734"/>
              </a:lnSpc>
            </a:pPr>
            <a:r>
              <a:rPr lang="en-US" sz="21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Δημιουργίας Θέσεων Εργασίας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7481771" y="6457236"/>
            <a:ext cx="5110638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 algn="ctr"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ανακύκλωση δημιουργεί χιλιάδες θέσεις εργασίας παγκοσμίως. 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2037995" y="6101834"/>
            <a:ext cx="10554414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700" dirty="0"/>
          </a:p>
        </p:txBody>
      </p:sp>
      <p:pic>
        <p:nvPicPr>
          <p:cNvPr id="13" name="12 - Εικόνα" descr="ergazomenoi-stin-anakyklosi-750x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88" y="0"/>
            <a:ext cx="5715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63256" y="1616148"/>
            <a:ext cx="12408195" cy="5178057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1265274" y="1616148"/>
            <a:ext cx="12206177" cy="5029201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5" y="2331483"/>
            <a:ext cx="10554414" cy="1388746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5468"/>
              </a:lnSpc>
            </a:pPr>
            <a:r>
              <a:rPr lang="en-US" sz="44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Συμπεράσματα και προτάσεις για την προώθηση της ανακύκλωσης</a:t>
            </a:r>
            <a:endParaRPr lang="en-US" sz="4400" dirty="0"/>
          </a:p>
        </p:txBody>
      </p:sp>
      <p:sp>
        <p:nvSpPr>
          <p:cNvPr id="5" name="Shape 3"/>
          <p:cNvSpPr/>
          <p:nvPr/>
        </p:nvSpPr>
        <p:spPr>
          <a:xfrm>
            <a:off x="2037995" y="3720229"/>
            <a:ext cx="10554414" cy="637103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861078"/>
            <a:ext cx="4829056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Δημόσια Ευαισθητοποίηση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41181" y="3861078"/>
            <a:ext cx="4829056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Εκστρατείες και εκπαιδευτικά προγράμματα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2260163" y="4498181"/>
            <a:ext cx="4829056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Υποστήριξη Κυβέρνησης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41181" y="4498182"/>
            <a:ext cx="4829056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Δημιουργία προνομιακών πολιτικών για την ανακύκλωση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2037995" y="5349835"/>
            <a:ext cx="10554414" cy="992506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5490686"/>
            <a:ext cx="4829056" cy="355402"/>
          </a:xfrm>
          <a:prstGeom prst="rect">
            <a:avLst/>
          </a:prstGeom>
          <a:noFill/>
          <a:ln/>
        </p:spPr>
        <p:txBody>
          <a:bodyPr wrap="non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Προσωπική Δράση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541181" y="5490687"/>
            <a:ext cx="4829056" cy="710803"/>
          </a:xfrm>
          <a:prstGeom prst="rect">
            <a:avLst/>
          </a:prstGeom>
          <a:noFill/>
          <a:ln/>
        </p:spPr>
        <p:txBody>
          <a:bodyPr wrap="square" lIns="91435" tIns="45718" rIns="91435" bIns="45718" rtlCol="0" anchor="t"/>
          <a:lstStyle/>
          <a:p>
            <a:pPr>
              <a:lnSpc>
                <a:spcPts val="2798"/>
              </a:lnSpc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Δημιουργία ατομικών συνηθειών προστασίας του περιβάλλοντος</a:t>
            </a:r>
            <a:endParaRPr lang="en-US" sz="1700" dirty="0"/>
          </a:p>
        </p:txBody>
      </p:sp>
      <p:pic>
        <p:nvPicPr>
          <p:cNvPr id="15" name="14 - Εικόνα" descr="nachaloto-768x387-1.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20" y="125389"/>
            <a:ext cx="3561907" cy="1969226"/>
          </a:xfrm>
          <a:prstGeom prst="rect">
            <a:avLst/>
          </a:prstGeom>
        </p:spPr>
      </p:pic>
      <p:pic>
        <p:nvPicPr>
          <p:cNvPr id="16" name="15 - Εικόνα" descr="ανακύκλωση-δηκεπα-270x300.jpg"/>
          <p:cNvPicPr>
            <a:picLocks noChangeAspect="1"/>
          </p:cNvPicPr>
          <p:nvPr/>
        </p:nvPicPr>
        <p:blipFill>
          <a:blip r:embed="rId4"/>
          <a:srcRect b="23176"/>
          <a:stretch>
            <a:fillRect/>
          </a:stretch>
        </p:blipFill>
        <p:spPr>
          <a:xfrm>
            <a:off x="4407233" y="5983702"/>
            <a:ext cx="2312543" cy="19739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298</Words>
  <Application>Microsoft Office PowerPoint</Application>
  <PresentationFormat>Προσαρμογή</PresentationFormat>
  <Paragraphs>59</Paragraphs>
  <Slides>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sakis ara</cp:lastModifiedBy>
  <cp:revision>7</cp:revision>
  <dcterms:created xsi:type="dcterms:W3CDTF">2024-02-20T16:59:16Z</dcterms:created>
  <dcterms:modified xsi:type="dcterms:W3CDTF">2024-02-20T17:44:42Z</dcterms:modified>
</cp:coreProperties>
</file>