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pPr/>
              <a:t>3/31/2020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1841500" y="3048000"/>
            <a:ext cx="5414624" cy="141064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Ψ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η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φιακ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- 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Αναλογικ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endParaRPr lang="en-CA" sz="480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5520"/>
              </a:lnSpc>
            </a:pPr>
            <a:endParaRPr lang="en-CA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6654800" y="5461000"/>
            <a:ext cx="24892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60"/>
              </a:lnSpc>
            </a:pPr>
            <a:r>
              <a:rPr lang="en-CA" sz="803" smtClean="0">
                <a:solidFill>
                  <a:srgbClr val="FFFFFF"/>
                </a:solidFill>
                <a:latin typeface="Calibri"/>
                <a:cs typeface="Calibri"/>
              </a:rPr>
              <a:t>Φωτογραφʀα απʊ </a:t>
            </a:r>
            <a:r>
              <a:rPr lang="en-CA" sz="803" smtClean="0">
                <a:solidFill>
                  <a:srgbClr val="0000FF"/>
                </a:solidFill>
                <a:latin typeface="Calibri"/>
                <a:cs typeface="Calibri"/>
              </a:rPr>
              <a:t>piru22_jp</a:t>
            </a:r>
            <a:r>
              <a:rPr lang="en-CA" sz="803" smtClean="0">
                <a:solidFill>
                  <a:srgbClr val="FFFFFF"/>
                </a:solidFill>
                <a:latin typeface="Calibri"/>
                <a:cs typeface="Calibri"/>
              </a:rPr>
              <a:t> ςτο Flickr</a:t>
            </a:r>
          </a:p>
          <a:p>
            <a:pPr>
              <a:lnSpc>
                <a:spcPts val="96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30400" y="5816600"/>
            <a:ext cx="5323380" cy="141064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l-GR" sz="4800" dirty="0" smtClean="0">
                <a:solidFill>
                  <a:srgbClr val="1E1C11"/>
                </a:solidFill>
                <a:latin typeface="Calibri"/>
                <a:cs typeface="Calibri"/>
              </a:rPr>
              <a:t>Τ</a:t>
            </a:r>
            <a:r>
              <a:rPr lang="en-CA" sz="4800" dirty="0" smtClean="0">
                <a:solidFill>
                  <a:srgbClr val="1E1C11"/>
                </a:solidFill>
                <a:latin typeface="Calibri"/>
                <a:cs typeface="Calibri"/>
              </a:rPr>
              <a:t>ο </a:t>
            </a:r>
            <a:r>
              <a:rPr lang="en-CA" sz="4800" dirty="0" err="1" smtClean="0">
                <a:solidFill>
                  <a:srgbClr val="1E1C11"/>
                </a:solidFill>
                <a:latin typeface="Calibri"/>
                <a:cs typeface="Calibri"/>
              </a:rPr>
              <a:t>δυαδικ</a:t>
            </a:r>
            <a:r>
              <a:rPr lang="el-GR" sz="4800" dirty="0" smtClean="0">
                <a:solidFill>
                  <a:srgbClr val="1E1C11"/>
                </a:solidFill>
                <a:latin typeface="Calibri"/>
                <a:cs typeface="Calibri"/>
              </a:rPr>
              <a:t>ό</a:t>
            </a:r>
            <a:r>
              <a:rPr lang="en-CA" sz="4800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l-GR" sz="4800" dirty="0" err="1" smtClean="0">
                <a:solidFill>
                  <a:srgbClr val="1E1C11"/>
                </a:solidFill>
                <a:latin typeface="Calibri"/>
                <a:cs typeface="Calibri"/>
              </a:rPr>
              <a:t>σύσ</a:t>
            </a:r>
            <a:r>
              <a:rPr lang="en-CA" sz="4800" dirty="0" smtClean="0">
                <a:solidFill>
                  <a:srgbClr val="1E1C11"/>
                </a:solidFill>
                <a:latin typeface="Calibri"/>
                <a:cs typeface="Calibri"/>
              </a:rPr>
              <a:t>τ</a:t>
            </a:r>
            <a:r>
              <a:rPr lang="el-GR" sz="4800" dirty="0" smtClean="0">
                <a:solidFill>
                  <a:srgbClr val="1E1C11"/>
                </a:solidFill>
                <a:latin typeface="Calibri"/>
                <a:cs typeface="Calibri"/>
              </a:rPr>
              <a:t>η</a:t>
            </a:r>
            <a:r>
              <a:rPr lang="en-CA" sz="4800" dirty="0" err="1" smtClean="0">
                <a:solidFill>
                  <a:srgbClr val="1E1C11"/>
                </a:solidFill>
                <a:latin typeface="Calibri"/>
                <a:cs typeface="Calibri"/>
              </a:rPr>
              <a:t>μα</a:t>
            </a:r>
            <a:r>
              <a:rPr lang="en-CA" sz="4800" dirty="0" smtClean="0">
                <a:solidFill>
                  <a:srgbClr val="1E1C11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5520"/>
              </a:lnSpc>
            </a:pPr>
            <a:endParaRPr lang="en-CA" sz="4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2857500" y="673100"/>
            <a:ext cx="3293337" cy="141064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Αντι</a:t>
            </a:r>
            <a:r>
              <a:rPr lang="el-GR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σ</a:t>
            </a:r>
            <a:r>
              <a:rPr lang="en-CA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το</a:t>
            </a:r>
            <a:r>
              <a:rPr lang="el-GR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ί</a:t>
            </a:r>
            <a:r>
              <a:rPr lang="en-CA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χ</a:t>
            </a:r>
            <a:r>
              <a:rPr lang="el-GR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ισ</a:t>
            </a:r>
            <a:r>
              <a:rPr lang="en-CA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η</a:t>
            </a:r>
            <a:endParaRPr lang="en-CA" sz="4810" b="1" dirty="0" smtClean="0">
              <a:solidFill>
                <a:srgbClr val="943735"/>
              </a:solidFill>
              <a:latin typeface="Calibri Bold"/>
              <a:cs typeface="Calibri Bold"/>
            </a:endParaRPr>
          </a:p>
          <a:p>
            <a:pPr>
              <a:lnSpc>
                <a:spcPts val="5520"/>
              </a:lnSpc>
            </a:pPr>
            <a:endParaRPr lang="en-CA" sz="48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841500" y="1803400"/>
            <a:ext cx="2425857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Δεκαδικ</a:t>
            </a:r>
            <a:r>
              <a:rPr lang="el-GR" sz="2410" b="1" dirty="0" smtClean="0">
                <a:solidFill>
                  <a:srgbClr val="FFFFFF"/>
                </a:solidFill>
                <a:latin typeface="Calibri Bold"/>
                <a:cs typeface="Calibri Bold"/>
              </a:rPr>
              <a:t>ό</a:t>
            </a:r>
            <a:r>
              <a:rPr lang="en-CA" sz="2410" b="1" dirty="0" smtClean="0">
                <a:solidFill>
                  <a:srgbClr val="FFFFFF"/>
                </a:solidFill>
                <a:latin typeface="Calibri Bold"/>
                <a:cs typeface="Calibri Bold"/>
              </a:rPr>
              <a:t> </a:t>
            </a:r>
            <a:r>
              <a:rPr lang="el-GR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σύσ</a:t>
            </a:r>
            <a:r>
              <a:rPr lang="en-CA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τημα</a:t>
            </a:r>
            <a:endParaRPr lang="en-CA" sz="2410" b="1" dirty="0" smtClean="0">
              <a:solidFill>
                <a:srgbClr val="FFFFFF"/>
              </a:solidFill>
              <a:latin typeface="Calibri Bold"/>
              <a:cs typeface="Calibri Bold"/>
            </a:endParaRPr>
          </a:p>
          <a:p>
            <a:pPr>
              <a:lnSpc>
                <a:spcPts val="2760"/>
              </a:lnSpc>
            </a:pPr>
            <a:endParaRPr dirty="0"/>
          </a:p>
        </p:txBody>
      </p:sp>
      <p:sp>
        <p:nvSpPr>
          <p:cNvPr id="4" name="TextBox 4"/>
          <p:cNvSpPr txBox="1"/>
          <p:nvPr/>
        </p:nvSpPr>
        <p:spPr>
          <a:xfrm>
            <a:off x="4953000" y="1803400"/>
            <a:ext cx="2315121" cy="71814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Δυαδικ</a:t>
            </a:r>
            <a:r>
              <a:rPr lang="el-GR" sz="2410" b="1" dirty="0" smtClean="0">
                <a:solidFill>
                  <a:srgbClr val="FFFFFF"/>
                </a:solidFill>
                <a:latin typeface="Calibri Bold"/>
                <a:cs typeface="Calibri Bold"/>
              </a:rPr>
              <a:t>ό</a:t>
            </a:r>
            <a:r>
              <a:rPr lang="en-CA" sz="2410" b="1" dirty="0" smtClean="0">
                <a:solidFill>
                  <a:srgbClr val="FFFFFF"/>
                </a:solidFill>
                <a:latin typeface="Calibri Bold"/>
                <a:cs typeface="Calibri Bold"/>
              </a:rPr>
              <a:t> </a:t>
            </a:r>
            <a:r>
              <a:rPr lang="el-GR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σύσ</a:t>
            </a:r>
            <a:r>
              <a:rPr lang="en-CA" sz="2410" b="1" dirty="0" err="1" smtClean="0">
                <a:solidFill>
                  <a:srgbClr val="FFFFFF"/>
                </a:solidFill>
                <a:latin typeface="Calibri Bold"/>
                <a:cs typeface="Calibri Bold"/>
              </a:rPr>
              <a:t>τημα</a:t>
            </a:r>
            <a:endParaRPr lang="en-CA" sz="2410" b="1" dirty="0" smtClean="0">
              <a:solidFill>
                <a:srgbClr val="FFFFFF"/>
              </a:solidFill>
              <a:latin typeface="Calibri Bold"/>
              <a:cs typeface="Calibri Bold"/>
            </a:endParaRPr>
          </a:p>
          <a:p>
            <a:pPr>
              <a:lnSpc>
                <a:spcPts val="2760"/>
              </a:lnSpc>
            </a:pPr>
            <a:endParaRPr dirty="0"/>
          </a:p>
        </p:txBody>
      </p:sp>
      <p:sp>
        <p:nvSpPr>
          <p:cNvPr id="5" name="TextBox 5"/>
          <p:cNvSpPr txBox="1"/>
          <p:nvPr/>
        </p:nvSpPr>
        <p:spPr>
          <a:xfrm>
            <a:off x="2959100" y="22606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6019800" y="22606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0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959100" y="27178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6019800" y="27178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2959100" y="31750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5930900" y="3175000"/>
            <a:ext cx="5207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2959100" y="36322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5930900" y="3632200"/>
            <a:ext cx="5207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11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2959100" y="40894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5854700" y="4089400"/>
            <a:ext cx="6731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100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2959100" y="45466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5854700" y="4546600"/>
            <a:ext cx="6731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0000"/>
                </a:solidFill>
                <a:latin typeface="Calibri"/>
                <a:cs typeface="Calibri"/>
              </a:rPr>
              <a:t>101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2959100" y="50038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5854700" y="5003800"/>
            <a:ext cx="6731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110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19" name="TextBox 19"/>
          <p:cNvSpPr txBox="1"/>
          <p:nvPr/>
        </p:nvSpPr>
        <p:spPr>
          <a:xfrm>
            <a:off x="2959100" y="5461000"/>
            <a:ext cx="3683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7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20" name="TextBox 20"/>
          <p:cNvSpPr txBox="1"/>
          <p:nvPr/>
        </p:nvSpPr>
        <p:spPr>
          <a:xfrm>
            <a:off x="5854700" y="5461000"/>
            <a:ext cx="673100" cy="444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111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21" name="TextBox 21"/>
          <p:cNvSpPr txBox="1"/>
          <p:nvPr/>
        </p:nvSpPr>
        <p:spPr>
          <a:xfrm>
            <a:off x="2959100" y="5918200"/>
            <a:ext cx="3810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  <a:p>
            <a:pPr>
              <a:lnSpc>
                <a:spcPts val="276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778500" y="5918200"/>
            <a:ext cx="838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00000"/>
                </a:solidFill>
                <a:latin typeface="Calibri"/>
                <a:cs typeface="Calibri"/>
              </a:rPr>
              <a:t>1000</a:t>
            </a:r>
          </a:p>
          <a:p>
            <a:pPr>
              <a:lnSpc>
                <a:spcPts val="2760"/>
              </a:lnSpc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3251200" y="165100"/>
            <a:ext cx="2660152" cy="176971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</a:pPr>
            <a:r>
              <a:rPr lang="en-CA" sz="6000" dirty="0" err="1" smtClean="0">
                <a:solidFill>
                  <a:srgbClr val="49452A"/>
                </a:solidFill>
                <a:latin typeface="Calibri"/>
                <a:cs typeface="Calibri"/>
              </a:rPr>
              <a:t>Ορι</a:t>
            </a:r>
            <a:r>
              <a:rPr lang="el-GR" sz="6000" dirty="0" smtClean="0">
                <a:solidFill>
                  <a:srgbClr val="49452A"/>
                </a:solidFill>
                <a:latin typeface="Calibri"/>
                <a:cs typeface="Calibri"/>
              </a:rPr>
              <a:t>σ</a:t>
            </a:r>
            <a:r>
              <a:rPr lang="en-CA" sz="6000" dirty="0" smtClean="0">
                <a:solidFill>
                  <a:srgbClr val="49452A"/>
                </a:solidFill>
                <a:latin typeface="Calibri"/>
                <a:cs typeface="Calibri"/>
              </a:rPr>
              <a:t>μ</a:t>
            </a:r>
            <a:r>
              <a:rPr lang="el-GR" sz="6000" dirty="0" err="1" smtClean="0">
                <a:solidFill>
                  <a:srgbClr val="49452A"/>
                </a:solidFill>
                <a:latin typeface="Calibri"/>
                <a:cs typeface="Calibri"/>
              </a:rPr>
              <a:t>ός</a:t>
            </a:r>
            <a:endParaRPr lang="en-CA" sz="6000" dirty="0" smtClean="0">
              <a:solidFill>
                <a:srgbClr val="49452A"/>
              </a:solidFill>
              <a:latin typeface="Calibri"/>
              <a:cs typeface="Calibri"/>
            </a:endParaRPr>
          </a:p>
          <a:p>
            <a:pPr>
              <a:lnSpc>
                <a:spcPts val="6900"/>
              </a:lnSpc>
            </a:pPr>
            <a:endParaRPr lang="en-CA" sz="60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65200" y="2349500"/>
            <a:ext cx="7416902" cy="30777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CA" sz="6600" dirty="0" err="1" smtClean="0">
                <a:solidFill>
                  <a:srgbClr val="4F6128"/>
                </a:solidFill>
                <a:latin typeface="Calibri"/>
                <a:cs typeface="Calibri"/>
              </a:rPr>
              <a:t>Κά</a:t>
            </a:r>
            <a:r>
              <a:rPr lang="el-GR" sz="6600" dirty="0" smtClean="0">
                <a:solidFill>
                  <a:srgbClr val="4F6128"/>
                </a:solidFill>
                <a:latin typeface="Calibri"/>
                <a:cs typeface="Calibri"/>
              </a:rPr>
              <a:t>θ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ε </a:t>
            </a:r>
            <a:r>
              <a:rPr lang="en-CA" sz="6600" dirty="0" err="1" smtClean="0">
                <a:solidFill>
                  <a:srgbClr val="4F6128"/>
                </a:solidFill>
                <a:latin typeface="Calibri"/>
                <a:cs typeface="Calibri"/>
              </a:rPr>
              <a:t>δυαδικ</a:t>
            </a:r>
            <a:r>
              <a:rPr lang="el-GR" sz="6600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 ψ</a:t>
            </a:r>
            <a:r>
              <a:rPr lang="el-GR" sz="6600" dirty="0" smtClean="0">
                <a:solidFill>
                  <a:srgbClr val="4F6128"/>
                </a:solidFill>
                <a:latin typeface="Calibri"/>
                <a:cs typeface="Calibri"/>
              </a:rPr>
              <a:t>η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φ</a:t>
            </a:r>
            <a:r>
              <a:rPr lang="el-GR" sz="6600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ο</a:t>
            </a:r>
            <a:r>
              <a:rPr lang="en-CA" sz="66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66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(0, 1) </a:t>
            </a:r>
            <a:r>
              <a:rPr lang="en-CA" sz="6600" dirty="0" err="1" smtClean="0">
                <a:solidFill>
                  <a:srgbClr val="4F6128"/>
                </a:solidFill>
                <a:latin typeface="Calibri"/>
                <a:cs typeface="Calibri"/>
              </a:rPr>
              <a:t>ονομά</a:t>
            </a:r>
            <a:r>
              <a:rPr lang="el-GR" sz="6600" dirty="0" smtClean="0">
                <a:solidFill>
                  <a:srgbClr val="4F6128"/>
                </a:solidFill>
                <a:latin typeface="Calibri"/>
                <a:cs typeface="Calibri"/>
              </a:rPr>
              <a:t>ζ</a:t>
            </a:r>
            <a:r>
              <a:rPr lang="en-CA" sz="6600" dirty="0" err="1" smtClean="0">
                <a:solidFill>
                  <a:srgbClr val="4F6128"/>
                </a:solidFill>
                <a:latin typeface="Calibri"/>
                <a:cs typeface="Calibri"/>
              </a:rPr>
              <a:t>εται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6609" b="1" dirty="0" smtClean="0">
                <a:solidFill>
                  <a:srgbClr val="943735"/>
                </a:solidFill>
                <a:latin typeface="Calibri Bold"/>
                <a:cs typeface="Calibri Bold"/>
              </a:rPr>
              <a:t>bit</a:t>
            </a:r>
            <a:r>
              <a:rPr lang="en-CA" sz="6600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8000"/>
              </a:lnSpc>
            </a:pPr>
            <a:endParaRPr lang="en-CA" sz="6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981200" y="215900"/>
            <a:ext cx="5239896" cy="159017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210"/>
              </a:lnSpc>
            </a:pPr>
            <a:r>
              <a:rPr lang="el-GR" sz="3995" dirty="0" smtClean="0">
                <a:solidFill>
                  <a:srgbClr val="49452A"/>
                </a:solidFill>
                <a:latin typeface="Calibri"/>
                <a:cs typeface="Calibri"/>
              </a:rPr>
              <a:t>Τ</a:t>
            </a:r>
            <a:r>
              <a:rPr lang="en-CA" sz="3995" dirty="0" smtClean="0">
                <a:solidFill>
                  <a:srgbClr val="49452A"/>
                </a:solidFill>
                <a:latin typeface="Calibri"/>
                <a:cs typeface="Calibri"/>
              </a:rPr>
              <a:t>α </a:t>
            </a:r>
            <a:r>
              <a:rPr lang="en-CA" sz="54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δυαδικά</a:t>
            </a:r>
            <a:r>
              <a:rPr lang="en-CA" sz="54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 </a:t>
            </a:r>
            <a:r>
              <a:rPr lang="en-CA" sz="54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ψηφ</a:t>
            </a:r>
            <a:r>
              <a:rPr lang="el-GR" sz="54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ί</a:t>
            </a:r>
            <a:r>
              <a:rPr lang="en-CA" sz="54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α</a:t>
            </a:r>
            <a:endParaRPr lang="en-CA" sz="5410" b="1" dirty="0" smtClean="0">
              <a:solidFill>
                <a:srgbClr val="943735"/>
              </a:solidFill>
              <a:latin typeface="Calibri Bold"/>
              <a:cs typeface="Calibri Bold"/>
            </a:endParaRPr>
          </a:p>
          <a:p>
            <a:pPr>
              <a:lnSpc>
                <a:spcPts val="6210"/>
              </a:lnSpc>
            </a:pPr>
            <a:endParaRPr lang="en-CA" sz="5136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35000" y="1041400"/>
            <a:ext cx="7886454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χρ</a:t>
            </a:r>
            <a:r>
              <a:rPr lang="el-GR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ησ</a:t>
            </a: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ιμοποιο</a:t>
            </a:r>
            <a:r>
              <a:rPr lang="el-GR" sz="3998" dirty="0" smtClean="0">
                <a:solidFill>
                  <a:srgbClr val="49452A"/>
                </a:solidFill>
                <a:latin typeface="Calibri"/>
                <a:cs typeface="Calibri"/>
              </a:rPr>
              <a:t>ύ</a:t>
            </a: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νται</a:t>
            </a:r>
            <a:r>
              <a:rPr lang="en-CA" sz="3998" dirty="0" smtClean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για</a:t>
            </a:r>
            <a:r>
              <a:rPr lang="en-CA" sz="3998" dirty="0" smtClean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lang="en-CA" sz="3998" dirty="0" smtClean="0">
                <a:solidFill>
                  <a:srgbClr val="49452A"/>
                </a:solidFill>
                <a:latin typeface="Calibri"/>
                <a:cs typeface="Calibri"/>
              </a:rPr>
              <a:t>τ</a:t>
            </a:r>
            <a:r>
              <a:rPr lang="el-GR" sz="3998" dirty="0" smtClean="0">
                <a:solidFill>
                  <a:srgbClr val="49452A"/>
                </a:solidFill>
                <a:latin typeface="Calibri"/>
                <a:cs typeface="Calibri"/>
              </a:rPr>
              <a:t>η</a:t>
            </a:r>
            <a:r>
              <a:rPr lang="en-CA" sz="3998" dirty="0" smtClean="0">
                <a:solidFill>
                  <a:srgbClr val="49452A"/>
                </a:solidFill>
                <a:latin typeface="Calibri"/>
                <a:cs typeface="Calibri"/>
              </a:rPr>
              <a:t>ν </a:t>
            </a: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παρά</a:t>
            </a:r>
            <a:r>
              <a:rPr lang="el-GR" sz="3998" dirty="0" smtClean="0">
                <a:solidFill>
                  <a:srgbClr val="49452A"/>
                </a:solidFill>
                <a:latin typeface="Calibri"/>
                <a:cs typeface="Calibri"/>
              </a:rPr>
              <a:t>σ</a:t>
            </a:r>
            <a:r>
              <a:rPr lang="en-CA" sz="3998" dirty="0" err="1" smtClean="0">
                <a:solidFill>
                  <a:srgbClr val="49452A"/>
                </a:solidFill>
                <a:latin typeface="Calibri"/>
                <a:cs typeface="Calibri"/>
              </a:rPr>
              <a:t>τα</a:t>
            </a:r>
            <a:r>
              <a:rPr lang="el-GR" sz="3998" dirty="0" smtClean="0">
                <a:solidFill>
                  <a:srgbClr val="49452A"/>
                </a:solidFill>
                <a:latin typeface="Calibri"/>
                <a:cs typeface="Calibri"/>
              </a:rPr>
              <a:t>ση</a:t>
            </a:r>
            <a:endParaRPr lang="en-CA" sz="3998" dirty="0" smtClean="0">
              <a:solidFill>
                <a:srgbClr val="49452A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CA" sz="3998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1651000"/>
            <a:ext cx="6427850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l-GR" sz="3995" dirty="0" smtClean="0">
                <a:solidFill>
                  <a:srgbClr val="49452A"/>
                </a:solidFill>
                <a:latin typeface="Calibri"/>
                <a:cs typeface="Calibri"/>
              </a:rPr>
              <a:t>ό</a:t>
            </a:r>
            <a:r>
              <a:rPr lang="en-CA" sz="3995" dirty="0" err="1" smtClean="0">
                <a:solidFill>
                  <a:srgbClr val="49452A"/>
                </a:solidFill>
                <a:latin typeface="Calibri"/>
                <a:cs typeface="Calibri"/>
              </a:rPr>
              <a:t>λων</a:t>
            </a:r>
            <a:r>
              <a:rPr lang="en-CA" sz="3995" dirty="0" smtClean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lang="en-CA" sz="3995" dirty="0" err="1" smtClean="0">
                <a:solidFill>
                  <a:srgbClr val="49452A"/>
                </a:solidFill>
                <a:latin typeface="Calibri"/>
                <a:cs typeface="Calibri"/>
              </a:rPr>
              <a:t>των</a:t>
            </a:r>
            <a:r>
              <a:rPr lang="en-CA" sz="3995" dirty="0" smtClean="0">
                <a:solidFill>
                  <a:srgbClr val="49452A"/>
                </a:solidFill>
                <a:latin typeface="Calibri"/>
                <a:cs typeface="Calibri"/>
              </a:rPr>
              <a:t> </a:t>
            </a:r>
            <a:r>
              <a:rPr lang="en-CA" sz="3995" dirty="0" err="1" smtClean="0">
                <a:solidFill>
                  <a:srgbClr val="49452A"/>
                </a:solidFill>
                <a:latin typeface="Calibri"/>
                <a:cs typeface="Calibri"/>
              </a:rPr>
              <a:t>μορφ</a:t>
            </a:r>
            <a:r>
              <a:rPr lang="el-GR" sz="3995" dirty="0" smtClean="0">
                <a:solidFill>
                  <a:srgbClr val="49452A"/>
                </a:solidFill>
                <a:latin typeface="Calibri"/>
                <a:cs typeface="Calibri"/>
              </a:rPr>
              <a:t>ώ</a:t>
            </a:r>
            <a:r>
              <a:rPr lang="en-CA" sz="3995" dirty="0" smtClean="0">
                <a:solidFill>
                  <a:srgbClr val="49452A"/>
                </a:solidFill>
                <a:latin typeface="Calibri"/>
                <a:cs typeface="Calibri"/>
              </a:rPr>
              <a:t>ν </a:t>
            </a:r>
            <a:r>
              <a:rPr lang="en-CA" sz="3995" dirty="0" err="1" smtClean="0">
                <a:solidFill>
                  <a:srgbClr val="49452A"/>
                </a:solidFill>
                <a:latin typeface="Calibri"/>
                <a:cs typeface="Calibri"/>
              </a:rPr>
              <a:t>δεδομ</a:t>
            </a:r>
            <a:r>
              <a:rPr lang="el-GR" sz="3995" dirty="0" smtClean="0">
                <a:solidFill>
                  <a:srgbClr val="49452A"/>
                </a:solidFill>
                <a:latin typeface="Calibri"/>
                <a:cs typeface="Calibri"/>
              </a:rPr>
              <a:t>έ</a:t>
            </a:r>
            <a:r>
              <a:rPr lang="en-CA" sz="3995" dirty="0" err="1" smtClean="0">
                <a:solidFill>
                  <a:srgbClr val="49452A"/>
                </a:solidFill>
                <a:latin typeface="Calibri"/>
                <a:cs typeface="Calibri"/>
              </a:rPr>
              <a:t>νων</a:t>
            </a:r>
            <a:r>
              <a:rPr lang="en-CA" sz="3995" dirty="0" smtClean="0">
                <a:solidFill>
                  <a:srgbClr val="49452A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4600"/>
              </a:lnSpc>
            </a:pPr>
            <a:endParaRPr lang="en-CA" sz="399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1435100" y="292100"/>
            <a:ext cx="6322628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Ποια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ε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ί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ναι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η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διαφορά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του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ς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;</a:t>
            </a:r>
            <a:endParaRPr lang="en-CA" sz="4404" dirty="0" smtClean="0">
              <a:solidFill>
                <a:srgbClr val="1E1C11"/>
              </a:solidFill>
              <a:latin typeface="Calibri"/>
              <a:cs typeface="Calibri"/>
            </a:endParaRPr>
          </a:p>
          <a:p>
            <a:pPr>
              <a:lnSpc>
                <a:spcPts val="5060"/>
              </a:lnSpc>
            </a:pPr>
            <a:endParaRPr lang="en-CA" sz="4404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50900" y="4432300"/>
            <a:ext cx="2461251" cy="10932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Οι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τιμ</a:t>
            </a:r>
            <a:r>
              <a:rPr lang="el-GR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ές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που</a:t>
            </a:r>
            <a:endParaRPr lang="en-CA" sz="3796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  <p:sp>
        <p:nvSpPr>
          <p:cNvPr id="4" name="TextBox 4"/>
          <p:cNvSpPr txBox="1"/>
          <p:nvPr/>
        </p:nvSpPr>
        <p:spPr>
          <a:xfrm>
            <a:off x="5486400" y="4432300"/>
            <a:ext cx="2461251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Οι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τιμ</a:t>
            </a:r>
            <a:r>
              <a:rPr lang="el-GR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ές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που</a:t>
            </a:r>
            <a:endParaRPr lang="en-CA" sz="3796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  <p:sp>
        <p:nvSpPr>
          <p:cNvPr id="5" name="TextBox 5"/>
          <p:cNvSpPr txBox="1"/>
          <p:nvPr/>
        </p:nvSpPr>
        <p:spPr>
          <a:xfrm>
            <a:off x="787400" y="5041900"/>
            <a:ext cx="2558264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98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πα</a:t>
            </a:r>
            <a:r>
              <a:rPr lang="el-GR" sz="3798" spc="-10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798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ρνει</a:t>
            </a:r>
            <a:r>
              <a:rPr lang="en-CA" sz="3798" spc="-10" dirty="0" smtClean="0">
                <a:solidFill>
                  <a:srgbClr val="4F6128"/>
                </a:solidFill>
                <a:latin typeface="Calibri"/>
                <a:cs typeface="Calibri"/>
              </a:rPr>
              <a:t> ε</a:t>
            </a:r>
            <a:r>
              <a:rPr lang="el-GR" sz="3798" spc="-10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798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ναι</a:t>
            </a:r>
            <a:endParaRPr lang="en-CA" sz="3798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  <p:sp>
        <p:nvSpPr>
          <p:cNvPr id="6" name="TextBox 6"/>
          <p:cNvSpPr txBox="1"/>
          <p:nvPr/>
        </p:nvSpPr>
        <p:spPr>
          <a:xfrm>
            <a:off x="5435600" y="5041900"/>
            <a:ext cx="2558329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πα</a:t>
            </a:r>
            <a:r>
              <a:rPr lang="el-GR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ρνει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 ε</a:t>
            </a:r>
            <a:r>
              <a:rPr lang="el-GR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ναι</a:t>
            </a:r>
            <a:endParaRPr lang="en-CA" sz="3796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  <p:sp>
        <p:nvSpPr>
          <p:cNvPr id="7" name="TextBox 7"/>
          <p:cNvSpPr txBox="1"/>
          <p:nvPr/>
        </p:nvSpPr>
        <p:spPr>
          <a:xfrm>
            <a:off x="1104900" y="5651500"/>
            <a:ext cx="1977016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διακριτ</a:t>
            </a:r>
            <a:r>
              <a:rPr lang="el-GR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ές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  <a:endParaRPr lang="en-CA" sz="3796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  <p:sp>
        <p:nvSpPr>
          <p:cNvPr id="8" name="TextBox 8"/>
          <p:cNvSpPr txBox="1"/>
          <p:nvPr/>
        </p:nvSpPr>
        <p:spPr>
          <a:xfrm>
            <a:off x="5384800" y="5651500"/>
            <a:ext cx="2652136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l-GR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υνεχ</a:t>
            </a:r>
            <a:r>
              <a:rPr lang="el-GR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3796" spc="-10" dirty="0" err="1" smtClean="0">
                <a:solidFill>
                  <a:srgbClr val="4F6128"/>
                </a:solidFill>
                <a:latin typeface="Calibri"/>
                <a:cs typeface="Calibri"/>
              </a:rPr>
              <a:t>μενε</a:t>
            </a:r>
            <a:r>
              <a:rPr lang="el-GR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r>
              <a:rPr lang="en-CA" sz="3796" spc="-10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  <a:endParaRPr lang="en-CA" sz="3796" spc="-1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2900" y="292100"/>
            <a:ext cx="3390480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Παραδε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ί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γματα</a:t>
            </a:r>
            <a:endParaRPr lang="en-CA" sz="4404" dirty="0" smtClean="0">
              <a:solidFill>
                <a:srgbClr val="1E1C11"/>
              </a:solidFill>
              <a:latin typeface="Calibri"/>
              <a:cs typeface="Calibri"/>
            </a:endParaRPr>
          </a:p>
          <a:p>
            <a:pPr>
              <a:lnSpc>
                <a:spcPts val="5060"/>
              </a:lnSpc>
            </a:pPr>
            <a:endParaRPr lang="en-CA" sz="4404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939800" y="520700"/>
            <a:ext cx="5639493" cy="128240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͙ 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και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 ο </a:t>
            </a:r>
            <a:r>
              <a:rPr lang="en-CA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υπολογι</a:t>
            </a:r>
            <a:r>
              <a:rPr lang="el-GR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σ</a:t>
            </a:r>
            <a:r>
              <a:rPr lang="en-CA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τ</a:t>
            </a:r>
            <a:r>
              <a:rPr lang="el-GR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ής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μα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;</a:t>
            </a:r>
            <a:endParaRPr lang="en-CA" sz="3995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5000"/>
              </a:lnSpc>
            </a:pPr>
            <a:endParaRPr lang="en-CA" sz="4364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59000" y="1600200"/>
            <a:ext cx="6307561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Ε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ναι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ψ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η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φιακ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ή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ή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αναλογικ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ή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υ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κευ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ή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;</a:t>
            </a:r>
            <a:endParaRPr lang="en-CA" sz="3206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6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2489200" y="292100"/>
            <a:ext cx="4481996" cy="130805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60"/>
              </a:lnSpc>
            </a:pP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Α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ς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το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 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εξετά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σ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ουμε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…</a:t>
            </a:r>
            <a:endParaRPr lang="en-CA" sz="4404" dirty="0" smtClean="0">
              <a:solidFill>
                <a:srgbClr val="1E1C11"/>
              </a:solidFill>
              <a:latin typeface="Calibri"/>
              <a:cs typeface="Calibri"/>
            </a:endParaRPr>
          </a:p>
          <a:p>
            <a:pPr>
              <a:lnSpc>
                <a:spcPts val="5060"/>
              </a:lnSpc>
            </a:pPr>
            <a:endParaRPr lang="en-CA" sz="4404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79500" y="1892300"/>
            <a:ext cx="7309758" cy="26545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  <a:tabLst>
                <a:tab pos="1016000" algn="l"/>
              </a:tabLst>
            </a:pPr>
            <a:r>
              <a:rPr lang="en-CA" sz="4802" dirty="0" smtClean="0">
                <a:solidFill>
                  <a:srgbClr val="4F6128"/>
                </a:solidFill>
                <a:latin typeface="Calibri"/>
                <a:cs typeface="Calibri"/>
              </a:rPr>
              <a:t>Ο </a:t>
            </a:r>
            <a:r>
              <a:rPr lang="en-CA" sz="4802" dirty="0" err="1" smtClean="0">
                <a:solidFill>
                  <a:srgbClr val="4F6128"/>
                </a:solidFill>
                <a:latin typeface="Calibri"/>
                <a:cs typeface="Calibri"/>
              </a:rPr>
              <a:t>υπολογι</a:t>
            </a:r>
            <a:r>
              <a:rPr lang="el-GR" sz="4802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4802" dirty="0" smtClean="0">
                <a:solidFill>
                  <a:srgbClr val="4F6128"/>
                </a:solidFill>
                <a:latin typeface="Calibri"/>
                <a:cs typeface="Calibri"/>
              </a:rPr>
              <a:t>τ</a:t>
            </a:r>
            <a:r>
              <a:rPr lang="el-GR" sz="4802" dirty="0" err="1" smtClean="0">
                <a:solidFill>
                  <a:srgbClr val="4F6128"/>
                </a:solidFill>
                <a:latin typeface="Calibri"/>
                <a:cs typeface="Calibri"/>
              </a:rPr>
              <a:t>ής</a:t>
            </a:r>
            <a:r>
              <a:rPr lang="en-CA" sz="48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4802" dirty="0" err="1" smtClean="0">
                <a:solidFill>
                  <a:srgbClr val="4F6128"/>
                </a:solidFill>
                <a:latin typeface="Calibri"/>
                <a:cs typeface="Calibri"/>
              </a:rPr>
              <a:t>καταλα</a:t>
            </a:r>
            <a:r>
              <a:rPr lang="el-GR" sz="4802" dirty="0" smtClean="0">
                <a:solidFill>
                  <a:srgbClr val="4F6128"/>
                </a:solidFill>
                <a:latin typeface="Calibri"/>
                <a:cs typeface="Calibri"/>
              </a:rPr>
              <a:t>β</a:t>
            </a:r>
            <a:r>
              <a:rPr lang="en-CA" sz="4802" dirty="0" smtClean="0">
                <a:solidFill>
                  <a:srgbClr val="4F6128"/>
                </a:solidFill>
                <a:latin typeface="Calibri"/>
                <a:cs typeface="Calibri"/>
              </a:rPr>
              <a:t>α</a:t>
            </a:r>
            <a:r>
              <a:rPr lang="el-GR" sz="4802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4802" dirty="0" err="1" smtClean="0">
                <a:solidFill>
                  <a:srgbClr val="4F6128"/>
                </a:solidFill>
                <a:latin typeface="Calibri"/>
                <a:cs typeface="Calibri"/>
              </a:rPr>
              <a:t>νει</a:t>
            </a:r>
            <a:r>
              <a:rPr lang="en-CA" sz="4863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4863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	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μ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νο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60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2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κατα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τά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4800" dirty="0" err="1" smtClean="0">
                <a:solidFill>
                  <a:srgbClr val="4F6128"/>
                </a:solidFill>
                <a:latin typeface="Calibri"/>
                <a:cs typeface="Calibri"/>
              </a:rPr>
              <a:t>ει</a:t>
            </a:r>
            <a:r>
              <a:rPr lang="el-GR" sz="4800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r>
              <a:rPr lang="en-CA" sz="4800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  <a:endParaRPr lang="en-CA" sz="4800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6900"/>
              </a:lnSpc>
            </a:pPr>
            <a:endParaRPr lang="en-CA" sz="4863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92200" y="5016500"/>
            <a:ext cx="2533899" cy="94897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Περνάει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ρε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ύ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μα</a:t>
            </a:r>
            <a:endParaRPr lang="en-CA" sz="3204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dirty="0"/>
          </a:p>
        </p:txBody>
      </p:sp>
      <p:sp>
        <p:nvSpPr>
          <p:cNvPr id="5" name="TextBox 5"/>
          <p:cNvSpPr txBox="1"/>
          <p:nvPr/>
        </p:nvSpPr>
        <p:spPr>
          <a:xfrm>
            <a:off x="5486400" y="5016500"/>
            <a:ext cx="2247900" cy="469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14" b="1" smtClean="0">
                <a:solidFill>
                  <a:srgbClr val="943735"/>
                </a:solidFill>
                <a:latin typeface="Calibri Bold"/>
                <a:cs typeface="Calibri Bold"/>
              </a:rPr>
              <a:t>Δεν</a:t>
            </a:r>
            <a:r>
              <a:rPr lang="en-CA" sz="3204" smtClean="0">
                <a:solidFill>
                  <a:srgbClr val="4F6128"/>
                </a:solidFill>
                <a:latin typeface="Calibri"/>
                <a:cs typeface="Calibri"/>
              </a:rPr>
              <a:t> περνάει</a:t>
            </a:r>
          </a:p>
          <a:p>
            <a:pPr>
              <a:lnSpc>
                <a:spcPts val="368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1193800" y="5499100"/>
            <a:ext cx="2329933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μ</a:t>
            </a:r>
            <a:r>
              <a:rPr lang="el-GR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έσ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α 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απ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έ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να</a:t>
            </a:r>
            <a:endParaRPr lang="en-CA" sz="3206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dirty="0"/>
          </a:p>
        </p:txBody>
      </p:sp>
      <p:sp>
        <p:nvSpPr>
          <p:cNvPr id="7" name="TextBox 7"/>
          <p:cNvSpPr txBox="1"/>
          <p:nvPr/>
        </p:nvSpPr>
        <p:spPr>
          <a:xfrm>
            <a:off x="5105400" y="5499100"/>
            <a:ext cx="2812821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ρε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ύ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μα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 μ</a:t>
            </a:r>
            <a:r>
              <a:rPr lang="el-GR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έσ</a:t>
            </a:r>
            <a:r>
              <a:rPr lang="en-CA" sz="3206" dirty="0" smtClean="0">
                <a:solidFill>
                  <a:srgbClr val="4F6128"/>
                </a:solidFill>
                <a:latin typeface="Calibri"/>
                <a:cs typeface="Calibri"/>
              </a:rPr>
              <a:t>α 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απ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endParaRPr lang="en-CA" sz="3206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dirty="0"/>
          </a:p>
        </p:txBody>
      </p:sp>
      <p:sp>
        <p:nvSpPr>
          <p:cNvPr id="8" name="TextBox 8"/>
          <p:cNvSpPr txBox="1"/>
          <p:nvPr/>
        </p:nvSpPr>
        <p:spPr>
          <a:xfrm>
            <a:off x="1600200" y="5994400"/>
            <a:ext cx="1524841" cy="8912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καλ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ώ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διο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3680"/>
              </a:lnSpc>
            </a:pPr>
            <a:endParaRPr dirty="0"/>
          </a:p>
        </p:txBody>
      </p:sp>
      <p:sp>
        <p:nvSpPr>
          <p:cNvPr id="9" name="TextBox 9"/>
          <p:cNvSpPr txBox="1"/>
          <p:nvPr/>
        </p:nvSpPr>
        <p:spPr>
          <a:xfrm>
            <a:off x="5397500" y="5994400"/>
            <a:ext cx="2222147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έ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να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καλ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ώ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διο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3680"/>
              </a:lnSpc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3187700" y="914400"/>
            <a:ext cx="4552652" cy="21159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indent="175641">
              <a:lnSpc>
                <a:spcPts val="5500"/>
              </a:lnSpc>
            </a:pP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Ά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ρα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ο 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υπολογι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τ</a:t>
            </a:r>
            <a:r>
              <a:rPr lang="el-GR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ής</a:t>
            </a:r>
            <a:r>
              <a:rPr lang="en-CA" sz="4327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4327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ε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ναι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 μ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α </a:t>
            </a:r>
            <a:r>
              <a:rPr lang="en-CA" sz="4810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ψηφιακ</a:t>
            </a:r>
            <a:r>
              <a:rPr lang="el-GR" sz="4810" b="1" dirty="0" smtClean="0">
                <a:solidFill>
                  <a:srgbClr val="943735"/>
                </a:solidFill>
                <a:latin typeface="Calibri Bold"/>
                <a:cs typeface="Calibri Bold"/>
              </a:rPr>
              <a:t>ή</a:t>
            </a:r>
            <a:endParaRPr lang="en-CA" sz="4810" b="1" dirty="0" smtClean="0">
              <a:solidFill>
                <a:srgbClr val="943735"/>
              </a:solidFill>
              <a:latin typeface="Calibri Bold"/>
              <a:cs typeface="Calibri Bold"/>
            </a:endParaRPr>
          </a:p>
          <a:p>
            <a:pPr>
              <a:lnSpc>
                <a:spcPts val="5500"/>
              </a:lnSpc>
            </a:pPr>
            <a:endParaRPr lang="en-CA" sz="4327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381500" y="2349500"/>
            <a:ext cx="1964449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υ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κευ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ή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  <a:endParaRPr lang="en-CA" sz="3995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CA" sz="399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1200" y="1879600"/>
            <a:ext cx="7855099" cy="44242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99287">
              <a:lnSpc>
                <a:spcPts val="11500"/>
              </a:lnSpc>
            </a:pP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Υ</a:t>
            </a: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πάρχει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μω</a:t>
            </a: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r>
              <a:rPr lang="en-CA" sz="9602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602" dirty="0" smtClean="0">
                <a:solidFill>
                  <a:srgbClr val="000000"/>
                </a:solidFill>
                <a:latin typeface="Times New Roman"/>
              </a:rPr>
            </a:b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έ</a:t>
            </a: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να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9612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πρ</a:t>
            </a:r>
            <a:r>
              <a:rPr lang="el-GR" sz="9612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όβ</a:t>
            </a:r>
            <a:r>
              <a:rPr lang="en-CA" sz="9612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λημα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11500"/>
              </a:lnSpc>
            </a:pPr>
            <a:endParaRPr lang="en-CA" sz="9602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1549400" y="292100"/>
            <a:ext cx="1131720" cy="12952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CA" sz="4095" spc="-20" dirty="0" err="1" smtClean="0">
                <a:solidFill>
                  <a:srgbClr val="1E1C11"/>
                </a:solidFill>
                <a:latin typeface="Calibri"/>
                <a:cs typeface="Calibri"/>
              </a:rPr>
              <a:t>Εμε</a:t>
            </a:r>
            <a:r>
              <a:rPr lang="el-GR" sz="4095" spc="-20" dirty="0" err="1" smtClean="0">
                <a:solidFill>
                  <a:srgbClr val="1E1C11"/>
                </a:solidFill>
                <a:latin typeface="Calibri"/>
                <a:cs typeface="Calibri"/>
              </a:rPr>
              <a:t>ίς</a:t>
            </a:r>
            <a:endParaRPr lang="en-CA" sz="4095" spc="-20" dirty="0" smtClean="0">
              <a:solidFill>
                <a:srgbClr val="1E1C11"/>
              </a:solidFill>
              <a:latin typeface="Calibri"/>
              <a:cs typeface="Calibri"/>
            </a:endParaRPr>
          </a:p>
          <a:p>
            <a:pPr>
              <a:lnSpc>
                <a:spcPts val="5060"/>
              </a:lnSpc>
            </a:pPr>
            <a:endParaRPr lang="en-CA" sz="4404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52500" y="4432300"/>
            <a:ext cx="2382832" cy="146193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00"/>
              </a:lnSpc>
              <a:tabLst>
                <a:tab pos="546100" algn="l"/>
              </a:tabLst>
            </a:pP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ταν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κάνουμε</a:t>
            </a:r>
            <a:r>
              <a:rPr lang="en-CA" sz="3204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3204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	</a:t>
            </a:r>
            <a:r>
              <a:rPr lang="en-CA" sz="3204" dirty="0" err="1" smtClean="0">
                <a:solidFill>
                  <a:srgbClr val="4F6128"/>
                </a:solidFill>
                <a:latin typeface="Calibri"/>
                <a:cs typeface="Calibri"/>
              </a:rPr>
              <a:t>πράξει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endParaRPr lang="en-CA" sz="3204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835"/>
              </a:lnSpc>
            </a:pPr>
            <a:endParaRPr lang="en-CA" sz="3204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62000" y="5435600"/>
            <a:ext cx="2827890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χρ</a:t>
            </a:r>
            <a:r>
              <a:rPr lang="el-GR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ησ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ιμοποιο</a:t>
            </a:r>
            <a:r>
              <a:rPr lang="el-GR" sz="3206" dirty="0" smtClean="0">
                <a:solidFill>
                  <a:srgbClr val="4F6128"/>
                </a:solidFill>
                <a:latin typeface="Calibri"/>
                <a:cs typeface="Calibri"/>
              </a:rPr>
              <a:t>ύ</a:t>
            </a:r>
            <a:r>
              <a:rPr lang="en-CA" sz="3206" dirty="0" err="1" smtClean="0">
                <a:solidFill>
                  <a:srgbClr val="4F6128"/>
                </a:solidFill>
                <a:latin typeface="Calibri"/>
                <a:cs typeface="Calibri"/>
              </a:rPr>
              <a:t>με</a:t>
            </a:r>
            <a:endParaRPr lang="en-CA" sz="3206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3680"/>
              </a:lnSpc>
            </a:pPr>
            <a:endParaRPr lang="en-CA" sz="3206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82700" y="5918200"/>
            <a:ext cx="1737655" cy="94897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10 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ψ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η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φ</a:t>
            </a:r>
            <a:r>
              <a:rPr lang="el-GR" sz="3204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α</a:t>
            </a:r>
            <a:r>
              <a:rPr lang="en-CA" sz="3204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3680"/>
              </a:lnSpc>
            </a:pPr>
            <a:endParaRPr lang="en-CA" sz="3204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054600" y="292100"/>
            <a:ext cx="3434273" cy="129522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Ο </a:t>
            </a:r>
            <a:r>
              <a:rPr lang="en-CA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υπολογι</a:t>
            </a:r>
            <a:r>
              <a:rPr lang="el-GR" sz="4404" dirty="0" smtClean="0">
                <a:solidFill>
                  <a:srgbClr val="1E1C11"/>
                </a:solidFill>
                <a:latin typeface="Calibri"/>
                <a:cs typeface="Calibri"/>
              </a:rPr>
              <a:t>σ</a:t>
            </a:r>
            <a:r>
              <a:rPr lang="en-CA" sz="4404" dirty="0" smtClean="0">
                <a:solidFill>
                  <a:srgbClr val="1E1C11"/>
                </a:solidFill>
                <a:latin typeface="Calibri"/>
                <a:cs typeface="Calibri"/>
              </a:rPr>
              <a:t>τ</a:t>
            </a:r>
            <a:r>
              <a:rPr lang="el-GR" sz="4404" dirty="0" err="1" smtClean="0">
                <a:solidFill>
                  <a:srgbClr val="1E1C11"/>
                </a:solidFill>
                <a:latin typeface="Calibri"/>
                <a:cs typeface="Calibri"/>
              </a:rPr>
              <a:t>ής</a:t>
            </a:r>
            <a:endParaRPr lang="en-CA" sz="4404" dirty="0" smtClean="0">
              <a:solidFill>
                <a:srgbClr val="1E1C11"/>
              </a:solidFill>
              <a:latin typeface="Calibri"/>
              <a:cs typeface="Calibri"/>
            </a:endParaRPr>
          </a:p>
          <a:p>
            <a:pPr>
              <a:lnSpc>
                <a:spcPts val="5060"/>
              </a:lnSpc>
            </a:pPr>
            <a:endParaRPr lang="en-CA" sz="4404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321300" y="2895600"/>
            <a:ext cx="2961388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Καταλα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β</a:t>
            </a:r>
            <a:r>
              <a:rPr lang="en-CA" sz="3995" dirty="0" smtClean="0">
                <a:solidFill>
                  <a:srgbClr val="4F6128"/>
                </a:solidFill>
                <a:latin typeface="Calibri"/>
                <a:cs typeface="Calibri"/>
              </a:rPr>
              <a:t>α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ί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νει</a:t>
            </a:r>
            <a:endParaRPr lang="en-CA" sz="3995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CA" sz="3995" dirty="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765800" y="3505200"/>
            <a:ext cx="2038443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3998" dirty="0" smtClean="0">
                <a:solidFill>
                  <a:srgbClr val="4F6128"/>
                </a:solidFill>
                <a:latin typeface="Calibri"/>
                <a:cs typeface="Calibri"/>
              </a:rPr>
              <a:t>μ</a:t>
            </a:r>
            <a:r>
              <a:rPr lang="el-GR" sz="3998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3998" dirty="0" err="1" smtClean="0">
                <a:solidFill>
                  <a:srgbClr val="4F6128"/>
                </a:solidFill>
                <a:latin typeface="Calibri"/>
                <a:cs typeface="Calibri"/>
              </a:rPr>
              <a:t>νο</a:t>
            </a:r>
            <a:r>
              <a:rPr lang="en-CA" sz="3998" dirty="0" smtClean="0">
                <a:solidFill>
                  <a:srgbClr val="4F6128"/>
                </a:solidFill>
                <a:latin typeface="Calibri"/>
                <a:cs typeface="Calibri"/>
              </a:rPr>
              <a:t> δ</a:t>
            </a:r>
            <a:r>
              <a:rPr lang="el-GR" sz="3998" dirty="0" smtClean="0">
                <a:solidFill>
                  <a:srgbClr val="4F6128"/>
                </a:solidFill>
                <a:latin typeface="Calibri"/>
                <a:cs typeface="Calibri"/>
              </a:rPr>
              <a:t>ύ</a:t>
            </a:r>
            <a:r>
              <a:rPr lang="en-CA" sz="3998" dirty="0" smtClean="0">
                <a:solidFill>
                  <a:srgbClr val="4F6128"/>
                </a:solidFill>
                <a:latin typeface="Calibri"/>
                <a:cs typeface="Calibri"/>
              </a:rPr>
              <a:t>ο</a:t>
            </a:r>
            <a:endParaRPr lang="en-CA" sz="3998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CA" sz="3998" dirty="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397500" y="4114800"/>
            <a:ext cx="2785314" cy="1179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κ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ατα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τά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σ</a:t>
            </a:r>
            <a:r>
              <a:rPr lang="en-CA" sz="3995" dirty="0" err="1" smtClean="0">
                <a:solidFill>
                  <a:srgbClr val="4F6128"/>
                </a:solidFill>
                <a:latin typeface="Calibri"/>
                <a:cs typeface="Calibri"/>
              </a:rPr>
              <a:t>ει</a:t>
            </a:r>
            <a:r>
              <a:rPr lang="el-GR" sz="3995" dirty="0" smtClean="0">
                <a:solidFill>
                  <a:srgbClr val="4F6128"/>
                </a:solidFill>
                <a:latin typeface="Calibri"/>
                <a:cs typeface="Calibri"/>
              </a:rPr>
              <a:t>ς.</a:t>
            </a:r>
            <a:endParaRPr lang="en-CA" sz="3995" dirty="0" smtClean="0">
              <a:solidFill>
                <a:srgbClr val="4F6128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CA" sz="3995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7600" y="1879600"/>
            <a:ext cx="7153561" cy="442428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500"/>
              </a:lnSpc>
            </a:pP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Υ</a:t>
            </a: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πάρχει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ό</a:t>
            </a: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μω</a:t>
            </a: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ς</a:t>
            </a:r>
            <a:r>
              <a:rPr lang="en-CA" sz="9602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602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9602" dirty="0" err="1" smtClean="0">
                <a:solidFill>
                  <a:srgbClr val="4F6128"/>
                </a:solidFill>
                <a:latin typeface="Calibri"/>
                <a:cs typeface="Calibri"/>
              </a:rPr>
              <a:t>και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l-GR" sz="9602" dirty="0" smtClean="0">
                <a:solidFill>
                  <a:srgbClr val="4F6128"/>
                </a:solidFill>
                <a:latin typeface="Calibri"/>
                <a:cs typeface="Calibri"/>
              </a:rPr>
              <a:t>η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 </a:t>
            </a:r>
            <a:r>
              <a:rPr lang="en-CA" sz="9612" b="1" dirty="0" smtClean="0">
                <a:solidFill>
                  <a:srgbClr val="943735"/>
                </a:solidFill>
                <a:latin typeface="Calibri Bold"/>
                <a:cs typeface="Calibri Bold"/>
              </a:rPr>
              <a:t>λ</a:t>
            </a:r>
            <a:r>
              <a:rPr lang="el-GR" sz="9612" b="1" dirty="0" err="1" smtClean="0">
                <a:solidFill>
                  <a:srgbClr val="943735"/>
                </a:solidFill>
                <a:latin typeface="Calibri Bold"/>
                <a:cs typeface="Calibri Bold"/>
              </a:rPr>
              <a:t>ύσ</a:t>
            </a:r>
            <a:r>
              <a:rPr lang="en-CA" sz="9612" b="1" dirty="0" smtClean="0">
                <a:solidFill>
                  <a:srgbClr val="943735"/>
                </a:solidFill>
                <a:latin typeface="Calibri Bold"/>
                <a:cs typeface="Calibri Bold"/>
              </a:rPr>
              <a:t>η</a:t>
            </a:r>
            <a:r>
              <a:rPr lang="en-CA" sz="9602" dirty="0" smtClean="0">
                <a:solidFill>
                  <a:srgbClr val="4F6128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11500"/>
              </a:lnSpc>
            </a:pPr>
            <a:endParaRPr lang="en-CA" sz="9602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</Words>
  <Application>Microsoft Office PowerPoint</Application>
  <PresentationFormat>Προβολή στην οθόνη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A2E_Engine</dc:creator>
  <cp:lastModifiedBy>user</cp:lastModifiedBy>
  <cp:revision>5</cp:revision>
  <dcterms:created xsi:type="dcterms:W3CDTF">2020-03-30T17:59:36Z</dcterms:created>
  <dcterms:modified xsi:type="dcterms:W3CDTF">2020-03-30T22:11:41Z</dcterms:modified>
</cp:coreProperties>
</file>