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Default Extension="sldx" ContentType="application/vnd.openxmlformats-officedocument.presentationml.slide"/>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6" r:id="rId3"/>
    <p:sldId id="267" r:id="rId4"/>
    <p:sldId id="257" r:id="rId5"/>
    <p:sldId id="269" r:id="rId6"/>
    <p:sldId id="270" r:id="rId7"/>
    <p:sldId id="271" r:id="rId8"/>
    <p:sldId id="272" r:id="rId9"/>
    <p:sldId id="264" r:id="rId10"/>
    <p:sldId id="259" r:id="rId11"/>
    <p:sldId id="260" r:id="rId12"/>
    <p:sldId id="261"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3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lagoumidis" userId="4987ef1897bd3007" providerId="LiveId" clId="{28ABEF25-1AF3-42A9-BB8E-44B66BC7C32B}"/>
    <pc:docChg chg="undo redo custSel modSld">
      <pc:chgData name="george lagoumidis" userId="4987ef1897bd3007" providerId="LiveId" clId="{28ABEF25-1AF3-42A9-BB8E-44B66BC7C32B}" dt="2024-04-29T17:00:05.292" v="98" actId="403"/>
      <pc:docMkLst>
        <pc:docMk/>
      </pc:docMkLst>
      <pc:sldChg chg="modSp mod">
        <pc:chgData name="george lagoumidis" userId="4987ef1897bd3007" providerId="LiveId" clId="{28ABEF25-1AF3-42A9-BB8E-44B66BC7C32B}" dt="2024-04-29T16:52:28.671" v="10" actId="313"/>
        <pc:sldMkLst>
          <pc:docMk/>
          <pc:sldMk cId="0" sldId="256"/>
        </pc:sldMkLst>
        <pc:spChg chg="mod">
          <ac:chgData name="george lagoumidis" userId="4987ef1897bd3007" providerId="LiveId" clId="{28ABEF25-1AF3-42A9-BB8E-44B66BC7C32B}" dt="2024-04-29T16:52:28.671" v="10" actId="313"/>
          <ac:spMkLst>
            <pc:docMk/>
            <pc:sldMk cId="0" sldId="256"/>
            <ac:spMk id="5" creationId="{00000000-0000-0000-0000-000000000000}"/>
          </ac:spMkLst>
        </pc:spChg>
      </pc:sldChg>
      <pc:sldChg chg="modSp mod">
        <pc:chgData name="george lagoumidis" userId="4987ef1897bd3007" providerId="LiveId" clId="{28ABEF25-1AF3-42A9-BB8E-44B66BC7C32B}" dt="2024-04-29T17:00:05.292" v="98" actId="403"/>
        <pc:sldMkLst>
          <pc:docMk/>
          <pc:sldMk cId="0" sldId="257"/>
        </pc:sldMkLst>
        <pc:spChg chg="mod">
          <ac:chgData name="george lagoumidis" userId="4987ef1897bd3007" providerId="LiveId" clId="{28ABEF25-1AF3-42A9-BB8E-44B66BC7C32B}" dt="2024-04-29T17:00:05.292" v="98" actId="403"/>
          <ac:spMkLst>
            <pc:docMk/>
            <pc:sldMk cId="0" sldId="257"/>
            <ac:spMk id="5" creationId="{00000000-0000-0000-0000-000000000000}"/>
          </ac:spMkLst>
        </pc:spChg>
        <pc:spChg chg="mod">
          <ac:chgData name="george lagoumidis" userId="4987ef1897bd3007" providerId="LiveId" clId="{28ABEF25-1AF3-42A9-BB8E-44B66BC7C32B}" dt="2024-04-29T16:55:16.184" v="36" actId="1076"/>
          <ac:spMkLst>
            <pc:docMk/>
            <pc:sldMk cId="0" sldId="257"/>
            <ac:spMk id="6" creationId="{00000000-0000-0000-0000-000000000000}"/>
          </ac:spMkLst>
        </pc:spChg>
        <pc:spChg chg="mod">
          <ac:chgData name="george lagoumidis" userId="4987ef1897bd3007" providerId="LiveId" clId="{28ABEF25-1AF3-42A9-BB8E-44B66BC7C32B}" dt="2024-04-29T16:55:25.217" v="38" actId="1076"/>
          <ac:spMkLst>
            <pc:docMk/>
            <pc:sldMk cId="0" sldId="257"/>
            <ac:spMk id="7" creationId="{00000000-0000-0000-0000-000000000000}"/>
          </ac:spMkLst>
        </pc:spChg>
      </pc:sldChg>
      <pc:sldChg chg="modSp mod">
        <pc:chgData name="george lagoumidis" userId="4987ef1897bd3007" providerId="LiveId" clId="{28ABEF25-1AF3-42A9-BB8E-44B66BC7C32B}" dt="2024-04-29T16:56:43.332" v="47" actId="403"/>
        <pc:sldMkLst>
          <pc:docMk/>
          <pc:sldMk cId="0" sldId="258"/>
        </pc:sldMkLst>
        <pc:spChg chg="mod">
          <ac:chgData name="george lagoumidis" userId="4987ef1897bd3007" providerId="LiveId" clId="{28ABEF25-1AF3-42A9-BB8E-44B66BC7C32B}" dt="2024-04-29T16:56:43.332" v="47" actId="403"/>
          <ac:spMkLst>
            <pc:docMk/>
            <pc:sldMk cId="0" sldId="258"/>
            <ac:spMk id="5" creationId="{00000000-0000-0000-0000-000000000000}"/>
          </ac:spMkLst>
        </pc:spChg>
      </pc:sldChg>
      <pc:sldChg chg="modSp mod">
        <pc:chgData name="george lagoumidis" userId="4987ef1897bd3007" providerId="LiveId" clId="{28ABEF25-1AF3-42A9-BB8E-44B66BC7C32B}" dt="2024-04-29T16:57:09.918" v="54" actId="404"/>
        <pc:sldMkLst>
          <pc:docMk/>
          <pc:sldMk cId="0" sldId="259"/>
        </pc:sldMkLst>
        <pc:spChg chg="mod">
          <ac:chgData name="george lagoumidis" userId="4987ef1897bd3007" providerId="LiveId" clId="{28ABEF25-1AF3-42A9-BB8E-44B66BC7C32B}" dt="2024-04-29T16:57:09.918" v="54" actId="404"/>
          <ac:spMkLst>
            <pc:docMk/>
            <pc:sldMk cId="0" sldId="259"/>
            <ac:spMk id="2" creationId="{00000000-0000-0000-0000-000000000000}"/>
          </ac:spMkLst>
        </pc:spChg>
      </pc:sldChg>
      <pc:sldChg chg="modSp mod">
        <pc:chgData name="george lagoumidis" userId="4987ef1897bd3007" providerId="LiveId" clId="{28ABEF25-1AF3-42A9-BB8E-44B66BC7C32B}" dt="2024-04-29T16:58:43.034" v="89" actId="404"/>
        <pc:sldMkLst>
          <pc:docMk/>
          <pc:sldMk cId="0" sldId="260"/>
        </pc:sldMkLst>
        <pc:spChg chg="mod">
          <ac:chgData name="george lagoumidis" userId="4987ef1897bd3007" providerId="LiveId" clId="{28ABEF25-1AF3-42A9-BB8E-44B66BC7C32B}" dt="2024-04-29T16:58:43.034" v="89" actId="404"/>
          <ac:spMkLst>
            <pc:docMk/>
            <pc:sldMk cId="0" sldId="260"/>
            <ac:spMk id="5" creationId="{00000000-0000-0000-0000-000000000000}"/>
          </ac:spMkLst>
        </pc:spChg>
      </pc:sldChg>
      <pc:sldChg chg="modSp mod">
        <pc:chgData name="george lagoumidis" userId="4987ef1897bd3007" providerId="LiveId" clId="{28ABEF25-1AF3-42A9-BB8E-44B66BC7C32B}" dt="2024-04-29T16:59:46.361" v="96" actId="1076"/>
        <pc:sldMkLst>
          <pc:docMk/>
          <pc:sldMk cId="0" sldId="264"/>
        </pc:sldMkLst>
        <pc:spChg chg="mod">
          <ac:chgData name="george lagoumidis" userId="4987ef1897bd3007" providerId="LiveId" clId="{28ABEF25-1AF3-42A9-BB8E-44B66BC7C32B}" dt="2024-04-29T16:59:32.694" v="93" actId="27636"/>
          <ac:spMkLst>
            <pc:docMk/>
            <pc:sldMk cId="0" sldId="264"/>
            <ac:spMk id="3" creationId="{00000000-0000-0000-0000-000000000000}"/>
          </ac:spMkLst>
        </pc:spChg>
        <pc:picChg chg="mod">
          <ac:chgData name="george lagoumidis" userId="4987ef1897bd3007" providerId="LiveId" clId="{28ABEF25-1AF3-42A9-BB8E-44B66BC7C32B}" dt="2024-04-29T16:59:46.361" v="96" actId="1076"/>
          <ac:picMkLst>
            <pc:docMk/>
            <pc:sldMk cId="0" sldId="264"/>
            <ac:picMk id="5" creationId="{00000000-0000-0000-0000-000000000000}"/>
          </ac:picMkLst>
        </pc:pic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A472FD0D-A64B-4D0F-9D67-2315364FEBAE}" type="datetimeFigureOut">
              <a:rPr lang="el-GR" smtClean="0"/>
              <a:pPr/>
              <a:t>15/7/2024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EDE63DD-B4B9-407A-97B8-F45112373A3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A472FD0D-A64B-4D0F-9D67-2315364FEBAE}" type="datetimeFigureOut">
              <a:rPr lang="el-GR" smtClean="0"/>
              <a:pPr/>
              <a:t>15/7/2024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EDE63DD-B4B9-407A-97B8-F45112373A3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A472FD0D-A64B-4D0F-9D67-2315364FEBAE}" type="datetimeFigureOut">
              <a:rPr lang="el-GR" smtClean="0"/>
              <a:pPr/>
              <a:t>15/7/2024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EDE63DD-B4B9-407A-97B8-F45112373A3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A472FD0D-A64B-4D0F-9D67-2315364FEBAE}" type="datetimeFigureOut">
              <a:rPr lang="el-GR" smtClean="0"/>
              <a:pPr/>
              <a:t>15/7/2024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EDE63DD-B4B9-407A-97B8-F45112373A3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472FD0D-A64B-4D0F-9D67-2315364FEBAE}" type="datetimeFigureOut">
              <a:rPr lang="el-GR" smtClean="0"/>
              <a:pPr/>
              <a:t>15/7/2024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EDE63DD-B4B9-407A-97B8-F45112373A3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A472FD0D-A64B-4D0F-9D67-2315364FEBAE}" type="datetimeFigureOut">
              <a:rPr lang="el-GR" smtClean="0"/>
              <a:pPr/>
              <a:t>15/7/2024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EDE63DD-B4B9-407A-97B8-F45112373A3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A472FD0D-A64B-4D0F-9D67-2315364FEBAE}" type="datetimeFigureOut">
              <a:rPr lang="el-GR" smtClean="0"/>
              <a:pPr/>
              <a:t>15/7/2024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EDE63DD-B4B9-407A-97B8-F45112373A3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A472FD0D-A64B-4D0F-9D67-2315364FEBAE}" type="datetimeFigureOut">
              <a:rPr lang="el-GR" smtClean="0"/>
              <a:pPr/>
              <a:t>15/7/2024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EDE63DD-B4B9-407A-97B8-F45112373A3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472FD0D-A64B-4D0F-9D67-2315364FEBAE}" type="datetimeFigureOut">
              <a:rPr lang="el-GR" smtClean="0"/>
              <a:pPr/>
              <a:t>15/7/2024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EDE63DD-B4B9-407A-97B8-F45112373A3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472FD0D-A64B-4D0F-9D67-2315364FEBAE}" type="datetimeFigureOut">
              <a:rPr lang="el-GR" smtClean="0"/>
              <a:pPr/>
              <a:t>15/7/2024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EDE63DD-B4B9-407A-97B8-F45112373A3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472FD0D-A64B-4D0F-9D67-2315364FEBAE}" type="datetimeFigureOut">
              <a:rPr lang="el-GR" smtClean="0"/>
              <a:pPr/>
              <a:t>15/7/2024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EDE63DD-B4B9-407A-97B8-F45112373A3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72FD0D-A64B-4D0F-9D67-2315364FEBAE}" type="datetimeFigureOut">
              <a:rPr lang="el-GR" smtClean="0"/>
              <a:pPr/>
              <a:t>15/7/2024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E63DD-B4B9-407A-97B8-F45112373A3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______________Microsoft_Office_PowerPoint1.sld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0" y="0"/>
          <a:ext cx="8820150" cy="6858000"/>
        </p:xfrm>
        <a:graphic>
          <a:graphicData uri="http://schemas.openxmlformats.org/presentationml/2006/ole">
            <p:oleObj spid="_x0000_s1026" name="Διαφάνεια" r:id="rId3" imgW="3796266" imgH="2846733" progId="PowerPoint.Slide.12">
              <p:embed/>
            </p:oleObj>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332656"/>
            <a:ext cx="8136904" cy="778098"/>
          </a:xfrm>
          <a:solidFill>
            <a:schemeClr val="accent3">
              <a:lumMod val="40000"/>
              <a:lumOff val="60000"/>
            </a:schemeClr>
          </a:solidFill>
          <a:ln w="28575">
            <a:solidFill>
              <a:schemeClr val="accent3">
                <a:lumMod val="75000"/>
              </a:schemeClr>
            </a:solidFill>
          </a:ln>
        </p:spPr>
        <p:txBody>
          <a:bodyPr>
            <a:normAutofit fontScale="90000"/>
          </a:bodyPr>
          <a:lstStyle/>
          <a:p>
            <a:r>
              <a:rPr lang="el-GR" b="1" u="sng" dirty="0"/>
              <a:t/>
            </a:r>
            <a:br>
              <a:rPr lang="el-GR" b="1" u="sng" dirty="0"/>
            </a:br>
            <a:r>
              <a:rPr lang="el-GR" sz="3100" b="1" u="sng" dirty="0">
                <a:latin typeface="Times New Roman" pitchFamily="18" charset="0"/>
                <a:cs typeface="Times New Roman" pitchFamily="18" charset="0"/>
              </a:rPr>
              <a:t>Μεθοδολογικό πλαίσιο</a:t>
            </a:r>
            <a:r>
              <a:rPr lang="el-GR" dirty="0"/>
              <a:t/>
            </a:r>
            <a:br>
              <a:rPr lang="el-GR" dirty="0"/>
            </a:br>
            <a:endParaRPr lang="el-GR" dirty="0"/>
          </a:p>
        </p:txBody>
      </p:sp>
      <p:sp>
        <p:nvSpPr>
          <p:cNvPr id="3" name="2 - Θέση περιεχομένου"/>
          <p:cNvSpPr>
            <a:spLocks noGrp="1"/>
          </p:cNvSpPr>
          <p:nvPr>
            <p:ph idx="1"/>
          </p:nvPr>
        </p:nvSpPr>
        <p:spPr>
          <a:xfrm>
            <a:off x="323528" y="1124744"/>
            <a:ext cx="8122096" cy="5073427"/>
          </a:xfrm>
          <a:solidFill>
            <a:schemeClr val="accent3">
              <a:lumMod val="20000"/>
              <a:lumOff val="80000"/>
            </a:schemeClr>
          </a:solidFill>
          <a:ln w="38100">
            <a:solidFill>
              <a:schemeClr val="accent4">
                <a:lumMod val="75000"/>
              </a:schemeClr>
            </a:solidFill>
          </a:ln>
        </p:spPr>
        <p:txBody>
          <a:bodyPr>
            <a:normAutofit/>
          </a:bodyPr>
          <a:lstStyle/>
          <a:p>
            <a:pPr>
              <a:buNone/>
            </a:pPr>
            <a:endParaRPr lang="el-GR" dirty="0"/>
          </a:p>
          <a:p>
            <a:pPr>
              <a:buNone/>
            </a:pPr>
            <a:r>
              <a:rPr lang="el-GR" sz="2400" dirty="0">
                <a:latin typeface="Times New Roman" pitchFamily="18" charset="0"/>
                <a:cs typeface="Times New Roman" pitchFamily="18" charset="0"/>
              </a:rPr>
              <a:t>    </a:t>
            </a:r>
            <a:r>
              <a:rPr lang="el-GR" sz="2400" dirty="0" smtClean="0">
                <a:latin typeface="Times New Roman" pitchFamily="18" charset="0"/>
                <a:cs typeface="Times New Roman" pitchFamily="18" charset="0"/>
              </a:rPr>
              <a:t>		 </a:t>
            </a:r>
            <a:r>
              <a:rPr lang="el-GR" sz="2400" dirty="0">
                <a:latin typeface="Times New Roman" pitchFamily="18" charset="0"/>
                <a:cs typeface="Times New Roman" pitchFamily="18" charset="0"/>
              </a:rPr>
              <a:t>Στο διδακτικό αυτό </a:t>
            </a:r>
            <a:r>
              <a:rPr lang="el-GR" sz="2400" dirty="0" smtClean="0">
                <a:latin typeface="Times New Roman" pitchFamily="18" charset="0"/>
                <a:cs typeface="Times New Roman" pitchFamily="18" charset="0"/>
              </a:rPr>
              <a:t>παράδειγμα </a:t>
            </a:r>
            <a:r>
              <a:rPr lang="el-GR" sz="2400" dirty="0">
                <a:latin typeface="Times New Roman" pitchFamily="18" charset="0"/>
                <a:cs typeface="Times New Roman" pitchFamily="18" charset="0"/>
              </a:rPr>
              <a:t>ακολουθείται η στρατηγική </a:t>
            </a:r>
            <a:r>
              <a:rPr lang="el-GR" sz="2400" dirty="0" smtClean="0">
                <a:latin typeface="Times New Roman" pitchFamily="18" charset="0"/>
                <a:cs typeface="Times New Roman" pitchFamily="18" charset="0"/>
              </a:rPr>
              <a:t>της ανεστραμμένης </a:t>
            </a:r>
            <a:r>
              <a:rPr lang="el-GR" sz="2400" dirty="0">
                <a:latin typeface="Times New Roman" pitchFamily="18" charset="0"/>
                <a:cs typeface="Times New Roman" pitchFamily="18" charset="0"/>
              </a:rPr>
              <a:t>τάξης, προωθείται η ανακαλυπτική μάθηση που κινείται στο χώρο της επικείμενης ανάπτυξης. Οι μαθητές διερευνώντας στο διαδίκτυο αποκτούν ενεργητικό ρόλο, ανακαλύπτοντας τις διαφορετικές μορφές του χρόνου, ο οποίος επιδέχεται τόσες δυνατότητες, όσες δυνατότητες επιτρέπει η ανθρώπινη φαντασία. Καθώς ο μαθητής ασκείται στην επιλογή και τον έλεγχο του διαδικτυακού υλικού, την παραγωγή (μονοτροπικού και πολυτροπικού) λόγου σε αυθεντικές συνθήκες επικοινωνίας, η μάθηση γίνεται βιωματική.</a:t>
            </a:r>
          </a:p>
          <a:p>
            <a:endParaRPr lang="el-G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273050"/>
            <a:ext cx="3008313" cy="6468318"/>
          </a:xfrm>
          <a:solidFill>
            <a:schemeClr val="accent2">
              <a:lumMod val="20000"/>
              <a:lumOff val="80000"/>
            </a:schemeClr>
          </a:solidFill>
          <a:ln w="28575">
            <a:solidFill>
              <a:srgbClr val="0070C0"/>
            </a:solidFill>
          </a:ln>
        </p:spPr>
        <p:txBody>
          <a:bodyPr/>
          <a:lstStyle/>
          <a:p>
            <a:endParaRPr lang="el-GR" dirty="0"/>
          </a:p>
        </p:txBody>
      </p:sp>
      <p:sp>
        <p:nvSpPr>
          <p:cNvPr id="5" name="4 - Θέση περιεχομένου"/>
          <p:cNvSpPr>
            <a:spLocks noGrp="1"/>
          </p:cNvSpPr>
          <p:nvPr>
            <p:ph idx="1"/>
          </p:nvPr>
        </p:nvSpPr>
        <p:spPr>
          <a:xfrm>
            <a:off x="2843808" y="273050"/>
            <a:ext cx="6048672" cy="6468318"/>
          </a:xfrm>
          <a:solidFill>
            <a:schemeClr val="accent1">
              <a:lumMod val="20000"/>
              <a:lumOff val="80000"/>
            </a:schemeClr>
          </a:solidFill>
          <a:ln w="19050">
            <a:solidFill>
              <a:schemeClr val="tx2">
                <a:lumMod val="60000"/>
                <a:lumOff val="40000"/>
              </a:schemeClr>
            </a:solidFill>
          </a:ln>
        </p:spPr>
        <p:txBody>
          <a:bodyPr>
            <a:normAutofit fontScale="25000" lnSpcReduction="20000"/>
          </a:bodyPr>
          <a:lstStyle/>
          <a:p>
            <a:endParaRPr lang="el-GR" dirty="0"/>
          </a:p>
          <a:p>
            <a:pPr marL="92075" indent="-92075" algn="just">
              <a:lnSpc>
                <a:spcPct val="170000"/>
              </a:lnSpc>
              <a:buNone/>
            </a:pPr>
            <a:r>
              <a:rPr lang="el-GR" sz="6400" dirty="0">
                <a:latin typeface="Times New Roman" panose="02020603050405020304" pitchFamily="18" charset="0"/>
                <a:cs typeface="Times New Roman" panose="02020603050405020304" pitchFamily="18" charset="0"/>
              </a:rPr>
              <a:t>              </a:t>
            </a:r>
            <a:r>
              <a:rPr lang="el-GR" sz="6400" b="1" dirty="0">
                <a:latin typeface="Times New Roman" panose="02020603050405020304" pitchFamily="18" charset="0"/>
                <a:cs typeface="Times New Roman" pitchFamily="18" charset="0"/>
              </a:rPr>
              <a:t>Οι μαθητές </a:t>
            </a:r>
            <a:r>
              <a:rPr lang="el-GR" sz="6400" dirty="0">
                <a:latin typeface="Times New Roman" pitchFamily="18" charset="0"/>
                <a:cs typeface="Times New Roman" pitchFamily="18" charset="0"/>
              </a:rPr>
              <a:t>αξιοποιώντας τις νέες εκπαιδευτικές τεχνολογίες συνειδητοποιούν ότι η λογοτεχνία συνδέεται με την πραγματική ζωή. Οι Τ.Π.Ε. παρέχουν τη δυνατότητα πρόσβασης σε μεγάλο μέρος λογοτεχνικού και πληροφοριακού υλικού («βιβλιοθήκη πληροφόρησης»), αίροντας τη μερικότητα που χαρακτηρίζει τα Ανθολόγια της Λογοτεχνίας. Επίσης, λειτουργούν ως εργαλείο συνεργασίας και επικοινωνίας των μαθητών μεταξύ τους, με τον εκπαιδευτικό και με την κοινότητα (ιστολόγιο). </a:t>
            </a:r>
          </a:p>
          <a:p>
            <a:pPr marL="92075" indent="-92075" algn="just">
              <a:lnSpc>
                <a:spcPct val="170000"/>
              </a:lnSpc>
              <a:buNone/>
            </a:pPr>
            <a:r>
              <a:rPr lang="el-GR" sz="6400" dirty="0">
                <a:latin typeface="Times New Roman" pitchFamily="18" charset="0"/>
                <a:cs typeface="Times New Roman" pitchFamily="18" charset="0"/>
              </a:rPr>
              <a:t>           Η αίθουσα διδασκαλίας  μετατρέπεται σε «ηλεκτρονικό λογοτεχνικό εργαστήρι» που επιτρέπει στο μαθητή να δημιουργήσει το δικό του ανθολόγιο, αισθανόμενος την ενότητα της ανθρώπινης δημιουργίας καταργώντας τους χωροχρονικούς περιορισμούς. Με τη συμμετοχή των μαθητών στο ιστολόγιο της τάξης και την δημοσίευση της προσωπικής τους άποψης για τις εργασίες των άλλων ομάδων επιδιώκεται η δημιουργία μιας κοινότητας αναγνωστών στην οποία θα διατυπώνουν τεκμηριωμένη και αιτιολογημένη άποψη. </a:t>
            </a:r>
          </a:p>
          <a:p>
            <a:endParaRPr lang="el-GR" dirty="0"/>
          </a:p>
        </p:txBody>
      </p:sp>
      <p:sp>
        <p:nvSpPr>
          <p:cNvPr id="6" name="5 - Θέση κειμένου"/>
          <p:cNvSpPr>
            <a:spLocks noGrp="1"/>
          </p:cNvSpPr>
          <p:nvPr>
            <p:ph type="body" sz="half" idx="2"/>
          </p:nvPr>
        </p:nvSpPr>
        <p:spPr>
          <a:xfrm>
            <a:off x="457201" y="1435100"/>
            <a:ext cx="2386608" cy="4691063"/>
          </a:xfrm>
        </p:spPr>
        <p:txBody>
          <a:bodyPr/>
          <a:lstStyle/>
          <a:p>
            <a:endParaRPr lang="el-GR" dirty="0"/>
          </a:p>
        </p:txBody>
      </p:sp>
      <p:pic>
        <p:nvPicPr>
          <p:cNvPr id="7" name="6 - Εικόνα" descr="4.000+ δωρεάν εικόνες για Μαθητής και Μάτι - Pixabay"/>
          <p:cNvPicPr/>
          <p:nvPr/>
        </p:nvPicPr>
        <p:blipFill>
          <a:blip r:embed="rId2" cstate="print"/>
          <a:srcRect/>
          <a:stretch>
            <a:fillRect/>
          </a:stretch>
        </p:blipFill>
        <p:spPr bwMode="auto">
          <a:xfrm>
            <a:off x="323529" y="1988840"/>
            <a:ext cx="2376263" cy="3384376"/>
          </a:xfrm>
          <a:prstGeom prst="rect">
            <a:avLst/>
          </a:prstGeom>
          <a:solidFill>
            <a:srgbClr val="FFFFFF">
              <a:shade val="85000"/>
            </a:srgbClr>
          </a:solidFill>
          <a:ln w="190500" cap="sq">
            <a:solidFill>
              <a:schemeClr val="tx2">
                <a:lumMod val="60000"/>
                <a:lumOff val="40000"/>
              </a:schemeClr>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6324302"/>
          </a:xfrm>
          <a:solidFill>
            <a:schemeClr val="accent1">
              <a:lumMod val="75000"/>
            </a:schemeClr>
          </a:solidFill>
        </p:spPr>
        <p:txBody>
          <a:bodyPr/>
          <a:lstStyle/>
          <a:p>
            <a:endParaRPr lang="el-GR" dirty="0"/>
          </a:p>
        </p:txBody>
      </p:sp>
      <p:sp>
        <p:nvSpPr>
          <p:cNvPr id="3" name="2 - Θέση περιεχομένου"/>
          <p:cNvSpPr>
            <a:spLocks noGrp="1"/>
          </p:cNvSpPr>
          <p:nvPr>
            <p:ph idx="1"/>
          </p:nvPr>
        </p:nvSpPr>
        <p:spPr>
          <a:xfrm>
            <a:off x="3575050" y="273050"/>
            <a:ext cx="5111750" cy="6324302"/>
          </a:xfrm>
          <a:solidFill>
            <a:schemeClr val="accent5">
              <a:lumMod val="20000"/>
              <a:lumOff val="80000"/>
            </a:schemeClr>
          </a:solidFill>
          <a:ln w="38100">
            <a:solidFill>
              <a:srgbClr val="C00000"/>
            </a:solidFill>
          </a:ln>
        </p:spPr>
        <p:txBody>
          <a:bodyPr>
            <a:normAutofit/>
          </a:bodyPr>
          <a:lstStyle/>
          <a:p>
            <a:endParaRPr lang="el-GR" sz="3100" b="1" dirty="0">
              <a:latin typeface="Times New Roman" pitchFamily="18" charset="0"/>
              <a:cs typeface="Times New Roman" pitchFamily="18" charset="0"/>
            </a:endParaRPr>
          </a:p>
          <a:p>
            <a:endParaRPr lang="el-GR" sz="3100" b="1" dirty="0">
              <a:latin typeface="Times New Roman" pitchFamily="18" charset="0"/>
              <a:cs typeface="Times New Roman" pitchFamily="18" charset="0"/>
            </a:endParaRPr>
          </a:p>
          <a:p>
            <a:r>
              <a:rPr lang="el-GR" sz="2000" b="1" dirty="0">
                <a:latin typeface="Times New Roman" pitchFamily="18" charset="0"/>
                <a:cs typeface="Times New Roman" pitchFamily="18" charset="0"/>
              </a:rPr>
              <a:t>Ο εκπαιδευτικός </a:t>
            </a:r>
            <a:r>
              <a:rPr lang="el-GR" sz="2000" dirty="0">
                <a:latin typeface="Times New Roman" pitchFamily="18" charset="0"/>
                <a:cs typeface="Times New Roman" pitchFamily="18" charset="0"/>
              </a:rPr>
              <a:t>παύει να βρίσκεται στο επίκεντρο της διδασκαλίας, αλλά πλέον γίνεται ο διευκολυντής, δημιουργώντας τις προϋποθέσεις για την κατάκτηση της γνώσης από τον ίδιο το μαθητή. </a:t>
            </a:r>
            <a:endParaRPr lang="el-GR" sz="2000" dirty="0" smtClean="0">
              <a:latin typeface="Times New Roman" pitchFamily="18" charset="0"/>
              <a:cs typeface="Times New Roman" pitchFamily="18" charset="0"/>
            </a:endParaRPr>
          </a:p>
          <a:p>
            <a:pPr>
              <a:buNone/>
            </a:pPr>
            <a:endParaRPr lang="el-GR" sz="2000" dirty="0">
              <a:latin typeface="Times New Roman" pitchFamily="18" charset="0"/>
              <a:cs typeface="Times New Roman" pitchFamily="18" charset="0"/>
            </a:endParaRPr>
          </a:p>
          <a:p>
            <a:r>
              <a:rPr lang="el-GR" sz="2000" dirty="0">
                <a:latin typeface="Times New Roman" pitchFamily="18" charset="0"/>
                <a:cs typeface="Times New Roman" pitchFamily="18" charset="0"/>
              </a:rPr>
              <a:t>Θέτει ερωτήματα, καθοδηγεί διακριτικά, επιλύει απορίες, γίνεται σύμβουλος και συμπαραστάτης στην ερευνητική διαδικασία των μαθητών. Βασικός σκοπός είναι η προώθηση της πρωτοβουλίας των μαθητών στην έρευνα του υλικού, τη σύνθεση των στοιχείων, την παρουσίαση του τελικού τους έργου</a:t>
            </a:r>
          </a:p>
          <a:p>
            <a:pPr>
              <a:buNone/>
            </a:pPr>
            <a:r>
              <a:rPr lang="el-GR" sz="2200" dirty="0">
                <a:latin typeface="Times New Roman" pitchFamily="18" charset="0"/>
                <a:cs typeface="Times New Roman" pitchFamily="18" charset="0"/>
              </a:rPr>
              <a:t> </a:t>
            </a:r>
          </a:p>
        </p:txBody>
      </p:sp>
      <p:sp>
        <p:nvSpPr>
          <p:cNvPr id="4" name="3 - Θέση κειμένου"/>
          <p:cNvSpPr>
            <a:spLocks noGrp="1"/>
          </p:cNvSpPr>
          <p:nvPr>
            <p:ph type="body" sz="half" idx="2"/>
          </p:nvPr>
        </p:nvSpPr>
        <p:spPr/>
        <p:txBody>
          <a:bodyPr/>
          <a:lstStyle/>
          <a:p>
            <a:endParaRPr lang="el-GR" dirty="0"/>
          </a:p>
        </p:txBody>
      </p:sp>
      <p:pic>
        <p:nvPicPr>
          <p:cNvPr id="5" name="4 - Εικόνα" descr="Καθηγητής χρησιμοποιώντας ένα ραβδί του δείκτη — Διανυσματικό Αρχείο"/>
          <p:cNvPicPr/>
          <p:nvPr/>
        </p:nvPicPr>
        <p:blipFill>
          <a:blip r:embed="rId2" cstate="print"/>
          <a:srcRect/>
          <a:stretch>
            <a:fillRect/>
          </a:stretch>
        </p:blipFill>
        <p:spPr bwMode="auto">
          <a:xfrm>
            <a:off x="251520" y="476672"/>
            <a:ext cx="2808311" cy="3096344"/>
          </a:xfrm>
          <a:prstGeom prst="rect">
            <a:avLst/>
          </a:prstGeom>
          <a:ln w="228600" cap="sq" cmpd="thickThin">
            <a:solidFill>
              <a:srgbClr val="000000"/>
            </a:solidFill>
            <a:prstDash val="solid"/>
            <a:miter lim="800000"/>
          </a:ln>
          <a:effectLst>
            <a:innerShdw blurRad="76200">
              <a:srgbClr val="000000"/>
            </a:innerShdw>
          </a:effectLst>
        </p:spPr>
      </p:pic>
      <p:pic>
        <p:nvPicPr>
          <p:cNvPr id="8" name="7 - Εικόνα" descr="100 Ευχαριστω ιδέες | ευχαριστίες, κάρτες, κάρτες γενεθλίων"/>
          <p:cNvPicPr/>
          <p:nvPr/>
        </p:nvPicPr>
        <p:blipFill>
          <a:blip r:embed="rId3" cstate="print"/>
          <a:srcRect/>
          <a:stretch>
            <a:fillRect/>
          </a:stretch>
        </p:blipFill>
        <p:spPr bwMode="auto">
          <a:xfrm>
            <a:off x="467544" y="4607560"/>
            <a:ext cx="2808312" cy="191778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67544" y="332656"/>
            <a:ext cx="8229600" cy="576064"/>
          </a:xfrm>
          <a:solidFill>
            <a:schemeClr val="accent2"/>
          </a:solidFill>
          <a:ln w="28575">
            <a:solidFill>
              <a:schemeClr val="tx1"/>
            </a:solidFill>
          </a:ln>
        </p:spPr>
        <p:txBody>
          <a:bodyPr>
            <a:normAutofit fontScale="90000"/>
          </a:bodyPr>
          <a:lstStyle/>
          <a:p>
            <a:r>
              <a:rPr lang="el-GR" b="1" dirty="0"/>
              <a:t/>
            </a:r>
            <a:br>
              <a:rPr lang="el-GR" b="1" dirty="0"/>
            </a:br>
            <a:r>
              <a:rPr lang="el-GR" b="1" dirty="0"/>
              <a:t/>
            </a:r>
            <a:br>
              <a:rPr lang="el-GR" b="1" dirty="0"/>
            </a:br>
            <a:r>
              <a:rPr lang="el-GR" sz="2700" b="1" dirty="0" smtClean="0">
                <a:solidFill>
                  <a:schemeClr val="bg1"/>
                </a:solidFill>
                <a:latin typeface="Times New Roman" pitchFamily="18" charset="0"/>
                <a:cs typeface="Times New Roman" pitchFamily="18" charset="0"/>
              </a:rPr>
              <a:t>ΔΙΔΑΚΤΙΚΟ ΣΕΝΑΡΙΟ</a:t>
            </a:r>
            <a:r>
              <a:rPr lang="el-GR" sz="2700" dirty="0">
                <a:latin typeface="Times New Roman" pitchFamily="18" charset="0"/>
                <a:cs typeface="Times New Roman" pitchFamily="18" charset="0"/>
              </a:rPr>
              <a:t/>
            </a:r>
            <a:br>
              <a:rPr lang="el-GR" sz="2700" dirty="0">
                <a:latin typeface="Times New Roman" pitchFamily="18" charset="0"/>
                <a:cs typeface="Times New Roman" pitchFamily="18" charset="0"/>
              </a:rPr>
            </a:br>
            <a:r>
              <a:rPr lang="el-GR" dirty="0"/>
              <a:t> </a:t>
            </a:r>
            <a:br>
              <a:rPr lang="el-GR" dirty="0"/>
            </a:br>
            <a:endParaRPr lang="el-GR" dirty="0"/>
          </a:p>
        </p:txBody>
      </p:sp>
      <p:sp>
        <p:nvSpPr>
          <p:cNvPr id="5" name="4 - Θέση περιεχομένου"/>
          <p:cNvSpPr>
            <a:spLocks noGrp="1"/>
          </p:cNvSpPr>
          <p:nvPr>
            <p:ph idx="1"/>
          </p:nvPr>
        </p:nvSpPr>
        <p:spPr>
          <a:xfrm>
            <a:off x="457200" y="1124744"/>
            <a:ext cx="8229600" cy="5400600"/>
          </a:xfrm>
          <a:solidFill>
            <a:schemeClr val="accent6">
              <a:lumMod val="40000"/>
              <a:lumOff val="60000"/>
            </a:schemeClr>
          </a:solidFill>
          <a:ln w="38100">
            <a:solidFill>
              <a:schemeClr val="tx1"/>
            </a:solidFill>
          </a:ln>
        </p:spPr>
        <p:txBody>
          <a:bodyPr>
            <a:normAutofit fontScale="70000" lnSpcReduction="20000"/>
          </a:bodyPr>
          <a:lstStyle/>
          <a:p>
            <a:pPr>
              <a:buNone/>
            </a:pPr>
            <a:endParaRPr lang="el-GR" sz="2900" b="1" dirty="0">
              <a:latin typeface="Times New Roman" pitchFamily="18" charset="0"/>
              <a:cs typeface="Times New Roman" pitchFamily="18" charset="0"/>
            </a:endParaRPr>
          </a:p>
          <a:p>
            <a:pPr algn="just">
              <a:buNone/>
            </a:pPr>
            <a:r>
              <a:rPr lang="el-GR" sz="2900" b="1" dirty="0" smtClean="0">
                <a:latin typeface="Times New Roman" pitchFamily="18" charset="0"/>
                <a:cs typeface="Times New Roman" pitchFamily="18" charset="0"/>
              </a:rPr>
              <a:t>Τάξη : </a:t>
            </a:r>
            <a:r>
              <a:rPr lang="el-GR" sz="2900" dirty="0" smtClean="0">
                <a:latin typeface="Times New Roman" pitchFamily="18" charset="0"/>
                <a:cs typeface="Times New Roman" pitchFamily="18" charset="0"/>
              </a:rPr>
              <a:t>Γ΄ Λυκείου</a:t>
            </a:r>
          </a:p>
          <a:p>
            <a:pPr algn="just">
              <a:buNone/>
            </a:pPr>
            <a:endParaRPr lang="el-GR" sz="2900" b="1" dirty="0" smtClean="0">
              <a:latin typeface="Times New Roman" pitchFamily="18" charset="0"/>
              <a:cs typeface="Times New Roman" pitchFamily="18" charset="0"/>
            </a:endParaRPr>
          </a:p>
          <a:p>
            <a:pPr algn="just">
              <a:buNone/>
            </a:pPr>
            <a:r>
              <a:rPr lang="el-GR" sz="2900" b="1" dirty="0" smtClean="0">
                <a:latin typeface="Times New Roman" pitchFamily="18" charset="0"/>
                <a:cs typeface="Times New Roman" pitchFamily="18" charset="0"/>
              </a:rPr>
              <a:t>Γνωστικό Αντικείμενο</a:t>
            </a:r>
            <a:r>
              <a:rPr lang="el-GR" sz="2900" dirty="0" smtClean="0">
                <a:latin typeface="Times New Roman" pitchFamily="18" charset="0"/>
                <a:cs typeface="Times New Roman" pitchFamily="18" charset="0"/>
              </a:rPr>
              <a:t>: Νεοελληνική Γλώσσα και Λογοτεχνία Γ΄ Λυκείου</a:t>
            </a:r>
          </a:p>
          <a:p>
            <a:pPr algn="just">
              <a:buNone/>
            </a:pPr>
            <a:endParaRPr lang="el-GR" sz="2900" b="1" dirty="0">
              <a:latin typeface="Times New Roman" pitchFamily="18" charset="0"/>
              <a:cs typeface="Times New Roman" pitchFamily="18" charset="0"/>
            </a:endParaRPr>
          </a:p>
          <a:p>
            <a:pPr>
              <a:buNone/>
            </a:pPr>
            <a:r>
              <a:rPr lang="el-GR" sz="2900" dirty="0" smtClean="0">
                <a:latin typeface="Times New Roman" pitchFamily="18" charset="0"/>
                <a:cs typeface="Times New Roman" pitchFamily="18" charset="0"/>
              </a:rPr>
              <a:t> </a:t>
            </a:r>
            <a:r>
              <a:rPr lang="el-GR" sz="2900" b="1" dirty="0" smtClean="0">
                <a:latin typeface="Times New Roman" pitchFamily="18" charset="0"/>
                <a:cs typeface="Times New Roman" pitchFamily="18" charset="0"/>
              </a:rPr>
              <a:t>Ενότητα</a:t>
            </a:r>
            <a:r>
              <a:rPr lang="el-GR" sz="2900" dirty="0" smtClean="0">
                <a:latin typeface="Times New Roman" pitchFamily="18" charset="0"/>
                <a:cs typeface="Times New Roman" pitchFamily="18" charset="0"/>
              </a:rPr>
              <a:t>: «Θεσσαλονίκη</a:t>
            </a:r>
            <a:r>
              <a:rPr lang="el-GR" sz="2900" dirty="0">
                <a:latin typeface="Times New Roman" pitchFamily="18" charset="0"/>
                <a:cs typeface="Times New Roman" pitchFamily="18" charset="0"/>
              </a:rPr>
              <a:t>, Μέρες του 1969 μ.Χ.», Μανόλης </a:t>
            </a:r>
            <a:r>
              <a:rPr lang="el-GR" sz="2900" dirty="0" smtClean="0">
                <a:latin typeface="Times New Roman" pitchFamily="18" charset="0"/>
                <a:cs typeface="Times New Roman" pitchFamily="18" charset="0"/>
              </a:rPr>
              <a:t>Αναγνωστάκης</a:t>
            </a:r>
          </a:p>
          <a:p>
            <a:pPr>
              <a:buNone/>
            </a:pPr>
            <a:endParaRPr lang="el-GR" sz="2900" dirty="0">
              <a:latin typeface="Times New Roman" pitchFamily="18" charset="0"/>
              <a:cs typeface="Times New Roman" pitchFamily="18" charset="0"/>
            </a:endParaRPr>
          </a:p>
          <a:p>
            <a:pPr algn="just">
              <a:buNone/>
            </a:pPr>
            <a:r>
              <a:rPr lang="el-GR" sz="2900" b="1" dirty="0" smtClean="0">
                <a:latin typeface="Times New Roman" pitchFamily="18" charset="0"/>
                <a:cs typeface="Times New Roman" pitchFamily="18" charset="0"/>
              </a:rPr>
              <a:t>Τίτλος διδακτικού παραδείγματος</a:t>
            </a:r>
            <a:r>
              <a:rPr lang="el-GR" sz="2900" dirty="0" smtClean="0">
                <a:latin typeface="Times New Roman" pitchFamily="18" charset="0"/>
                <a:cs typeface="Times New Roman" pitchFamily="18" charset="0"/>
              </a:rPr>
              <a:t>: «Ο Χρόνος στη Λογοτεχνία και η Λογοτεχνία στο Χρόνο»</a:t>
            </a:r>
            <a:endParaRPr lang="el-GR" sz="2900" dirty="0">
              <a:latin typeface="Times New Roman" pitchFamily="18" charset="0"/>
              <a:cs typeface="Times New Roman" pitchFamily="18" charset="0"/>
            </a:endParaRPr>
          </a:p>
          <a:p>
            <a:pPr algn="just">
              <a:buNone/>
            </a:pPr>
            <a:endParaRPr lang="el-GR" sz="2900" b="1" dirty="0">
              <a:latin typeface="Times New Roman" pitchFamily="18" charset="0"/>
              <a:cs typeface="Times New Roman" pitchFamily="18" charset="0"/>
            </a:endParaRPr>
          </a:p>
          <a:p>
            <a:pPr algn="just">
              <a:buNone/>
            </a:pPr>
            <a:r>
              <a:rPr lang="el-GR" sz="2900" b="1" dirty="0">
                <a:latin typeface="Times New Roman" pitchFamily="18" charset="0"/>
                <a:cs typeface="Times New Roman" pitchFamily="18" charset="0"/>
              </a:rPr>
              <a:t>Προαπαιτούμενες γνώσεις</a:t>
            </a:r>
            <a:r>
              <a:rPr lang="el-GR" sz="2900" dirty="0">
                <a:latin typeface="Times New Roman" pitchFamily="18" charset="0"/>
                <a:cs typeface="Times New Roman" pitchFamily="18" charset="0"/>
              </a:rPr>
              <a:t>: ικανοποιητική γνώση των μαθητών στη χρήση των ΤΠΕ: ικανότητα  πλοήγησης, επιλογή κατάλληλου υλικού και αξιοποίηση ιστοσελίδων, χρήση των εργαλείων του Office για τη δημιουργία ψηφιακού κειμένου (κειμενογράφος, λογισμικό παρουσίασης), γνώση εφαρμογών σχολικού ιστολογίου ή wikis.</a:t>
            </a: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67544" y="274638"/>
            <a:ext cx="8219256" cy="706090"/>
          </a:xfrm>
          <a:solidFill>
            <a:schemeClr val="accent2">
              <a:lumMod val="20000"/>
              <a:lumOff val="80000"/>
            </a:schemeClr>
          </a:solidFill>
          <a:ln w="38100">
            <a:solidFill>
              <a:schemeClr val="tx1"/>
            </a:solidFill>
          </a:ln>
        </p:spPr>
        <p:txBody>
          <a:bodyPr>
            <a:normAutofit/>
          </a:bodyPr>
          <a:lstStyle/>
          <a:p>
            <a:r>
              <a:rPr lang="el-GR" sz="2800" b="1" dirty="0" smtClean="0">
                <a:latin typeface="Times New Roman" pitchFamily="18" charset="0"/>
                <a:cs typeface="Times New Roman" pitchFamily="18" charset="0"/>
              </a:rPr>
              <a:t>Βασικός σκοπός της διδακτικής πρότασης</a:t>
            </a:r>
            <a:endParaRPr lang="el-GR" sz="2800" dirty="0">
              <a:latin typeface="Times New Roman" pitchFamily="18" charset="0"/>
              <a:cs typeface="Times New Roman" pitchFamily="18" charset="0"/>
            </a:endParaRPr>
          </a:p>
        </p:txBody>
      </p:sp>
      <p:sp>
        <p:nvSpPr>
          <p:cNvPr id="6" name="5 - Θέση περιεχομένου"/>
          <p:cNvSpPr>
            <a:spLocks noGrp="1"/>
          </p:cNvSpPr>
          <p:nvPr>
            <p:ph idx="1"/>
          </p:nvPr>
        </p:nvSpPr>
        <p:spPr>
          <a:xfrm>
            <a:off x="457200" y="980728"/>
            <a:ext cx="8229600" cy="5145435"/>
          </a:xfrm>
          <a:solidFill>
            <a:schemeClr val="accent6">
              <a:lumMod val="20000"/>
              <a:lumOff val="80000"/>
            </a:schemeClr>
          </a:solidFill>
          <a:ln w="57150">
            <a:solidFill>
              <a:schemeClr val="tx1"/>
            </a:solidFill>
          </a:ln>
        </p:spPr>
        <p:txBody>
          <a:bodyPr>
            <a:normAutofit/>
          </a:bodyPr>
          <a:lstStyle/>
          <a:p>
            <a:pPr lvl="0"/>
            <a:endParaRPr lang="el-GR" sz="2400" dirty="0" smtClean="0">
              <a:latin typeface="Times New Roman" pitchFamily="18" charset="0"/>
              <a:ea typeface="Calibri" pitchFamily="34" charset="0"/>
              <a:cs typeface="Times New Roman" pitchFamily="18" charset="0"/>
            </a:endParaRPr>
          </a:p>
          <a:p>
            <a:pPr lvl="0">
              <a:buNone/>
            </a:pPr>
            <a:r>
              <a:rPr lang="el-GR" sz="2400" dirty="0" smtClean="0">
                <a:latin typeface="Times New Roman" pitchFamily="18" charset="0"/>
                <a:ea typeface="Calibri" pitchFamily="34" charset="0"/>
                <a:cs typeface="Times New Roman" pitchFamily="18" charset="0"/>
              </a:rPr>
              <a:t>    		</a:t>
            </a:r>
            <a:r>
              <a:rPr lang="el-GR" sz="2000" dirty="0" smtClean="0">
                <a:latin typeface="Times New Roman" pitchFamily="18" charset="0"/>
                <a:ea typeface="Calibri" pitchFamily="34" charset="0"/>
                <a:cs typeface="Times New Roman" pitchFamily="18" charset="0"/>
              </a:rPr>
              <a:t>Βασικός σκοπός του διδακτικού παραδείγματος είναι η καλλιέργεια του ψηφιακού γραμματισμού με την αναζήτηση κειμένων σε ανοιχτά διερευνητικά περιβάλλοντα, όπως η </a:t>
            </a:r>
            <a:r>
              <a:rPr lang="el-GR" sz="2000" dirty="0" smtClean="0">
                <a:latin typeface="Times New Roman" pitchFamily="18" charset="0"/>
                <a:cs typeface="Times New Roman" pitchFamily="18" charset="0"/>
              </a:rPr>
              <a:t> «Ανεμόσκαλα» </a:t>
            </a:r>
            <a:r>
              <a:rPr lang="el-GR" sz="2000" dirty="0" smtClean="0">
                <a:latin typeface="Times New Roman" pitchFamily="18" charset="0"/>
                <a:ea typeface="Calibri" pitchFamily="34" charset="0"/>
                <a:cs typeface="Times New Roman" pitchFamily="18" charset="0"/>
              </a:rPr>
              <a:t> η οποία παρέχει πρόσβαση  στο ποιητικό έργο σημαντικών Ελλήνων ποιητών του 19ου και 20ου αιώνα. Επίσης, η παραγωγή και παρουσίαση πολυτροπικών κειμένων. Στόχος είναι η ανασύσταση της σχολικής τάξης ως μιας κοινότητας αναγνωστών με τη δημοσίευση της αναγνωστικής αντίδρασης στο ιστολόγιο της τάξης, (ανάρτηση εργασιών και τεκμηριωμένων αξιολογικών κρίσεων). </a:t>
            </a:r>
            <a:endParaRPr lang="el-GR" sz="2000" dirty="0" smtClean="0">
              <a:latin typeface="Times New Roman" pitchFamily="18" charset="0"/>
              <a:cs typeface="Times New Roman" pitchFamily="18" charset="0"/>
            </a:endParaRPr>
          </a:p>
          <a:p>
            <a:pPr lvl="0"/>
            <a:endParaRPr lang="el-GR" sz="2400" dirty="0" smtClean="0">
              <a:latin typeface="Times New Roman" pitchFamily="18" charset="0"/>
              <a:cs typeface="Times New Roman" pitchFamily="18" charset="0"/>
            </a:endParaRP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332656"/>
            <a:ext cx="3008313" cy="1224136"/>
          </a:xfrm>
        </p:spPr>
        <p:txBody>
          <a:bodyPr>
            <a:normAutofit fontScale="90000"/>
          </a:bodyPr>
          <a:lstStyle/>
          <a:p>
            <a:r>
              <a:rPr lang="el-GR" dirty="0"/>
              <a:t/>
            </a:r>
            <a:br>
              <a:rPr lang="el-GR" dirty="0"/>
            </a:br>
            <a:r>
              <a:rPr lang="el-GR" dirty="0"/>
              <a:t/>
            </a:r>
            <a:br>
              <a:rPr lang="el-GR" dirty="0"/>
            </a:br>
            <a:r>
              <a:rPr lang="el-GR" dirty="0"/>
              <a:t/>
            </a:r>
            <a:br>
              <a:rPr lang="el-GR" dirty="0"/>
            </a:br>
            <a:r>
              <a:rPr lang="el-GR" dirty="0"/>
              <a:t/>
            </a:r>
            <a:br>
              <a:rPr lang="el-GR" dirty="0"/>
            </a:br>
            <a:r>
              <a:rPr lang="el-GR" dirty="0"/>
              <a:t/>
            </a:r>
            <a:br>
              <a:rPr lang="el-GR" dirty="0"/>
            </a:br>
            <a:r>
              <a:rPr lang="el-GR" dirty="0"/>
              <a:t/>
            </a:r>
            <a:br>
              <a:rPr lang="el-GR" dirty="0"/>
            </a:br>
            <a:r>
              <a:rPr lang="el-GR" dirty="0"/>
              <a:t/>
            </a:r>
            <a:br>
              <a:rPr lang="el-GR" dirty="0"/>
            </a:br>
            <a:r>
              <a:rPr lang="el-GR" dirty="0"/>
              <a:t/>
            </a:r>
            <a:br>
              <a:rPr lang="el-GR" dirty="0"/>
            </a:br>
            <a:r>
              <a:rPr lang="el-GR" dirty="0"/>
              <a:t/>
            </a:r>
            <a:br>
              <a:rPr lang="el-GR" dirty="0"/>
            </a:br>
            <a:endParaRPr lang="el-GR" dirty="0"/>
          </a:p>
        </p:txBody>
      </p:sp>
      <p:sp>
        <p:nvSpPr>
          <p:cNvPr id="5" name="4 - Θέση περιεχομένου"/>
          <p:cNvSpPr>
            <a:spLocks noGrp="1"/>
          </p:cNvSpPr>
          <p:nvPr>
            <p:ph idx="1"/>
          </p:nvPr>
        </p:nvSpPr>
        <p:spPr>
          <a:xfrm>
            <a:off x="3131840" y="273050"/>
            <a:ext cx="5832648" cy="6540326"/>
          </a:xfrm>
          <a:solidFill>
            <a:schemeClr val="accent6">
              <a:lumMod val="20000"/>
              <a:lumOff val="80000"/>
            </a:schemeClr>
          </a:solidFill>
          <a:ln w="38100">
            <a:solidFill>
              <a:schemeClr val="tx1"/>
            </a:solidFill>
          </a:ln>
        </p:spPr>
        <p:txBody>
          <a:bodyPr>
            <a:normAutofit fontScale="25000" lnSpcReduction="20000"/>
          </a:bodyPr>
          <a:lstStyle/>
          <a:p>
            <a:pPr>
              <a:buNone/>
            </a:pPr>
            <a:endParaRPr lang="el-GR" sz="7200" dirty="0">
              <a:latin typeface="Times New Roman" pitchFamily="18" charset="0"/>
              <a:cs typeface="Times New Roman" pitchFamily="18" charset="0"/>
            </a:endParaRPr>
          </a:p>
          <a:p>
            <a:pPr lvl="0" algn="just">
              <a:lnSpc>
                <a:spcPct val="120000"/>
              </a:lnSpc>
              <a:buNone/>
            </a:pPr>
            <a:r>
              <a:rPr lang="el-GR" sz="7200" b="1" u="sng" dirty="0">
                <a:latin typeface="Times New Roman" panose="02020603050405020304" pitchFamily="18" charset="0"/>
                <a:cs typeface="Times New Roman" pitchFamily="18" charset="0"/>
              </a:rPr>
              <a:t>Γνώσεις για τον κόσμο, αξίες, στάσεις:</a:t>
            </a:r>
            <a:endParaRPr lang="el-GR" sz="7200" u="sng" dirty="0">
              <a:latin typeface="Times New Roman" panose="02020603050405020304" pitchFamily="18" charset="0"/>
              <a:cs typeface="Times New Roman" pitchFamily="18" charset="0"/>
            </a:endParaRPr>
          </a:p>
          <a:p>
            <a:pPr algn="just">
              <a:lnSpc>
                <a:spcPct val="120000"/>
              </a:lnSpc>
              <a:buNone/>
            </a:pPr>
            <a:r>
              <a:rPr lang="el-GR" sz="7200" dirty="0">
                <a:latin typeface="Times New Roman" pitchFamily="18" charset="0"/>
                <a:cs typeface="Times New Roman" pitchFamily="18" charset="0"/>
              </a:rPr>
              <a:t>        Με την εφαρμογή του σεναρίου στόχος είναι οι μαθητές/τριες να συνδέσουν τη λογοτεχνία με την πραγματική ζωή, τον τόπο και την εποχή κατά την οποία γράφτηκε.</a:t>
            </a:r>
          </a:p>
          <a:p>
            <a:pPr lvl="0" algn="just">
              <a:lnSpc>
                <a:spcPct val="120000"/>
              </a:lnSpc>
              <a:buNone/>
            </a:pPr>
            <a:r>
              <a:rPr lang="el-GR" sz="7200" b="1" u="sng" dirty="0">
                <a:latin typeface="Times New Roman" panose="02020603050405020304" pitchFamily="18" charset="0"/>
                <a:cs typeface="Times New Roman" pitchFamily="18" charset="0"/>
              </a:rPr>
              <a:t>Γνώσεις για τη λογοτεχνία:</a:t>
            </a:r>
          </a:p>
          <a:p>
            <a:pPr algn="just">
              <a:lnSpc>
                <a:spcPct val="120000"/>
              </a:lnSpc>
            </a:pPr>
            <a:r>
              <a:rPr lang="el-GR" sz="7200" dirty="0">
                <a:latin typeface="Times New Roman" pitchFamily="18" charset="0"/>
                <a:cs typeface="Times New Roman" pitchFamily="18" charset="0"/>
              </a:rPr>
              <a:t>Να έρθουν σε επαφή με αντιπροσωπευτικά έργα Ελλήνων ποιητών.</a:t>
            </a:r>
          </a:p>
          <a:p>
            <a:pPr algn="just">
              <a:lnSpc>
                <a:spcPct val="120000"/>
              </a:lnSpc>
            </a:pPr>
            <a:r>
              <a:rPr lang="el-GR" sz="7200" dirty="0">
                <a:latin typeface="Times New Roman" pitchFamily="18" charset="0"/>
                <a:cs typeface="Times New Roman" pitchFamily="18" charset="0"/>
              </a:rPr>
              <a:t> Να  αντιληφθούν ότι ο παρελθοντικός χρόνος στη λογοτεχνία χρησιμοποιείται ποικιλοτρόπως, όχι μόνο ως αναπαράσταση του ιστορικού παρελθόντος αλλά και ως ένα απέραντο πεδίο εξερεύνησης και πραγμάτευσης της ίδιας της ιδέας του χρόνου, από όπου οι ποιητές μπορούν να αντλήσουν στοιχεία που βοηθούν στην καλύτερη εστίαση του βλέμματός τους στο παρόν.</a:t>
            </a:r>
          </a:p>
          <a:p>
            <a:pPr algn="just">
              <a:lnSpc>
                <a:spcPct val="120000"/>
              </a:lnSpc>
            </a:pPr>
            <a:r>
              <a:rPr lang="el-GR" sz="7200" dirty="0">
                <a:latin typeface="Times New Roman" pitchFamily="18" charset="0"/>
                <a:cs typeface="Times New Roman" pitchFamily="18" charset="0"/>
              </a:rPr>
              <a:t>Να πειραματιστούν με τις δυνατότητες της γλώσσας. </a:t>
            </a:r>
          </a:p>
          <a:p>
            <a:pPr algn="just">
              <a:lnSpc>
                <a:spcPct val="120000"/>
              </a:lnSpc>
            </a:pPr>
            <a:r>
              <a:rPr lang="el-GR" sz="7200" dirty="0">
                <a:latin typeface="Times New Roman" pitchFamily="18" charset="0"/>
                <a:cs typeface="Times New Roman" pitchFamily="18" charset="0"/>
              </a:rPr>
              <a:t>Να αποκτήσουν θετική στάση απέναντι στην ποίηση.</a:t>
            </a:r>
          </a:p>
          <a:p>
            <a:pPr algn="just">
              <a:lnSpc>
                <a:spcPct val="120000"/>
              </a:lnSpc>
            </a:pPr>
            <a:r>
              <a:rPr lang="el-GR" sz="7200" dirty="0">
                <a:latin typeface="Times New Roman" pitchFamily="18" charset="0"/>
                <a:cs typeface="Times New Roman" pitchFamily="18" charset="0"/>
              </a:rPr>
              <a:t>Να κατανοήσουν ότι η ποίηση - με ιδιαίτερο τρόπο - εκφράζει τα συναισθήματα και τις συγκινήσεις των ανθρώπων.</a:t>
            </a:r>
          </a:p>
          <a:p>
            <a:pPr algn="just">
              <a:buNone/>
            </a:pPr>
            <a:r>
              <a:rPr lang="el-GR" dirty="0">
                <a:latin typeface="Times New Roman" pitchFamily="18" charset="0"/>
                <a:cs typeface="Times New Roman" pitchFamily="18" charset="0"/>
              </a:rPr>
              <a:t> </a:t>
            </a:r>
            <a:endParaRPr lang="el-GR" dirty="0"/>
          </a:p>
        </p:txBody>
      </p:sp>
      <p:sp>
        <p:nvSpPr>
          <p:cNvPr id="6" name="5 - Θέση κειμένου"/>
          <p:cNvSpPr>
            <a:spLocks noGrp="1"/>
          </p:cNvSpPr>
          <p:nvPr>
            <p:ph type="body" sz="half" idx="2"/>
          </p:nvPr>
        </p:nvSpPr>
        <p:spPr>
          <a:xfrm>
            <a:off x="193904" y="1811956"/>
            <a:ext cx="2746648" cy="4281339"/>
          </a:xfrm>
          <a:solidFill>
            <a:schemeClr val="accent1">
              <a:lumMod val="40000"/>
              <a:lumOff val="60000"/>
            </a:schemeClr>
          </a:solidFill>
          <a:ln w="57150">
            <a:solidFill>
              <a:schemeClr val="tx1"/>
            </a:solidFill>
          </a:ln>
        </p:spPr>
        <p:txBody>
          <a:bodyPr/>
          <a:lstStyle/>
          <a:p>
            <a:pPr algn="just"/>
            <a:endParaRPr lang="el-GR" dirty="0"/>
          </a:p>
          <a:p>
            <a:pPr algn="just"/>
            <a:endParaRPr lang="el-GR" dirty="0"/>
          </a:p>
          <a:p>
            <a:r>
              <a:rPr lang="el-GR" sz="1800" dirty="0">
                <a:latin typeface="Times New Roman" pitchFamily="18" charset="0"/>
                <a:cs typeface="Times New Roman" pitchFamily="18" charset="0"/>
              </a:rPr>
              <a:t>Η διερεύνηση της σχέσης της ποίησης με το παρελθόν και το μέλλον, μέσα από την οπτική του παρόντος. </a:t>
            </a:r>
          </a:p>
          <a:p>
            <a:pPr algn="just"/>
            <a:endParaRPr lang="el-GR" sz="1800" dirty="0">
              <a:latin typeface="Times New Roman" pitchFamily="18" charset="0"/>
              <a:cs typeface="Times New Roman" pitchFamily="18" charset="0"/>
            </a:endParaRPr>
          </a:p>
          <a:p>
            <a:r>
              <a:rPr lang="el-GR" sz="1800" dirty="0">
                <a:latin typeface="Times New Roman" pitchFamily="18" charset="0"/>
                <a:cs typeface="Times New Roman" pitchFamily="18" charset="0"/>
              </a:rPr>
              <a:t>Η ανίχνευση της φιλοσοφικής, ιστορικής και λογοτεχνικής διάστασης του χρόνου, η επιρροή που ασκεί στις ζωές και τις συνειδήσεις.  </a:t>
            </a:r>
            <a:r>
              <a:rPr lang="el-GR" dirty="0"/>
              <a:t/>
            </a:r>
            <a:br>
              <a:rPr lang="el-GR" dirty="0"/>
            </a:br>
            <a:endParaRPr lang="el-GR" dirty="0"/>
          </a:p>
        </p:txBody>
      </p:sp>
      <p:sp>
        <p:nvSpPr>
          <p:cNvPr id="7" name="6 - Ορθογώνιο"/>
          <p:cNvSpPr/>
          <p:nvPr/>
        </p:nvSpPr>
        <p:spPr>
          <a:xfrm>
            <a:off x="179512" y="441538"/>
            <a:ext cx="2761040" cy="369332"/>
          </a:xfrm>
          <a:prstGeom prst="rect">
            <a:avLst/>
          </a:prstGeom>
          <a:solidFill>
            <a:schemeClr val="tx2">
              <a:lumMod val="60000"/>
              <a:lumOff val="40000"/>
            </a:schemeClr>
          </a:solidFill>
          <a:ln w="38100">
            <a:solidFill>
              <a:schemeClr val="tx2">
                <a:lumMod val="75000"/>
              </a:schemeClr>
            </a:solidFill>
          </a:ln>
        </p:spPr>
        <p:txBody>
          <a:bodyPr wrap="square">
            <a:spAutoFit/>
          </a:bodyPr>
          <a:lstStyle/>
          <a:p>
            <a:pPr algn="ctr"/>
            <a:r>
              <a:rPr lang="el-GR" b="1" dirty="0" smtClean="0">
                <a:latin typeface="Times New Roman" pitchFamily="18" charset="0"/>
                <a:cs typeface="Times New Roman" pitchFamily="18" charset="0"/>
              </a:rPr>
              <a:t>Ειδικότεροι στόχοι</a:t>
            </a:r>
            <a:r>
              <a:rPr lang="el-GR" dirty="0" smtClean="0">
                <a:latin typeface="Times New Roman" pitchFamily="18" charset="0"/>
                <a:cs typeface="Times New Roman" pitchFamily="18" charset="0"/>
              </a:rPr>
              <a:t>: </a:t>
            </a:r>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457200" y="274638"/>
            <a:ext cx="8229600" cy="634082"/>
          </a:xfrm>
          <a:solidFill>
            <a:schemeClr val="accent3">
              <a:lumMod val="20000"/>
              <a:lumOff val="80000"/>
            </a:schemeClr>
          </a:solidFill>
          <a:ln w="28575">
            <a:solidFill>
              <a:schemeClr val="tx1"/>
            </a:solidFill>
          </a:ln>
        </p:spPr>
        <p:txBody>
          <a:bodyPr>
            <a:normAutofit/>
          </a:bodyPr>
          <a:lstStyle/>
          <a:p>
            <a:r>
              <a:rPr lang="el-GR" sz="3200" b="1" dirty="0" smtClean="0">
                <a:latin typeface="Times New Roman" pitchFamily="18" charset="0"/>
                <a:cs typeface="Times New Roman" pitchFamily="18" charset="0"/>
              </a:rPr>
              <a:t>Περιγραφή σεναρίου (1)</a:t>
            </a:r>
            <a:endParaRPr lang="el-GR" sz="3200" b="1" dirty="0">
              <a:latin typeface="Times New Roman" pitchFamily="18" charset="0"/>
              <a:cs typeface="Times New Roman" pitchFamily="18" charset="0"/>
            </a:endParaRPr>
          </a:p>
        </p:txBody>
      </p:sp>
      <p:sp>
        <p:nvSpPr>
          <p:cNvPr id="4" name="3 - Θέση περιεχομένου"/>
          <p:cNvSpPr>
            <a:spLocks noGrp="1"/>
          </p:cNvSpPr>
          <p:nvPr>
            <p:ph idx="1"/>
          </p:nvPr>
        </p:nvSpPr>
        <p:spPr>
          <a:xfrm>
            <a:off x="467544" y="980728"/>
            <a:ext cx="8219256" cy="5760640"/>
          </a:xfrm>
          <a:solidFill>
            <a:schemeClr val="accent6">
              <a:lumMod val="20000"/>
              <a:lumOff val="80000"/>
            </a:schemeClr>
          </a:solidFill>
          <a:ln w="38100">
            <a:solidFill>
              <a:schemeClr val="tx1"/>
            </a:solidFill>
          </a:ln>
        </p:spPr>
        <p:txBody>
          <a:bodyPr>
            <a:normAutofit fontScale="92500" lnSpcReduction="20000"/>
          </a:bodyPr>
          <a:lstStyle/>
          <a:p>
            <a:pPr>
              <a:buNone/>
            </a:pPr>
            <a:r>
              <a:rPr lang="el-GR"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 Στη σχολική αίθουσα  (σύγχρονη διδασκαλία)</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η εκπαιδευτικός προβάλλει στο διαδραστικό πίνακα το ποίημα του Μ. Αναγνωστάκη. Ακούγεται παράλληλα η απαγγελία του ποιήματος από τον ίδιο τον ποιητή. Ακολούθως, αρχίζει η ανάλυση μέσα από την αναπαράσταση του χρόνου, κάνοντας εύστοχες ερωτήσεις.</a:t>
            </a:r>
            <a:endParaRPr lang="en-US" sz="2000" dirty="0" smtClean="0">
              <a:latin typeface="Times New Roman" pitchFamily="18" charset="0"/>
              <a:cs typeface="Times New Roman" pitchFamily="18" charset="0"/>
            </a:endParaRPr>
          </a:p>
          <a:p>
            <a:pPr>
              <a:buNone/>
            </a:pPr>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Σε ποια εποχή αναφέρεται ο ποιητής;</a:t>
            </a:r>
          </a:p>
          <a:p>
            <a:r>
              <a:rPr lang="el-GR" sz="2000" dirty="0" smtClean="0">
                <a:latin typeface="Times New Roman" pitchFamily="18" charset="0"/>
                <a:cs typeface="Times New Roman" pitchFamily="18" charset="0"/>
              </a:rPr>
              <a:t>Ποια η επικοινωνιακή λειτουργία του τίτλου με το χρονοδείκτη;</a:t>
            </a:r>
          </a:p>
          <a:p>
            <a:r>
              <a:rPr lang="el-GR" sz="2000" dirty="0" smtClean="0">
                <a:latin typeface="Times New Roman" pitchFamily="18" charset="0"/>
                <a:cs typeface="Times New Roman" pitchFamily="18" charset="0"/>
              </a:rPr>
              <a:t>Με ποιες σαφείς εκφράσεις και λέξεις περιγράφεται το παρελθόν;</a:t>
            </a:r>
          </a:p>
          <a:p>
            <a:r>
              <a:rPr lang="el-GR" sz="2000" dirty="0" smtClean="0">
                <a:latin typeface="Times New Roman" pitchFamily="18" charset="0"/>
                <a:cs typeface="Times New Roman" pitchFamily="18" charset="0"/>
              </a:rPr>
              <a:t>Πώς νοηματοδοτείται  η λέξη «μέρες»; Είναι μια συγκεκριμένη  χρονική διαδρομή προς το μέλλον ή προς το παρελθόν ;</a:t>
            </a:r>
          </a:p>
          <a:p>
            <a:r>
              <a:rPr lang="el-GR" sz="2000" dirty="0" smtClean="0">
                <a:latin typeface="Times New Roman" pitchFamily="18" charset="0"/>
                <a:cs typeface="Times New Roman" pitchFamily="18" charset="0"/>
              </a:rPr>
              <a:t>Οι μέρες του 1969 είναι εμπλεκόμενες με αντικρουόμενη ή τυχαία χρονική σειρά;</a:t>
            </a:r>
          </a:p>
          <a:p>
            <a:r>
              <a:rPr lang="el-GR" sz="2000" dirty="0" smtClean="0">
                <a:latin typeface="Times New Roman" pitchFamily="18" charset="0"/>
                <a:cs typeface="Times New Roman" pitchFamily="18" charset="0"/>
              </a:rPr>
              <a:t>Ποια η διάρκεια των γεγονότων στο κείμενο; Πώς οι επιβραδύνσεις και οι επιταχύνσεις φωτίζουν το προσωπικό βίωμα του ποιητικού υποκειμένου;</a:t>
            </a:r>
          </a:p>
          <a:p>
            <a:r>
              <a:rPr lang="el-GR" sz="2000" dirty="0" smtClean="0">
                <a:latin typeface="Times New Roman" pitchFamily="18" charset="0"/>
                <a:cs typeface="Times New Roman" pitchFamily="18" charset="0"/>
              </a:rPr>
              <a:t>Πώς παρουσιάζονται τα παιδιά στο ποίημα;</a:t>
            </a:r>
          </a:p>
          <a:p>
            <a:r>
              <a:rPr lang="el-GR" sz="2000" dirty="0" smtClean="0">
                <a:latin typeface="Times New Roman" pitchFamily="18" charset="0"/>
                <a:cs typeface="Times New Roman" pitchFamily="18" charset="0"/>
              </a:rPr>
              <a:t>Ποιες οι ποιητικές συνδηλώσεις  του περιβάλλοντος των παιδιών του 1969;</a:t>
            </a:r>
          </a:p>
          <a:p>
            <a:r>
              <a:rPr lang="el-GR" sz="2000" dirty="0" smtClean="0">
                <a:latin typeface="Times New Roman" pitchFamily="18" charset="0"/>
                <a:cs typeface="Times New Roman" pitchFamily="18" charset="0"/>
              </a:rPr>
              <a:t> Διερεύνηση του ιστορικού πλαισίου συγγραφής του ποιήματος και αναφορά σε ποιήματα και συλλογές που εκπονήθηκαν την περίοδο της δικτατορίας ή σε ανάλογες περιόδους λογοκρισίας και διώξεων.</a:t>
            </a:r>
          </a:p>
          <a:p>
            <a:endParaRPr lang="el-GR"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260648"/>
            <a:ext cx="8229600" cy="1143000"/>
          </a:xfrm>
          <a:solidFill>
            <a:schemeClr val="accent5">
              <a:lumMod val="20000"/>
              <a:lumOff val="80000"/>
            </a:schemeClr>
          </a:solidFill>
          <a:ln w="28575">
            <a:solidFill>
              <a:schemeClr val="tx1"/>
            </a:solidFill>
          </a:ln>
        </p:spPr>
        <p:txBody>
          <a:bodyPr>
            <a:normAutofit/>
          </a:bodyPr>
          <a:lstStyle/>
          <a:p>
            <a:r>
              <a:rPr lang="el-GR" sz="3200" b="1" dirty="0" smtClean="0">
                <a:latin typeface="Times New Roman" pitchFamily="18" charset="0"/>
                <a:cs typeface="Times New Roman" pitchFamily="18" charset="0"/>
              </a:rPr>
              <a:t>Περιγραφή σεναρίου (2)</a:t>
            </a:r>
            <a:endParaRPr lang="el-GR" sz="32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600200"/>
            <a:ext cx="8229600" cy="4781128"/>
          </a:xfrm>
          <a:solidFill>
            <a:schemeClr val="tx2">
              <a:lumMod val="20000"/>
              <a:lumOff val="80000"/>
            </a:schemeClr>
          </a:solidFill>
          <a:ln w="28575">
            <a:solidFill>
              <a:schemeClr val="tx1"/>
            </a:solidFill>
          </a:ln>
        </p:spPr>
        <p:txBody>
          <a:bodyPr>
            <a:normAutofit/>
          </a:bodyPr>
          <a:lstStyle/>
          <a:p>
            <a:pPr>
              <a:buNone/>
            </a:pPr>
            <a:r>
              <a:rPr lang="el-GR" dirty="0" smtClean="0">
                <a:latin typeface="Times New Roman" pitchFamily="18" charset="0"/>
                <a:cs typeface="Times New Roman" pitchFamily="18" charset="0"/>
              </a:rPr>
              <a:t>       </a:t>
            </a:r>
          </a:p>
          <a:p>
            <a:pPr>
              <a:buNone/>
            </a:pPr>
            <a:r>
              <a:rPr lang="el-GR"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Με την ολοκλήρωση της ανάλυσης και της συζήτησης, έχει προκύψει μέσα από την ενεργητική εμπλοκή των μαθητών/τριών το σκηνικό της κοινωνική και εθνικής αθλιότητας που βιώνει η Ελλάδα της δεκαετίας του 1970.</a:t>
            </a:r>
          </a:p>
          <a:p>
            <a:pPr>
              <a:buNone/>
            </a:pPr>
            <a:r>
              <a:rPr lang="el-GR" sz="2000" dirty="0" smtClean="0">
                <a:latin typeface="Times New Roman" pitchFamily="18" charset="0"/>
                <a:cs typeface="Times New Roman" pitchFamily="18" charset="0"/>
              </a:rPr>
              <a:t>         Στη συνέχεια τα παιδιά, χωρισμένα σε 2 ομάδες, θα γνωρίσουν το  ψηφιακό εργαλείο </a:t>
            </a:r>
            <a:r>
              <a:rPr lang="el-GR" sz="2000" b="1" dirty="0" smtClean="0">
                <a:latin typeface="Times New Roman" pitchFamily="18" charset="0"/>
                <a:cs typeface="Times New Roman" pitchFamily="18" charset="0"/>
              </a:rPr>
              <a:t>«Ανεμόσκαλα» </a:t>
            </a:r>
            <a:r>
              <a:rPr lang="el-GR" sz="2000" dirty="0" smtClean="0">
                <a:latin typeface="Times New Roman" pitchFamily="18" charset="0"/>
                <a:cs typeface="Times New Roman" pitchFamily="18" charset="0"/>
              </a:rPr>
              <a:t>που σχεδιάστηκε για να διευκολύνει τη μελέτη της νεοελληνικής ποίησης και να ενθαρρύνει την άμεση και αδιαμεσολάβητη ανάγνωση του ποιητικού λόγου. </a:t>
            </a:r>
            <a:r>
              <a:rPr lang="el-GR" sz="2000" dirty="0" smtClean="0">
                <a:latin typeface="Times New Roman" pitchFamily="18" charset="0"/>
                <a:ea typeface="Calibri" pitchFamily="34" charset="0"/>
                <a:cs typeface="Times New Roman" pitchFamily="18" charset="0"/>
              </a:rPr>
              <a:t> Οι μαθητές/τριες θα πληκτρολογήσουν το λεξικό τύπο «</a:t>
            </a:r>
            <a:r>
              <a:rPr lang="el-GR" sz="2000" b="1" dirty="0" smtClean="0">
                <a:latin typeface="Times New Roman" pitchFamily="18" charset="0"/>
                <a:ea typeface="Calibri" pitchFamily="34" charset="0"/>
                <a:cs typeface="Times New Roman" pitchFamily="18" charset="0"/>
              </a:rPr>
              <a:t>μέρες</a:t>
            </a:r>
            <a:r>
              <a:rPr lang="el-GR" sz="2000" dirty="0" smtClean="0">
                <a:latin typeface="Times New Roman" pitchFamily="18" charset="0"/>
                <a:ea typeface="Calibri" pitchFamily="34" charset="0"/>
                <a:cs typeface="Times New Roman" pitchFamily="18" charset="0"/>
              </a:rPr>
              <a:t>» και θα τον αναζητήσουν </a:t>
            </a:r>
            <a:r>
              <a:rPr lang="el-GR" sz="2000" dirty="0" smtClean="0">
                <a:latin typeface="Times New Roman" pitchFamily="18" charset="0"/>
                <a:cs typeface="Times New Roman" pitchFamily="18" charset="0"/>
              </a:rPr>
              <a:t>σε συγκεκριμένες συλλογές  του Μ. Αναγνωστάκη, ή θα επεκτείνουν την αναζήτησή τους συνδυαστικά σε όσους και όποιους ποιητές επιθυμούν.</a:t>
            </a:r>
            <a:endParaRPr lang="el-GR"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a:solidFill>
            <a:schemeClr val="accent4">
              <a:lumMod val="20000"/>
              <a:lumOff val="80000"/>
            </a:schemeClr>
          </a:solidFill>
          <a:ln w="38100">
            <a:solidFill>
              <a:schemeClr val="tx1"/>
            </a:solidFill>
          </a:ln>
        </p:spPr>
        <p:txBody>
          <a:bodyPr>
            <a:normAutofit/>
          </a:bodyPr>
          <a:lstStyle/>
          <a:p>
            <a:r>
              <a:rPr lang="el-GR" sz="3200" dirty="0" smtClean="0">
                <a:latin typeface="Times New Roman" pitchFamily="18" charset="0"/>
                <a:cs typeface="Times New Roman" pitchFamily="18" charset="0"/>
              </a:rPr>
              <a:t>Περιγραφή σεναρίου (3)</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268760"/>
            <a:ext cx="8229600" cy="5400600"/>
          </a:xfrm>
          <a:solidFill>
            <a:schemeClr val="bg1">
              <a:lumMod val="95000"/>
            </a:schemeClr>
          </a:solidFill>
          <a:ln w="28575">
            <a:solidFill>
              <a:schemeClr val="tx1"/>
            </a:solidFill>
          </a:ln>
        </p:spPr>
        <p:txBody>
          <a:bodyPr>
            <a:normAutofit fontScale="55000" lnSpcReduction="20000"/>
          </a:bodyPr>
          <a:lstStyle/>
          <a:p>
            <a:pPr>
              <a:buNone/>
            </a:pPr>
            <a:r>
              <a:rPr lang="el-GR" dirty="0" smtClean="0">
                <a:latin typeface="Times New Roman" pitchFamily="18" charset="0"/>
                <a:cs typeface="Times New Roman" pitchFamily="18" charset="0"/>
              </a:rPr>
              <a:t>      	Στη συνέχεια κάθε ομάδα θα αναλάβει την εκπόνηση μιας δραστηριότητας (θα δοθούν από την εκπαιδευτικό κατευθύνσεις για την παρουσίαση της εργασίας στην ολομέλεια, τη δημιουργία πολυτροπικού κειμένου, τον αριθμό των διαφανειών και τη διάρκεια της παρουσίασης).</a:t>
            </a:r>
          </a:p>
          <a:p>
            <a:endParaRPr lang="el-GR" dirty="0" smtClean="0">
              <a:latin typeface="Times New Roman" pitchFamily="18" charset="0"/>
              <a:cs typeface="Times New Roman" pitchFamily="18" charset="0"/>
            </a:endParaRPr>
          </a:p>
          <a:p>
            <a:pPr>
              <a:buNone/>
            </a:pPr>
            <a:r>
              <a:rPr lang="el-GR" dirty="0" smtClean="0">
                <a:latin typeface="Times New Roman" pitchFamily="18" charset="0"/>
                <a:cs typeface="Times New Roman" pitchFamily="18" charset="0"/>
              </a:rPr>
              <a:t>             Οι μαθητές/τριες της </a:t>
            </a:r>
            <a:r>
              <a:rPr lang="el-GR" b="1" dirty="0" smtClean="0">
                <a:solidFill>
                  <a:schemeClr val="accent6">
                    <a:lumMod val="75000"/>
                  </a:schemeClr>
                </a:solidFill>
                <a:latin typeface="Times New Roman" pitchFamily="18" charset="0"/>
                <a:cs typeface="Times New Roman" pitchFamily="18" charset="0"/>
              </a:rPr>
              <a:t>πρώτης ομάδας </a:t>
            </a:r>
            <a:r>
              <a:rPr lang="el-GR" dirty="0" smtClean="0">
                <a:latin typeface="Times New Roman" pitchFamily="18" charset="0"/>
                <a:cs typeface="Times New Roman" pitchFamily="18" charset="0"/>
              </a:rPr>
              <a:t>καλούνται να ανασυνθέσουν την εικόνα της παλιάς Θεσσαλονίκης, εντοπίζοντας  τα χρονικά  και νοηματικά επίπεδα στα οποία κινείται το ποίημα, αξιοποιώντας ερωτήματα / άξονες όπως: </a:t>
            </a:r>
          </a:p>
          <a:p>
            <a:r>
              <a:rPr lang="el-GR" dirty="0" smtClean="0">
                <a:latin typeface="Times New Roman" pitchFamily="18" charset="0"/>
                <a:cs typeface="Times New Roman" pitchFamily="18" charset="0"/>
              </a:rPr>
              <a:t>Πώς παρουσιάζεται η Θεσσαλονίκη από το Μ. Αναγνωστάκη στο παρελθόν και πώς στις μέρες του 1969;</a:t>
            </a:r>
          </a:p>
          <a:p>
            <a:pPr>
              <a:buNone/>
            </a:pPr>
            <a:endParaRPr lang="el-GR"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Με κέντρο την «οδό Αιγύπτου» και με βάση τους υπαινιγμούς που γίνονται και τις αντιθέσεις προς το παρόν, προσπαθήστε να ανασυνθέσετε την εικόνα του παρελθόντος.</a:t>
            </a:r>
          </a:p>
          <a:p>
            <a:pPr>
              <a:buNone/>
            </a:pPr>
            <a:endParaRPr lang="el-GR"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Το ποίημα κινείται επίσης σε δύο νοηματικά επίπεδα. Το πρώτο διακρίνεται εύκολα με μια πρώτη ανάγνωση. Ποιο είναι το δεύτερο στο οποίο στοχεύει το ποίημα;</a:t>
            </a:r>
          </a:p>
          <a:p>
            <a:endParaRPr lang="el-GR" dirty="0" smtClean="0">
              <a:latin typeface="Times New Roman" pitchFamily="18" charset="0"/>
              <a:cs typeface="Times New Roman" pitchFamily="18" charset="0"/>
            </a:endParaRPr>
          </a:p>
          <a:p>
            <a:pPr>
              <a:buNone/>
            </a:pPr>
            <a:r>
              <a:rPr lang="el-GR" dirty="0" smtClean="0">
                <a:latin typeface="Times New Roman" pitchFamily="18" charset="0"/>
                <a:cs typeface="Times New Roman" pitchFamily="18" charset="0"/>
              </a:rPr>
              <a:t>  		Με βάση τα παραπάνω σε ασύγχρονη φάση στην πλατφόρμα της </a:t>
            </a:r>
            <a:r>
              <a:rPr lang="en-US" dirty="0" smtClean="0">
                <a:latin typeface="Times New Roman" pitchFamily="18" charset="0"/>
                <a:cs typeface="Times New Roman" pitchFamily="18" charset="0"/>
              </a:rPr>
              <a:t>e</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me</a:t>
            </a:r>
            <a:r>
              <a:rPr lang="el-GR" dirty="0" smtClean="0">
                <a:latin typeface="Times New Roman" pitchFamily="18" charset="0"/>
                <a:cs typeface="Times New Roman" pitchFamily="18" charset="0"/>
              </a:rPr>
              <a:t>  μπορούν να εμπλουτίσουν τις παρουσιάσεις τους  με δικές τους πρωτότυπες δημιουργίες  (αξιοποιώντας και τα εργαλεία </a:t>
            </a:r>
            <a:r>
              <a:rPr lang="en-US" dirty="0" err="1" smtClean="0">
                <a:latin typeface="Times New Roman" pitchFamily="18" charset="0"/>
                <a:cs typeface="Times New Roman" pitchFamily="18" charset="0"/>
              </a:rPr>
              <a:t>canva</a:t>
            </a:r>
            <a:r>
              <a:rPr lang="el-GR" dirty="0" smtClean="0">
                <a:latin typeface="Times New Roman" pitchFamily="18" charset="0"/>
                <a:cs typeface="Times New Roman" pitchFamily="18" charset="0"/>
              </a:rPr>
              <a:t> ή </a:t>
            </a:r>
            <a:r>
              <a:rPr lang="en-US" dirty="0" smtClean="0">
                <a:latin typeface="Times New Roman" pitchFamily="18" charset="0"/>
                <a:cs typeface="Times New Roman" pitchFamily="18" charset="0"/>
              </a:rPr>
              <a:t>collage)</a:t>
            </a:r>
            <a:endParaRPr lang="el-GR" dirty="0" smtClean="0">
              <a:latin typeface="Times New Roman" pitchFamily="18" charset="0"/>
              <a:cs typeface="Times New Roman" pitchFamily="18" charset="0"/>
            </a:endParaRP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bg1">
              <a:lumMod val="95000"/>
            </a:schemeClr>
          </a:solidFill>
          <a:ln w="28575">
            <a:solidFill>
              <a:schemeClr val="tx1"/>
            </a:solidFill>
          </a:ln>
        </p:spPr>
        <p:txBody>
          <a:bodyPr>
            <a:normAutofit/>
          </a:bodyPr>
          <a:lstStyle/>
          <a:p>
            <a:r>
              <a:rPr lang="el-GR" sz="3200" b="1" dirty="0" smtClean="0">
                <a:latin typeface="Times New Roman" pitchFamily="18" charset="0"/>
                <a:cs typeface="Times New Roman" pitchFamily="18" charset="0"/>
              </a:rPr>
              <a:t>Περιγραφή σεναρίου (4)</a:t>
            </a:r>
            <a:endParaRPr lang="el-GR" sz="3200" b="1" dirty="0">
              <a:latin typeface="Times New Roman" pitchFamily="18" charset="0"/>
              <a:cs typeface="Times New Roman" pitchFamily="18" charset="0"/>
            </a:endParaRPr>
          </a:p>
        </p:txBody>
      </p:sp>
      <p:sp>
        <p:nvSpPr>
          <p:cNvPr id="3" name="2 - Θέση περιεχομένου"/>
          <p:cNvSpPr>
            <a:spLocks noGrp="1"/>
          </p:cNvSpPr>
          <p:nvPr>
            <p:ph idx="1"/>
          </p:nvPr>
        </p:nvSpPr>
        <p:spPr>
          <a:solidFill>
            <a:schemeClr val="accent3">
              <a:lumMod val="20000"/>
              <a:lumOff val="80000"/>
            </a:schemeClr>
          </a:solidFill>
          <a:ln w="38100">
            <a:solidFill>
              <a:schemeClr val="tx1"/>
            </a:solidFill>
          </a:ln>
        </p:spPr>
        <p:txBody>
          <a:bodyPr>
            <a:normAutofit fontScale="92500" lnSpcReduction="20000"/>
          </a:bodyPr>
          <a:lstStyle/>
          <a:p>
            <a:pPr>
              <a:buNone/>
            </a:pPr>
            <a:r>
              <a:rPr lang="en-US" sz="2000" dirty="0" smtClean="0">
                <a:latin typeface="Times New Roman" pitchFamily="18" charset="0"/>
                <a:cs typeface="Times New Roman" pitchFamily="18" charset="0"/>
              </a:rPr>
              <a:t>        </a:t>
            </a:r>
            <a:endParaRPr lang="el-GR" sz="2000" dirty="0" smtClean="0">
              <a:latin typeface="Times New Roman" pitchFamily="18" charset="0"/>
              <a:cs typeface="Times New Roman" pitchFamily="18" charset="0"/>
            </a:endParaRPr>
          </a:p>
          <a:p>
            <a:pPr>
              <a:buNone/>
            </a:pPr>
            <a:r>
              <a:rPr lang="el-GR" sz="2200" dirty="0" smtClean="0">
                <a:latin typeface="Times New Roman" pitchFamily="18" charset="0"/>
                <a:cs typeface="Times New Roman" pitchFamily="18" charset="0"/>
              </a:rPr>
              <a:t>           Οι μαθητές/τριες της</a:t>
            </a:r>
            <a:r>
              <a:rPr lang="el-GR" sz="2200" b="1" dirty="0" smtClean="0">
                <a:solidFill>
                  <a:schemeClr val="accent6"/>
                </a:solidFill>
                <a:latin typeface="Times New Roman" pitchFamily="18" charset="0"/>
                <a:cs typeface="Times New Roman" pitchFamily="18" charset="0"/>
              </a:rPr>
              <a:t> δεύτερης ομάδας</a:t>
            </a:r>
            <a:r>
              <a:rPr lang="el-GR" sz="2200" dirty="0" smtClean="0">
                <a:latin typeface="Times New Roman" pitchFamily="18" charset="0"/>
                <a:cs typeface="Times New Roman" pitchFamily="18" charset="0"/>
              </a:rPr>
              <a:t> θα περιηγηθούν στην  «Ανεμόσκαλα» και θα εντοπίσουν τη χρήση και τη σημασία της λέξης «μέρες» πρώτα στην ποίηση του Κ. Καβάφη. Στη συνέχεια θα αναλάβουν να εκπονήσουν ένα δικό τους ανθολόγιο με θεματικό άξονα το λημματικό τύπο «μέρες», την παρουσία, τη διάσταση και το στίγμα του στον τόπο και τον άνθρωπο. Οι μαθητές/τριες  μπορούν να επιλέξουν μετά την περιήγηση  και την έρευνά τους στο σώμα κειμένων της </a:t>
            </a:r>
            <a:r>
              <a:rPr lang="el-GR" sz="2200" b="1" dirty="0" smtClean="0">
                <a:latin typeface="Times New Roman" pitchFamily="18" charset="0"/>
                <a:cs typeface="Times New Roman" pitchFamily="18" charset="0"/>
              </a:rPr>
              <a:t>«Ανεμόσκαλας» </a:t>
            </a:r>
            <a:r>
              <a:rPr lang="el-GR" sz="2200" dirty="0" smtClean="0">
                <a:latin typeface="Times New Roman" pitchFamily="18" charset="0"/>
                <a:cs typeface="Times New Roman" pitchFamily="18" charset="0"/>
              </a:rPr>
              <a:t>αποσπάσματα από το έργο των Ελλήνων ποιητών του 19ου και 20ού αιώνα, που επιθυμούν αλλά και από τραγούδια (στην </a:t>
            </a:r>
            <a:r>
              <a:rPr lang="en-US" sz="2200" dirty="0" smtClean="0">
                <a:latin typeface="Times New Roman" pitchFamily="18" charset="0"/>
                <a:cs typeface="Times New Roman" pitchFamily="18" charset="0"/>
              </a:rPr>
              <a:t>e-me </a:t>
            </a:r>
            <a:r>
              <a:rPr lang="el-GR" sz="2200" dirty="0" smtClean="0">
                <a:latin typeface="Times New Roman" pitchFamily="18" charset="0"/>
                <a:cs typeface="Times New Roman" pitchFamily="18" charset="0"/>
              </a:rPr>
              <a:t>η εκπαιδευτικός έχει αναρτήσει συνδέσμους που παραπέμπουν σε μελοποιημένη ποίηση του Νίκου Γκάτσου, Νίκου Καββαδία, Μάνου Ελευθερίου).</a:t>
            </a:r>
          </a:p>
          <a:p>
            <a:pPr>
              <a:buNone/>
            </a:pPr>
            <a:r>
              <a:rPr lang="el-GR" sz="2200" dirty="0" smtClean="0">
                <a:latin typeface="Times New Roman" pitchFamily="18" charset="0"/>
                <a:cs typeface="Times New Roman" pitchFamily="18" charset="0"/>
              </a:rPr>
              <a:t>      </a:t>
            </a:r>
          </a:p>
          <a:p>
            <a:pPr>
              <a:buNone/>
            </a:pPr>
            <a:r>
              <a:rPr lang="el-GR" sz="2200" dirty="0" smtClean="0">
                <a:latin typeface="Times New Roman" pitchFamily="18" charset="0"/>
                <a:cs typeface="Times New Roman" pitchFamily="18" charset="0"/>
              </a:rPr>
              <a:t>		Οι μαθητές</a:t>
            </a:r>
            <a:r>
              <a:rPr lang="en-US" sz="2200" dirty="0" smtClean="0">
                <a:latin typeface="Times New Roman" pitchFamily="18" charset="0"/>
                <a:cs typeface="Times New Roman" pitchFamily="18" charset="0"/>
              </a:rPr>
              <a:t>/</a:t>
            </a:r>
            <a:r>
              <a:rPr lang="el-GR" sz="2200" dirty="0" smtClean="0">
                <a:latin typeface="Times New Roman" pitchFamily="18" charset="0"/>
                <a:cs typeface="Times New Roman" pitchFamily="18" charset="0"/>
              </a:rPr>
              <a:t>τριες και των δύο ομάδων θα αξιοποιήσουν το συνεργατικό έγγραφο </a:t>
            </a:r>
            <a:r>
              <a:rPr lang="en-US" sz="2200" dirty="0" smtClean="0">
                <a:latin typeface="Times New Roman" pitchFamily="18" charset="0"/>
                <a:cs typeface="Times New Roman" pitchFamily="18" charset="0"/>
              </a:rPr>
              <a:t>google docs, </a:t>
            </a:r>
            <a:r>
              <a:rPr lang="el-GR" sz="2200" dirty="0" smtClean="0">
                <a:latin typeface="Times New Roman" pitchFamily="18" charset="0"/>
                <a:cs typeface="Times New Roman" pitchFamily="18" charset="0"/>
              </a:rPr>
              <a:t>για να κρατήσουν τις προσωπικές τους σημειώσεις</a:t>
            </a:r>
            <a:r>
              <a:rPr lang="el-GR"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endParaRPr lang="el-GR" sz="20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274638"/>
            <a:ext cx="7344816" cy="1143000"/>
          </a:xfrm>
          <a:solidFill>
            <a:schemeClr val="accent4">
              <a:lumMod val="20000"/>
              <a:lumOff val="80000"/>
            </a:schemeClr>
          </a:solidFill>
          <a:ln w="28575">
            <a:solidFill>
              <a:schemeClr val="accent2">
                <a:lumMod val="75000"/>
              </a:schemeClr>
            </a:solidFill>
          </a:ln>
        </p:spPr>
        <p:txBody>
          <a:bodyPr>
            <a:normAutofit fontScale="90000"/>
          </a:bodyPr>
          <a:lstStyle/>
          <a:p>
            <a:r>
              <a:rPr lang="el-GR" b="1" dirty="0"/>
              <a:t/>
            </a:r>
            <a:br>
              <a:rPr lang="el-GR" b="1" dirty="0"/>
            </a:br>
            <a:r>
              <a:rPr lang="el-GR" sz="2700" b="1" dirty="0" smtClean="0">
                <a:latin typeface="Times New Roman" pitchFamily="18" charset="0"/>
                <a:cs typeface="Times New Roman" pitchFamily="18" charset="0"/>
              </a:rPr>
              <a:t>Παρουσίαση εργασιών</a:t>
            </a:r>
            <a:r>
              <a:rPr lang="el-GR" sz="2700" dirty="0">
                <a:latin typeface="Times New Roman" pitchFamily="18" charset="0"/>
                <a:cs typeface="Times New Roman" pitchFamily="18" charset="0"/>
              </a:rPr>
              <a:t/>
            </a:r>
            <a:br>
              <a:rPr lang="el-GR" sz="2700" dirty="0">
                <a:latin typeface="Times New Roman" pitchFamily="18" charset="0"/>
                <a:cs typeface="Times New Roman" pitchFamily="18" charset="0"/>
              </a:rPr>
            </a:br>
            <a:endParaRPr lang="el-GR" sz="27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179512" y="2276872"/>
            <a:ext cx="4176464" cy="4248472"/>
          </a:xfrm>
          <a:solidFill>
            <a:schemeClr val="accent2">
              <a:lumMod val="60000"/>
              <a:lumOff val="40000"/>
            </a:schemeClr>
          </a:solidFill>
          <a:ln w="38100">
            <a:solidFill>
              <a:srgbClr val="7030A0"/>
            </a:solidFill>
          </a:ln>
        </p:spPr>
        <p:txBody>
          <a:bodyPr>
            <a:normAutofit/>
          </a:bodyPr>
          <a:lstStyle/>
          <a:p>
            <a:pPr>
              <a:buNone/>
            </a:pPr>
            <a:r>
              <a:rPr lang="el-GR" dirty="0">
                <a:solidFill>
                  <a:sysClr val="windowText" lastClr="000000"/>
                </a:solidFill>
              </a:rPr>
              <a:t>     </a:t>
            </a:r>
          </a:p>
          <a:p>
            <a:pPr>
              <a:buNone/>
            </a:pPr>
            <a:r>
              <a:rPr lang="el-GR" sz="2000" b="1" dirty="0">
                <a:solidFill>
                  <a:sysClr val="windowText" lastClr="000000"/>
                </a:solidFill>
                <a:latin typeface="Times New Roman" pitchFamily="18" charset="0"/>
                <a:cs typeface="Times New Roman" pitchFamily="18" charset="0"/>
              </a:rPr>
              <a:t>        </a:t>
            </a:r>
            <a:r>
              <a:rPr lang="el-GR" sz="2000" b="1" dirty="0" smtClean="0">
                <a:solidFill>
                  <a:schemeClr val="bg1"/>
                </a:solidFill>
                <a:latin typeface="Times New Roman" pitchFamily="18" charset="0"/>
                <a:cs typeface="Times New Roman" pitchFamily="18" charset="0"/>
              </a:rPr>
              <a:t>Οι </a:t>
            </a:r>
            <a:r>
              <a:rPr lang="el-GR" sz="2000" b="1" dirty="0">
                <a:solidFill>
                  <a:schemeClr val="bg1"/>
                </a:solidFill>
                <a:latin typeface="Times New Roman" pitchFamily="18" charset="0"/>
                <a:cs typeface="Times New Roman" pitchFamily="18" charset="0"/>
              </a:rPr>
              <a:t>ομάδες </a:t>
            </a:r>
            <a:r>
              <a:rPr lang="el-GR" sz="2000" b="1" dirty="0" smtClean="0">
                <a:solidFill>
                  <a:schemeClr val="bg1"/>
                </a:solidFill>
                <a:latin typeface="Times New Roman" pitchFamily="18" charset="0"/>
                <a:cs typeface="Times New Roman" pitchFamily="18" charset="0"/>
              </a:rPr>
              <a:t>παρουσιάζουν </a:t>
            </a:r>
            <a:r>
              <a:rPr lang="el-GR" sz="2000" b="1" dirty="0">
                <a:solidFill>
                  <a:schemeClr val="bg1"/>
                </a:solidFill>
                <a:latin typeface="Times New Roman" pitchFamily="18" charset="0"/>
                <a:cs typeface="Times New Roman" pitchFamily="18" charset="0"/>
              </a:rPr>
              <a:t>τις εργασίες τους με τη χρήση βιντεοπροβολέα. Ήδη έχουν προηγηθεί οι αναρτήσεις στο ιστολόγιο της τάξης και όλοι οι μαθητές έχουν μελετήσει τις εργασίες των άλλων ομάδων, ώστε να ακολουθήσει διάλογος.</a:t>
            </a:r>
          </a:p>
          <a:p>
            <a:endParaRPr lang="el-GR" dirty="0"/>
          </a:p>
        </p:txBody>
      </p:sp>
      <p:pic>
        <p:nvPicPr>
          <p:cNvPr id="4" name="3 - Εικόνα" descr="eduadvisor.gr | Το Εκπαιδευτικό Portal! - Προθέσεις, συστατικό στοιχείο της  γλώσσας μας (Μέρος Γ')"/>
          <p:cNvPicPr/>
          <p:nvPr/>
        </p:nvPicPr>
        <p:blipFill>
          <a:blip r:embed="rId2" cstate="print"/>
          <a:srcRect/>
          <a:stretch>
            <a:fillRect/>
          </a:stretch>
        </p:blipFill>
        <p:spPr bwMode="auto">
          <a:xfrm>
            <a:off x="4716016" y="1772816"/>
            <a:ext cx="3069203" cy="3240360"/>
          </a:xfrm>
          <a:prstGeom prst="snip2DiagRect">
            <a:avLst/>
          </a:prstGeom>
          <a:solidFill>
            <a:srgbClr val="FFFFFF">
              <a:shade val="85000"/>
            </a:srgbClr>
          </a:solidFill>
          <a:ln w="88900" cap="sq">
            <a:solidFill>
              <a:srgbClr val="00B0F0"/>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940</Words>
  <Application>Microsoft Office PowerPoint</Application>
  <PresentationFormat>Προβολή στην οθόνη (4:3)</PresentationFormat>
  <Paragraphs>79</Paragraphs>
  <Slides>12</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12</vt:i4>
      </vt:variant>
    </vt:vector>
  </HeadingPairs>
  <TitlesOfParts>
    <vt:vector size="14" baseType="lpstr">
      <vt:lpstr>Θέμα του Office</vt:lpstr>
      <vt:lpstr>Διαφάνεια</vt:lpstr>
      <vt:lpstr>Διαφάνεια 1</vt:lpstr>
      <vt:lpstr>  ΔΙΔΑΚΤΙΚΟ ΣΕΝΑΡΙΟ   </vt:lpstr>
      <vt:lpstr>Βασικός σκοπός της διδακτικής πρότασης</vt:lpstr>
      <vt:lpstr>         </vt:lpstr>
      <vt:lpstr>Περιγραφή σεναρίου (1)</vt:lpstr>
      <vt:lpstr>Περιγραφή σεναρίου (2)</vt:lpstr>
      <vt:lpstr>Περιγραφή σεναρίου (3)</vt:lpstr>
      <vt:lpstr>Περιγραφή σεναρίου (4)</vt:lpstr>
      <vt:lpstr> Παρουσίαση εργασιών </vt:lpstr>
      <vt:lpstr> Μεθοδολογικό πλαίσιο </vt:lpstr>
      <vt:lpstr>Διαφάνεια 11</vt:lpstr>
      <vt:lpstr>Διαφάνεια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ΤΑΥΤΟΤΗΤΑ ΣΕΝΑΡΙΟΥ</dc:title>
  <dc:creator>Vasileiou</dc:creator>
  <cp:lastModifiedBy>Vasileiou</cp:lastModifiedBy>
  <cp:revision>48</cp:revision>
  <dcterms:created xsi:type="dcterms:W3CDTF">2024-04-28T14:25:27Z</dcterms:created>
  <dcterms:modified xsi:type="dcterms:W3CDTF">2024-07-15T20:46:28Z</dcterms:modified>
</cp:coreProperties>
</file>