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12192000"/>
  <p:defaultTextStyle>
    <a:defPPr>
      <a:defRPr lang="el-G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 hidden="0"/>
          <p:cNvSpPr/>
          <p:nvPr isPhoto="0" userDrawn="1"/>
        </p:nvSpPr>
        <p:spPr bwMode="auto">
          <a:xfrm>
            <a:off x="2174709" y="1340767"/>
            <a:ext cx="7953738" cy="3744415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3" hidden="0"/>
          <p:cNvSpPr/>
          <p:nvPr isPhoto="0" userDrawn="1"/>
        </p:nvSpPr>
        <p:spPr bwMode="auto">
          <a:xfrm>
            <a:off x="2351583" y="1484784"/>
            <a:ext cx="7584842" cy="3456383"/>
          </a:xfrm>
          <a:prstGeom prst="rect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2831637" y="2132855"/>
            <a:ext cx="6624735" cy="108011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2831637" y="3284983"/>
            <a:ext cx="6624735" cy="122413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Прямоугольник 12" hidden="0"/>
          <p:cNvSpPr/>
          <p:nvPr isPhoto="0" userDrawn="1"/>
        </p:nvSpPr>
        <p:spPr bwMode="auto">
          <a:xfrm>
            <a:off x="1967542" y="1188367"/>
            <a:ext cx="8352927" cy="4049215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/>
              <a:buChar char="•"/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3" hidden="0"/>
          <p:cNvSpPr>
            <a:spLocks noGrp="1"/>
          </p:cNvSpPr>
          <p:nvPr isPhoto="0" userDrawn="0">
            <p:ph sz="half" idx="2" hasCustomPrompt="1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 marL="85725" indent="0">
              <a:defRPr sz="2400"/>
            </a:lvl1pPr>
            <a:lvl2pPr marL="85725" indent="0">
              <a:defRPr sz="1600"/>
            </a:lvl2pPr>
            <a:lvl3pPr marL="85725" indent="0">
              <a:defRPr sz="1600"/>
            </a:lvl3pPr>
            <a:lvl4pPr marL="85725" indent="0">
              <a:defRPr sz="1600"/>
            </a:lvl4pPr>
            <a:lvl5pPr marL="85725" indent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 </a:t>
            </a: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8" hidden="0"/>
          <p:cNvSpPr>
            <a:spLocks noGrp="1"/>
          </p:cNvSpPr>
          <p:nvPr isPhoto="0" userDrawn="0">
            <p:ph sz="quarter" idx="13" hasCustomPrompt="1"/>
          </p:nvPr>
        </p:nvSpPr>
        <p:spPr bwMode="auto">
          <a:xfrm>
            <a:off x="487679" y="1600200"/>
            <a:ext cx="5388863" cy="4526279"/>
          </a:xfrm>
        </p:spPr>
        <p:txBody>
          <a:bodyPr/>
          <a:lstStyle>
            <a:lvl1pPr marL="0" indent="0" algn="l">
              <a:defRPr/>
            </a:lvl1pPr>
            <a:lvl2pPr marL="0" indent="0" algn="l">
              <a:defRPr/>
            </a:lvl2pPr>
            <a:lvl3pPr marL="0" indent="0" algn="l">
              <a:defRPr/>
            </a:lvl3pPr>
            <a:lvl4pPr marL="0" indent="0" algn="l">
              <a:defRPr/>
            </a:lvl4pPr>
            <a:lvl5pPr marL="0" indent="0" algn="l">
              <a:defRPr/>
            </a:lvl5pPr>
          </a:lstStyle>
          <a:p>
            <a:pPr lvl="0">
              <a:defRPr/>
            </a:pPr>
            <a:r>
              <a:rPr lang="en-US"/>
              <a:t> </a:t>
            </a: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26356" y="1441375"/>
            <a:ext cx="5386917" cy="653007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14357" y="1448779"/>
            <a:ext cx="5502257" cy="645603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Content Placeholder 12" hidden="0"/>
          <p:cNvSpPr>
            <a:spLocks noGrp="1"/>
          </p:cNvSpPr>
          <p:nvPr isPhoto="0" userDrawn="0">
            <p:ph sz="quarter" idx="14" hasCustomPrompt="0"/>
          </p:nvPr>
        </p:nvSpPr>
        <p:spPr bwMode="auto">
          <a:xfrm>
            <a:off x="6156007" y="2276865"/>
            <a:ext cx="5462969" cy="384917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Content Placeholder 12" hidden="0"/>
          <p:cNvSpPr>
            <a:spLocks noGrp="1"/>
          </p:cNvSpPr>
          <p:nvPr isPhoto="0" userDrawn="0">
            <p:ph sz="quarter" idx="15" hasCustomPrompt="0"/>
          </p:nvPr>
        </p:nvSpPr>
        <p:spPr bwMode="auto">
          <a:xfrm>
            <a:off x="515381" y="2258870"/>
            <a:ext cx="5462969" cy="384917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icture Placeholder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2740803" y="1412777"/>
            <a:ext cx="6747105" cy="3795246"/>
          </a:xfrm>
          <a:prstGeom prst="rect">
            <a:avLst/>
          </a:prstGeom>
          <a:blipFill>
            <a:blip r:embed="rId2">
              <a:alphaModFix amt="36000"/>
            </a:blip>
            <a:stretch/>
          </a:blipFill>
          <a:ln w="76200">
            <a:solidFill>
              <a:schemeClr val="bg1"/>
            </a:solidFill>
          </a:ln>
          <a:effectLst>
            <a:outerShdw blurRad="88900" dist="50800" dir="5400000" rotWithShape="0" algn="ctr">
              <a:srgbClr val="000000">
                <a:alpha val="25000"/>
              </a:srgbClr>
            </a:outerShdw>
          </a:effectLst>
        </p:spPr>
        <p:txBody>
          <a:bodyPr anchor="ctr" anchorCtr="1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239434" y="5373215"/>
            <a:ext cx="7615765" cy="97043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cxnSp>
        <p:nvCxnSpPr>
          <p:cNvPr id="6" name="Straight Connector 9" hidden="0"/>
          <p:cNvCxnSpPr>
            <a:cxnSpLocks/>
          </p:cNvCxnSpPr>
          <p:nvPr isPhoto="0" userDrawn="1"/>
        </p:nvCxnSpPr>
        <p:spPr bwMode="auto">
          <a:xfrm>
            <a:off x="18355" y="943135"/>
            <a:ext cx="12191999" cy="1587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 hidden="0"/>
          <p:cNvCxnSpPr>
            <a:cxnSpLocks/>
          </p:cNvCxnSpPr>
          <p:nvPr isPhoto="0" userDrawn="1"/>
        </p:nvCxnSpPr>
        <p:spPr bwMode="auto">
          <a:xfrm>
            <a:off x="18355" y="979139"/>
            <a:ext cx="12191999" cy="1587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9" y="188640"/>
            <a:ext cx="10972800" cy="86409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9">
            <a:lum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9" y="188640"/>
            <a:ext cx="10972800" cy="864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cxnSp>
        <p:nvCxnSpPr>
          <p:cNvPr id="9" name="Straight Connector 9" hidden="0"/>
          <p:cNvCxnSpPr>
            <a:cxnSpLocks/>
          </p:cNvCxnSpPr>
          <p:nvPr isPhoto="0" userDrawn="0"/>
        </p:nvCxnSpPr>
        <p:spPr bwMode="auto">
          <a:xfrm>
            <a:off x="0" y="1196751"/>
            <a:ext cx="12191999" cy="1587"/>
          </a:xfrm>
          <a:prstGeom prst="line">
            <a:avLst/>
          </a:prstGeom>
          <a:ln w="15875" cmpd="tri">
            <a:solidFill>
              <a:schemeClr val="bg1"/>
            </a:solidFill>
            <a:prstDash val="sysDot"/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>
        <a:lnSpc>
          <a:spcPts val="5799"/>
        </a:lnSpc>
        <a:spcBef>
          <a:spcPts val="0"/>
        </a:spcBef>
        <a:buNone/>
        <a:defRPr sz="40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61949" indent="-361949" algn="l" defTabSz="914400">
        <a:spcBef>
          <a:spcPts val="0"/>
        </a:spcBef>
        <a:buFont typeface="Arial"/>
        <a:buChar char="•"/>
        <a:defRPr sz="24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1pPr>
      <a:lvl2pPr marL="895349" indent="-361949" algn="l" defTabSz="914400">
        <a:spcBef>
          <a:spcPts val="0"/>
        </a:spcBef>
        <a:buFont typeface="Courier New"/>
        <a:buChar char="o"/>
        <a:defRPr sz="16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2pPr>
      <a:lvl3pPr marL="1162049" indent="-361949" algn="l" defTabSz="914400">
        <a:spcBef>
          <a:spcPts val="0"/>
        </a:spcBef>
        <a:buFont typeface="Arial"/>
        <a:buChar char="•"/>
        <a:defRPr sz="16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3pPr>
      <a:lvl4pPr marL="1438274" indent="-361949" algn="l" defTabSz="914400">
        <a:spcBef>
          <a:spcPts val="0"/>
        </a:spcBef>
        <a:buFont typeface="Courier New"/>
        <a:buChar char="o"/>
        <a:defRPr sz="16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4pPr>
      <a:lvl5pPr marL="1790699" indent="-361949" algn="l" defTabSz="914400">
        <a:spcBef>
          <a:spcPts val="0"/>
        </a:spcBef>
        <a:buFont typeface="Arial"/>
        <a:buChar char="•"/>
        <a:defRPr sz="16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Courier New"/>
        <a:buChar char="o"/>
        <a:defRPr sz="16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16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Courier New"/>
        <a:buChar char="o"/>
        <a:defRPr sz="16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16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l-GR"/>
              <a:t>Ασφάλεια διαδικτύου</a:t>
            </a:r>
            <a:endParaRPr lang="el-GR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l-GR"/>
              <a:t>θα σας παρουσιάσω σχετικά με τη ασφάλεια  διαδικτύου.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1">
            <a:off x="932330" y="1772815"/>
            <a:ext cx="10327339" cy="4320479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800"/>
              <a:t>1.Ποτέ δεν</a:t>
            </a:r>
            <a:r>
              <a:rPr sz="3800"/>
              <a:t> παίζουμε παιχνίδια άνω της ηλικίας μας.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2</a:t>
            </a:r>
            <a:r>
              <a:rPr sz="3800"/>
              <a:t>.Ποτέ δεν μπαίνουμε σε άγνωστες ιστοσελίδες. 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3.Να σεβόμαστε τους άλλους χρηστές.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4.Ποτέ δεν δείχνουμε προσωπικά μας δεδομένα.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5.Όταν μας συμβαίνει </a:t>
            </a:r>
            <a:r>
              <a:rPr sz="3800"/>
              <a:t>κάτι στο διαδίκτυο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το λέμε αμέσως σε έναν ενήλικα.  </a:t>
            </a:r>
            <a:endParaRPr sz="3800"/>
          </a:p>
        </p:txBody>
      </p:sp>
      <p:sp>
        <p:nvSpPr>
          <p:cNvPr id="5" name="Title 10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925158" y="116631"/>
            <a:ext cx="10341684" cy="1054250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chemeClr val="tx1"/>
                </a:solidFill>
              </a:rPr>
              <a:t>Τι πρέπει να προσέχουμε στο διαδίκτυο!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9222527" y="4197279"/>
            <a:ext cx="3001603" cy="2447266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1229095" y="3465721"/>
            <a:ext cx="914436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sz="3800"/>
              <a:t>1.Χρησιμοποιώ αριθμούς,σύμβολα και γράμματα.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2.Δεν χρησιμοποιώ αληθινών λέξεις.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3.Χρησιμοποιώ πολλούς χαρακτήρες.</a:t>
            </a:r>
            <a:endParaRPr sz="3800"/>
          </a:p>
          <a:p>
            <a:pPr marL="0" indent="0">
              <a:buNone/>
              <a:defRPr/>
            </a:pPr>
            <a:r>
              <a:rPr sz="3800"/>
              <a:t>4.Επίσης δεν χρησιμοποιώ στοιχεία γέννησης   </a:t>
            </a:r>
            <a:endParaRPr sz="3800"/>
          </a:p>
        </p:txBody>
      </p:sp>
      <p:sp>
        <p:nvSpPr>
          <p:cNvPr id="5" name="Title 10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Πως να φτιάξω έναν ισχυρό κωδικό πρόσβασης. 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517590" y="4403640"/>
            <a:ext cx="2743861" cy="17615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24126" y="1227921"/>
            <a:ext cx="11235543" cy="4865374"/>
          </a:xfrm>
        </p:spPr>
        <p:txBody>
          <a:bodyPr/>
          <a:lstStyle/>
          <a:p>
            <a:pPr marL="2514599" lvl="7" indent="0">
              <a:buNone/>
              <a:defRPr/>
            </a:pPr>
            <a:r>
              <a:rPr sz="3800"/>
              <a:t>ΌΧΙ βέβαια!!!</a:t>
            </a:r>
            <a:endParaRPr sz="3800"/>
          </a:p>
          <a:p>
            <a:pPr marL="2514599" lvl="7" indent="0">
              <a:buNone/>
              <a:defRPr/>
            </a:pPr>
            <a:r>
              <a:rPr sz="3800"/>
              <a:t>1.Ποτέ δεν δεχόμαστε αίτημα φιλίας από αγνώστους.  </a:t>
            </a:r>
            <a:endParaRPr sz="3800"/>
          </a:p>
          <a:p>
            <a:pPr marL="2514599" lvl="7" indent="0">
              <a:buNone/>
              <a:defRPr/>
            </a:pPr>
            <a:r>
              <a:rPr sz="3800"/>
              <a:t>2.Ποτέ δεν συναντιόμαστε με αγνώστους χωρίς την έγκριση ενός ενήλικα.</a:t>
            </a:r>
            <a:endParaRPr sz="3800"/>
          </a:p>
          <a:p>
            <a:pPr marL="2514598" lvl="7" indent="0">
              <a:buNone/>
              <a:defRPr/>
            </a:pPr>
            <a:r>
              <a:rPr sz="3800"/>
              <a:t>3.Αν κάποιος μας ενοχλήσει το λέμε σε έναν ενήλικα.</a:t>
            </a:r>
            <a:endParaRPr sz="3800"/>
          </a:p>
        </p:txBody>
      </p:sp>
      <p:sp>
        <p:nvSpPr>
          <p:cNvPr id="5" name="Title 10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τελικά στο διαδίκτυο είναι όλη φίλοι?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47078" y="1193493"/>
            <a:ext cx="12130030" cy="5680572"/>
          </a:xfrm>
        </p:spPr>
        <p:txBody>
          <a:bodyPr/>
          <a:lstStyle/>
          <a:p>
            <a:pPr>
              <a:defRPr/>
            </a:pPr>
            <a:r>
              <a:rPr sz="3700"/>
              <a:t>		ΠΩΣ ΝΑ ΔΙΑΧΕΙΡΙΣΤΩ ΤΟ BULLYING.</a:t>
            </a:r>
            <a:endParaRPr sz="3700"/>
          </a:p>
          <a:p>
            <a:pPr>
              <a:defRPr/>
            </a:pPr>
            <a:r>
              <a:rPr sz="3700"/>
              <a:t>1.Δεν απαντάμε με εκφοβιστικά μηνύματα.</a:t>
            </a:r>
            <a:endParaRPr sz="3700"/>
          </a:p>
          <a:p>
            <a:pPr>
              <a:defRPr/>
            </a:pPr>
            <a:r>
              <a:rPr sz="3700"/>
              <a:t>Μπλοκάρουμε το άτομο που μας τα στέλνει.</a:t>
            </a:r>
            <a:endParaRPr sz="3700"/>
          </a:p>
          <a:p>
            <a:pPr>
              <a:defRPr/>
            </a:pPr>
            <a:endParaRPr sz="3700"/>
          </a:p>
          <a:p>
            <a:pPr>
              <a:defRPr/>
            </a:pPr>
            <a:r>
              <a:rPr sz="3700"/>
              <a:t>2.Κρατάμε το εκφοβιστικά μηνύματα γιατί μπορεί να  </a:t>
            </a:r>
            <a:endParaRPr sz="3700"/>
          </a:p>
          <a:p>
            <a:pPr>
              <a:defRPr/>
            </a:pPr>
            <a:r>
              <a:rPr sz="3700"/>
              <a:t>χρειαστούν αν θέλουμε να τον καταγγείλουμε</a:t>
            </a:r>
            <a:endParaRPr sz="3700"/>
          </a:p>
        </p:txBody>
      </p:sp>
      <p:sp>
        <p:nvSpPr>
          <p:cNvPr id="5" name="Title 10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Το διαδικτυακό {bullying}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8837620" y="4647740"/>
            <a:ext cx="3065134" cy="12160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35602" y="1239397"/>
            <a:ext cx="12164457" cy="5634668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700"/>
              <a:t>1.κάποιος να με κάνει να νιώσω άσχημα με αυτά που λέει.</a:t>
            </a:r>
            <a:endParaRPr sz="3700"/>
          </a:p>
          <a:p>
            <a:pPr marL="0" indent="0">
              <a:buNone/>
              <a:defRPr/>
            </a:pPr>
            <a:r>
              <a:rPr sz="3700"/>
              <a:t>2.Να μπω κατά λάθος σε μια ιστοσελίδα με ακατάλληλο περιεχόμενο.</a:t>
            </a:r>
            <a:endParaRPr sz="3700"/>
          </a:p>
          <a:p>
            <a:pPr marL="0" indent="0">
              <a:buNone/>
              <a:defRPr/>
            </a:pPr>
            <a:endParaRPr sz="3700"/>
          </a:p>
        </p:txBody>
      </p:sp>
      <p:sp>
        <p:nvSpPr>
          <p:cNvPr id="5" name="Title 10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Τι να πω σε έναν ενήλικα αν μου συμβούν...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47078" y="1170542"/>
            <a:ext cx="12152981" cy="5634668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700"/>
              <a:t>Ότι και να διαβάσω στο διαδίκτυο που με ενοχλεί κατά πάσα πιθανότητα ΔΕΝ ΕΙΝΑΙ ΑΛΗΘΙΑ !!! </a:t>
            </a:r>
            <a:endParaRPr sz="3700"/>
          </a:p>
        </p:txBody>
      </p:sp>
      <p:sp>
        <p:nvSpPr>
          <p:cNvPr id="5" name="Title 10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Ό,τι και να διαβάσω στο διαδίκτυο είναι αλήθεια?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Safari">
  <a:themeElements>
    <a:clrScheme name="Safari">
      <a:dk1>
        <a:sysClr val="windowText" lastClr="000000"/>
      </a:dk1>
      <a:lt1>
        <a:sysClr val="window" lastClr="FFFFFF"/>
      </a:lt1>
      <a:dk2>
        <a:srgbClr val="583109"/>
      </a:dk2>
      <a:lt2>
        <a:srgbClr val="76420D"/>
      </a:lt2>
      <a:accent1>
        <a:srgbClr val="76420D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753D3D"/>
      </a:folHlink>
    </a:clrScheme>
    <a:fontScheme name="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Исполнитель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/>
        </a:gradFill>
        <a:blipFill>
          <a:blip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algn="tl" flip="none" sx="100000" sy="100000" tx="0" ty="0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ONLYOFFICE/5.6.4.20</Application>
  <DocSecurity>0</DocSecurity>
  <PresentationFormat>Widescreen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a909564</cp:lastModifiedBy>
  <cp:revision>7</cp:revision>
  <dcterms:created xsi:type="dcterms:W3CDTF">2012-12-03T06:56:55Z</dcterms:created>
  <dcterms:modified xsi:type="dcterms:W3CDTF">2023-01-14T12:35:49Z</dcterms:modified>
  <cp:category/>
  <cp:contentStatus/>
  <cp:version/>
</cp:coreProperties>
</file>