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86" r:id="rId16"/>
    <p:sldId id="287" r:id="rId17"/>
    <p:sldId id="288" r:id="rId18"/>
    <p:sldId id="289" r:id="rId19"/>
    <p:sldId id="274" r:id="rId20"/>
    <p:sldId id="273" r:id="rId21"/>
    <p:sldId id="272" r:id="rId22"/>
    <p:sldId id="271" r:id="rId23"/>
    <p:sldId id="290" r:id="rId24"/>
    <p:sldId id="278" r:id="rId25"/>
    <p:sldId id="263"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0AA07-9568-4189-9D9E-B9CD6693B3AC}" v="183" dt="2026-03-30T08:40:23.782"/>
    <p1510:client id="{BA194A82-9D74-4AA5-BF87-303E86E153D0}" v="132" dt="2026-03-30T09:16:17.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613" autoAdjust="0"/>
  </p:normalViewPr>
  <p:slideViewPr>
    <p:cSldViewPr snapToGrid="0">
      <p:cViewPr varScale="1">
        <p:scale>
          <a:sx n="97" d="100"/>
          <a:sy n="97" d="100"/>
        </p:scale>
        <p:origin x="-49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8FD2A-E9F5-4FDC-B701-21F098A83102}" type="doc">
      <dgm:prSet loTypeId="urn:microsoft.com/office/officeart/2005/8/layout/default#1" loCatId="list" qsTypeId="urn:microsoft.com/office/officeart/2005/8/quickstyle/simple5" qsCatId="simple" csTypeId="urn:microsoft.com/office/officeart/2005/8/colors/colorful5" csCatId="colorful" phldr="1"/>
      <dgm:spPr/>
      <dgm:t>
        <a:bodyPr/>
        <a:lstStyle/>
        <a:p>
          <a:endParaRPr lang="el-GR"/>
        </a:p>
      </dgm:t>
    </dgm:pt>
    <dgm:pt modelId="{879A627D-7FE4-441D-9978-40667F4CB5E8}">
      <dgm:prSet phldrT="[Κείμενο]" custT="1"/>
      <dgm:spPr/>
      <dgm:t>
        <a:bodyPr/>
        <a:lstStyle/>
        <a:p>
          <a:pPr>
            <a:buFont typeface="Wingdings" panose="020B0604020202020204" pitchFamily="34" charset="0"/>
            <a:buChar char="Ø"/>
          </a:pPr>
          <a:r>
            <a:rPr lang="el-GR" sz="2800" dirty="0">
              <a:solidFill>
                <a:schemeClr val="tx1"/>
              </a:solidFill>
              <a:latin typeface="Times New Roman"/>
              <a:ea typeface="+mn-lt"/>
              <a:cs typeface="Times New Roman"/>
            </a:rPr>
            <a:t>Δυσκολία και περιορισμό στις αθλητικές δραστηριότητες</a:t>
          </a:r>
        </a:p>
      </dgm:t>
    </dgm:pt>
    <dgm:pt modelId="{A2E2D77E-7952-4E55-A06E-E09AF30482D7}" type="parTrans" cxnId="{692B1EE8-1B65-4979-AAD0-C37D5663C10E}">
      <dgm:prSet/>
      <dgm:spPr/>
      <dgm:t>
        <a:bodyPr/>
        <a:lstStyle/>
        <a:p>
          <a:endParaRPr lang="el-GR"/>
        </a:p>
      </dgm:t>
    </dgm:pt>
    <dgm:pt modelId="{F6BDAECB-95D2-4900-B27A-15D03E711297}" type="sibTrans" cxnId="{692B1EE8-1B65-4979-AAD0-C37D5663C10E}">
      <dgm:prSet/>
      <dgm:spPr/>
      <dgm:t>
        <a:bodyPr/>
        <a:lstStyle/>
        <a:p>
          <a:endParaRPr lang="el-GR"/>
        </a:p>
      </dgm:t>
    </dgm:pt>
    <dgm:pt modelId="{3BF20A20-55A3-43C1-A8D8-44520EA1A544}">
      <dgm:prSet phldrT="[Κείμενο]" custT="1"/>
      <dgm:spPr/>
      <dgm:t>
        <a:bodyPr/>
        <a:lstStyle/>
        <a:p>
          <a:pPr>
            <a:buFont typeface="Wingdings" panose="020B0604020202020204" pitchFamily="34" charset="0"/>
            <a:buChar char="Ø"/>
          </a:pPr>
          <a:r>
            <a:rPr lang="el-GR" sz="2800" dirty="0">
              <a:solidFill>
                <a:schemeClr val="tx1"/>
              </a:solidFill>
              <a:latin typeface="Times New Roman"/>
              <a:ea typeface="+mn-lt"/>
              <a:cs typeface="Times New Roman"/>
            </a:rPr>
            <a:t>Μειωμένη αντοχή</a:t>
          </a:r>
        </a:p>
      </dgm:t>
    </dgm:pt>
    <dgm:pt modelId="{C3A64689-5747-4674-AD9C-4612F2CDACF1}" type="parTrans" cxnId="{E2AE675D-6DA8-45CA-9871-2455FA9FBB45}">
      <dgm:prSet/>
      <dgm:spPr/>
      <dgm:t>
        <a:bodyPr/>
        <a:lstStyle/>
        <a:p>
          <a:endParaRPr lang="el-GR"/>
        </a:p>
      </dgm:t>
    </dgm:pt>
    <dgm:pt modelId="{F1598E50-3841-4AED-AD18-FF387FAC25AB}" type="sibTrans" cxnId="{E2AE675D-6DA8-45CA-9871-2455FA9FBB45}">
      <dgm:prSet/>
      <dgm:spPr/>
      <dgm:t>
        <a:bodyPr/>
        <a:lstStyle/>
        <a:p>
          <a:endParaRPr lang="el-GR"/>
        </a:p>
      </dgm:t>
    </dgm:pt>
    <dgm:pt modelId="{4176F704-C8F6-4ED8-8065-6745A78F26DD}">
      <dgm:prSet phldrT="[Κείμενο]" custT="1"/>
      <dgm:spPr/>
      <dgm:t>
        <a:bodyPr/>
        <a:lstStyle/>
        <a:p>
          <a:pPr>
            <a:buFont typeface="Wingdings" panose="020B0604020202020204" pitchFamily="34" charset="0"/>
            <a:buChar char="Ø"/>
          </a:pPr>
          <a:r>
            <a:rPr lang="el-GR" sz="2800" dirty="0">
              <a:solidFill>
                <a:schemeClr val="tx1"/>
              </a:solidFill>
              <a:latin typeface="Times New Roman"/>
              <a:ea typeface="+mn-lt"/>
              <a:cs typeface="Times New Roman"/>
            </a:rPr>
            <a:t>Δυσκολία στην αναπνοή</a:t>
          </a:r>
        </a:p>
      </dgm:t>
    </dgm:pt>
    <dgm:pt modelId="{B52A9267-315A-4000-A6D9-977A1D1A83AD}" type="parTrans" cxnId="{10D6AA34-6786-4FAA-BA9C-34A2E9AB5C6D}">
      <dgm:prSet/>
      <dgm:spPr/>
      <dgm:t>
        <a:bodyPr/>
        <a:lstStyle/>
        <a:p>
          <a:endParaRPr lang="el-GR"/>
        </a:p>
      </dgm:t>
    </dgm:pt>
    <dgm:pt modelId="{5AF6EE1F-091F-410D-8913-A4322B5C45EF}" type="sibTrans" cxnId="{10D6AA34-6786-4FAA-BA9C-34A2E9AB5C6D}">
      <dgm:prSet/>
      <dgm:spPr/>
      <dgm:t>
        <a:bodyPr/>
        <a:lstStyle/>
        <a:p>
          <a:endParaRPr lang="el-GR"/>
        </a:p>
      </dgm:t>
    </dgm:pt>
    <dgm:pt modelId="{DD14E3C2-F335-41E2-8349-392FED75A471}">
      <dgm:prSet phldrT="[Κείμενο]" custT="1"/>
      <dgm:spPr/>
      <dgm:t>
        <a:bodyPr/>
        <a:lstStyle/>
        <a:p>
          <a:pPr>
            <a:buFont typeface="Wingdings" panose="020B0604020202020204" pitchFamily="34" charset="0"/>
            <a:buChar char="Ø"/>
          </a:pPr>
          <a:r>
            <a:rPr lang="el-GR" sz="2800" dirty="0">
              <a:solidFill>
                <a:schemeClr val="tx1"/>
              </a:solidFill>
              <a:latin typeface="Times New Roman"/>
              <a:ea typeface="+mn-lt"/>
              <a:cs typeface="Times New Roman"/>
            </a:rPr>
            <a:t>Βρογχικό άσθμα και δύσπνοια</a:t>
          </a:r>
        </a:p>
      </dgm:t>
    </dgm:pt>
    <dgm:pt modelId="{D7070E25-573B-4381-B86B-2738D02B2176}" type="parTrans" cxnId="{6D107B20-890A-44D4-9BB1-3137E60B8C1D}">
      <dgm:prSet/>
      <dgm:spPr/>
      <dgm:t>
        <a:bodyPr/>
        <a:lstStyle/>
        <a:p>
          <a:endParaRPr lang="el-GR"/>
        </a:p>
      </dgm:t>
    </dgm:pt>
    <dgm:pt modelId="{A7CEC24E-AD6D-4AF1-B794-AF9D56299F31}" type="sibTrans" cxnId="{6D107B20-890A-44D4-9BB1-3137E60B8C1D}">
      <dgm:prSet/>
      <dgm:spPr/>
      <dgm:t>
        <a:bodyPr/>
        <a:lstStyle/>
        <a:p>
          <a:endParaRPr lang="el-GR"/>
        </a:p>
      </dgm:t>
    </dgm:pt>
    <dgm:pt modelId="{7F836EEE-102E-4176-A544-1E21BE92986F}">
      <dgm:prSet phldrT="[Κείμενο]" custT="1"/>
      <dgm:spPr/>
      <dgm:t>
        <a:bodyPr/>
        <a:lstStyle/>
        <a:p>
          <a:pPr>
            <a:buFont typeface="Wingdings" panose="020B0604020202020204" pitchFamily="34" charset="0"/>
            <a:buChar char="Ø"/>
          </a:pPr>
          <a:r>
            <a:rPr lang="el-GR" sz="2800" dirty="0">
              <a:solidFill>
                <a:schemeClr val="tx1"/>
              </a:solidFill>
              <a:latin typeface="Times New Roman"/>
              <a:ea typeface="+mn-lt"/>
              <a:cs typeface="Times New Roman"/>
            </a:rPr>
            <a:t>Αισθητικές συνέπειες (θαμπή επιδερμίδα, άσχημη αναπνοή)</a:t>
          </a:r>
          <a:endParaRPr lang="el-GR" sz="2800" dirty="0">
            <a:solidFill>
              <a:schemeClr val="tx1"/>
            </a:solidFill>
          </a:endParaRPr>
        </a:p>
      </dgm:t>
    </dgm:pt>
    <dgm:pt modelId="{FB9E1D11-9FB7-4BF7-8596-E081CC29C633}" type="parTrans" cxnId="{4C2AB243-027C-435D-BEB9-DC8E5F60C960}">
      <dgm:prSet/>
      <dgm:spPr/>
      <dgm:t>
        <a:bodyPr/>
        <a:lstStyle/>
        <a:p>
          <a:endParaRPr lang="el-GR"/>
        </a:p>
      </dgm:t>
    </dgm:pt>
    <dgm:pt modelId="{85AF59D9-0DA6-47CA-9DD9-FCF96DD143C4}" type="sibTrans" cxnId="{4C2AB243-027C-435D-BEB9-DC8E5F60C960}">
      <dgm:prSet/>
      <dgm:spPr/>
      <dgm:t>
        <a:bodyPr/>
        <a:lstStyle/>
        <a:p>
          <a:endParaRPr lang="el-GR"/>
        </a:p>
      </dgm:t>
    </dgm:pt>
    <dgm:pt modelId="{27D45C44-EB17-4590-AFA2-39488CE6A987}" type="pres">
      <dgm:prSet presAssocID="{5AA8FD2A-E9F5-4FDC-B701-21F098A83102}" presName="diagram" presStyleCnt="0">
        <dgm:presLayoutVars>
          <dgm:dir/>
          <dgm:resizeHandles val="exact"/>
        </dgm:presLayoutVars>
      </dgm:prSet>
      <dgm:spPr/>
      <dgm:t>
        <a:bodyPr/>
        <a:lstStyle/>
        <a:p>
          <a:endParaRPr lang="el-GR"/>
        </a:p>
      </dgm:t>
    </dgm:pt>
    <dgm:pt modelId="{76F3D0C7-A71F-435A-8227-88BA0B379308}" type="pres">
      <dgm:prSet presAssocID="{879A627D-7FE4-441D-9978-40667F4CB5E8}" presName="node" presStyleLbl="node1" presStyleIdx="0" presStyleCnt="5">
        <dgm:presLayoutVars>
          <dgm:bulletEnabled val="1"/>
        </dgm:presLayoutVars>
      </dgm:prSet>
      <dgm:spPr/>
      <dgm:t>
        <a:bodyPr/>
        <a:lstStyle/>
        <a:p>
          <a:endParaRPr lang="el-GR"/>
        </a:p>
      </dgm:t>
    </dgm:pt>
    <dgm:pt modelId="{82325FAB-D881-434E-A222-90F7B4B4573B}" type="pres">
      <dgm:prSet presAssocID="{F6BDAECB-95D2-4900-B27A-15D03E711297}" presName="sibTrans" presStyleCnt="0"/>
      <dgm:spPr/>
    </dgm:pt>
    <dgm:pt modelId="{171A84B5-A1A0-4331-9ACE-B18009CBA840}" type="pres">
      <dgm:prSet presAssocID="{3BF20A20-55A3-43C1-A8D8-44520EA1A544}" presName="node" presStyleLbl="node1" presStyleIdx="1" presStyleCnt="5">
        <dgm:presLayoutVars>
          <dgm:bulletEnabled val="1"/>
        </dgm:presLayoutVars>
      </dgm:prSet>
      <dgm:spPr/>
      <dgm:t>
        <a:bodyPr/>
        <a:lstStyle/>
        <a:p>
          <a:endParaRPr lang="el-GR"/>
        </a:p>
      </dgm:t>
    </dgm:pt>
    <dgm:pt modelId="{DD8F304C-C162-46B4-8020-BDA7279A8A79}" type="pres">
      <dgm:prSet presAssocID="{F1598E50-3841-4AED-AD18-FF387FAC25AB}" presName="sibTrans" presStyleCnt="0"/>
      <dgm:spPr/>
    </dgm:pt>
    <dgm:pt modelId="{05E0A2E7-21DF-448D-9046-696C7DBED750}" type="pres">
      <dgm:prSet presAssocID="{4176F704-C8F6-4ED8-8065-6745A78F26DD}" presName="node" presStyleLbl="node1" presStyleIdx="2" presStyleCnt="5">
        <dgm:presLayoutVars>
          <dgm:bulletEnabled val="1"/>
        </dgm:presLayoutVars>
      </dgm:prSet>
      <dgm:spPr/>
      <dgm:t>
        <a:bodyPr/>
        <a:lstStyle/>
        <a:p>
          <a:endParaRPr lang="el-GR"/>
        </a:p>
      </dgm:t>
    </dgm:pt>
    <dgm:pt modelId="{A1743072-F225-4416-AD82-D60F18FC7EE5}" type="pres">
      <dgm:prSet presAssocID="{5AF6EE1F-091F-410D-8913-A4322B5C45EF}" presName="sibTrans" presStyleCnt="0"/>
      <dgm:spPr/>
    </dgm:pt>
    <dgm:pt modelId="{9EE2E756-522A-4D81-BF41-C4C0BF5AB50D}" type="pres">
      <dgm:prSet presAssocID="{DD14E3C2-F335-41E2-8349-392FED75A471}" presName="node" presStyleLbl="node1" presStyleIdx="3" presStyleCnt="5" custLinFactNeighborX="1207" custLinFactNeighborY="0">
        <dgm:presLayoutVars>
          <dgm:bulletEnabled val="1"/>
        </dgm:presLayoutVars>
      </dgm:prSet>
      <dgm:spPr/>
      <dgm:t>
        <a:bodyPr/>
        <a:lstStyle/>
        <a:p>
          <a:endParaRPr lang="el-GR"/>
        </a:p>
      </dgm:t>
    </dgm:pt>
    <dgm:pt modelId="{49765FB6-70AB-4BF7-9253-7A8249A16BDB}" type="pres">
      <dgm:prSet presAssocID="{A7CEC24E-AD6D-4AF1-B794-AF9D56299F31}" presName="sibTrans" presStyleCnt="0"/>
      <dgm:spPr/>
    </dgm:pt>
    <dgm:pt modelId="{F1E9CCBD-6F69-417A-9A0F-5EF009CCE019}" type="pres">
      <dgm:prSet presAssocID="{7F836EEE-102E-4176-A544-1E21BE92986F}" presName="node" presStyleLbl="node1" presStyleIdx="4" presStyleCnt="5">
        <dgm:presLayoutVars>
          <dgm:bulletEnabled val="1"/>
        </dgm:presLayoutVars>
      </dgm:prSet>
      <dgm:spPr/>
      <dgm:t>
        <a:bodyPr/>
        <a:lstStyle/>
        <a:p>
          <a:endParaRPr lang="el-GR"/>
        </a:p>
      </dgm:t>
    </dgm:pt>
  </dgm:ptLst>
  <dgm:cxnLst>
    <dgm:cxn modelId="{923BF388-575E-4349-BD04-B2F17BA7F877}" type="presOf" srcId="{4176F704-C8F6-4ED8-8065-6745A78F26DD}" destId="{05E0A2E7-21DF-448D-9046-696C7DBED750}" srcOrd="0" destOrd="0" presId="urn:microsoft.com/office/officeart/2005/8/layout/default#1"/>
    <dgm:cxn modelId="{692B1EE8-1B65-4979-AAD0-C37D5663C10E}" srcId="{5AA8FD2A-E9F5-4FDC-B701-21F098A83102}" destId="{879A627D-7FE4-441D-9978-40667F4CB5E8}" srcOrd="0" destOrd="0" parTransId="{A2E2D77E-7952-4E55-A06E-E09AF30482D7}" sibTransId="{F6BDAECB-95D2-4900-B27A-15D03E711297}"/>
    <dgm:cxn modelId="{700A81CC-A19E-4A98-8BC5-FDF4FBE5E885}" type="presOf" srcId="{3BF20A20-55A3-43C1-A8D8-44520EA1A544}" destId="{171A84B5-A1A0-4331-9ACE-B18009CBA840}" srcOrd="0" destOrd="0" presId="urn:microsoft.com/office/officeart/2005/8/layout/default#1"/>
    <dgm:cxn modelId="{FAD5BC2B-1647-4DF1-A008-DE326322CBFF}" type="presOf" srcId="{7F836EEE-102E-4176-A544-1E21BE92986F}" destId="{F1E9CCBD-6F69-417A-9A0F-5EF009CCE019}" srcOrd="0" destOrd="0" presId="urn:microsoft.com/office/officeart/2005/8/layout/default#1"/>
    <dgm:cxn modelId="{2A21C8BE-913A-4AC3-A1C8-95BEB7D5F8B7}" type="presOf" srcId="{879A627D-7FE4-441D-9978-40667F4CB5E8}" destId="{76F3D0C7-A71F-435A-8227-88BA0B379308}" srcOrd="0" destOrd="0" presId="urn:microsoft.com/office/officeart/2005/8/layout/default#1"/>
    <dgm:cxn modelId="{6D107B20-890A-44D4-9BB1-3137E60B8C1D}" srcId="{5AA8FD2A-E9F5-4FDC-B701-21F098A83102}" destId="{DD14E3C2-F335-41E2-8349-392FED75A471}" srcOrd="3" destOrd="0" parTransId="{D7070E25-573B-4381-B86B-2738D02B2176}" sibTransId="{A7CEC24E-AD6D-4AF1-B794-AF9D56299F31}"/>
    <dgm:cxn modelId="{4C2AB243-027C-435D-BEB9-DC8E5F60C960}" srcId="{5AA8FD2A-E9F5-4FDC-B701-21F098A83102}" destId="{7F836EEE-102E-4176-A544-1E21BE92986F}" srcOrd="4" destOrd="0" parTransId="{FB9E1D11-9FB7-4BF7-8596-E081CC29C633}" sibTransId="{85AF59D9-0DA6-47CA-9DD9-FCF96DD143C4}"/>
    <dgm:cxn modelId="{4D5E2BA2-0C48-45AD-8CDF-3EEBB940B189}" type="presOf" srcId="{DD14E3C2-F335-41E2-8349-392FED75A471}" destId="{9EE2E756-522A-4D81-BF41-C4C0BF5AB50D}" srcOrd="0" destOrd="0" presId="urn:microsoft.com/office/officeart/2005/8/layout/default#1"/>
    <dgm:cxn modelId="{E2AE675D-6DA8-45CA-9871-2455FA9FBB45}" srcId="{5AA8FD2A-E9F5-4FDC-B701-21F098A83102}" destId="{3BF20A20-55A3-43C1-A8D8-44520EA1A544}" srcOrd="1" destOrd="0" parTransId="{C3A64689-5747-4674-AD9C-4612F2CDACF1}" sibTransId="{F1598E50-3841-4AED-AD18-FF387FAC25AB}"/>
    <dgm:cxn modelId="{69B4FF2D-078B-461A-A25A-0EB144F971B4}" type="presOf" srcId="{5AA8FD2A-E9F5-4FDC-B701-21F098A83102}" destId="{27D45C44-EB17-4590-AFA2-39488CE6A987}" srcOrd="0" destOrd="0" presId="urn:microsoft.com/office/officeart/2005/8/layout/default#1"/>
    <dgm:cxn modelId="{10D6AA34-6786-4FAA-BA9C-34A2E9AB5C6D}" srcId="{5AA8FD2A-E9F5-4FDC-B701-21F098A83102}" destId="{4176F704-C8F6-4ED8-8065-6745A78F26DD}" srcOrd="2" destOrd="0" parTransId="{B52A9267-315A-4000-A6D9-977A1D1A83AD}" sibTransId="{5AF6EE1F-091F-410D-8913-A4322B5C45EF}"/>
    <dgm:cxn modelId="{6645A748-8282-49E6-AE9B-00C293526240}" type="presParOf" srcId="{27D45C44-EB17-4590-AFA2-39488CE6A987}" destId="{76F3D0C7-A71F-435A-8227-88BA0B379308}" srcOrd="0" destOrd="0" presId="urn:microsoft.com/office/officeart/2005/8/layout/default#1"/>
    <dgm:cxn modelId="{7A345A88-6458-474F-B8E4-5AE3F7A59C24}" type="presParOf" srcId="{27D45C44-EB17-4590-AFA2-39488CE6A987}" destId="{82325FAB-D881-434E-A222-90F7B4B4573B}" srcOrd="1" destOrd="0" presId="urn:microsoft.com/office/officeart/2005/8/layout/default#1"/>
    <dgm:cxn modelId="{E718CD31-CDDE-47E6-B1E4-B3AD6439ED44}" type="presParOf" srcId="{27D45C44-EB17-4590-AFA2-39488CE6A987}" destId="{171A84B5-A1A0-4331-9ACE-B18009CBA840}" srcOrd="2" destOrd="0" presId="urn:microsoft.com/office/officeart/2005/8/layout/default#1"/>
    <dgm:cxn modelId="{4821746A-D0E4-4152-AD13-2802068FCC85}" type="presParOf" srcId="{27D45C44-EB17-4590-AFA2-39488CE6A987}" destId="{DD8F304C-C162-46B4-8020-BDA7279A8A79}" srcOrd="3" destOrd="0" presId="urn:microsoft.com/office/officeart/2005/8/layout/default#1"/>
    <dgm:cxn modelId="{B67C3F1D-8B31-4433-8806-9538E2125849}" type="presParOf" srcId="{27D45C44-EB17-4590-AFA2-39488CE6A987}" destId="{05E0A2E7-21DF-448D-9046-696C7DBED750}" srcOrd="4" destOrd="0" presId="urn:microsoft.com/office/officeart/2005/8/layout/default#1"/>
    <dgm:cxn modelId="{0EF5F9E9-D396-42EB-9411-396B7F49E2E8}" type="presParOf" srcId="{27D45C44-EB17-4590-AFA2-39488CE6A987}" destId="{A1743072-F225-4416-AD82-D60F18FC7EE5}" srcOrd="5" destOrd="0" presId="urn:microsoft.com/office/officeart/2005/8/layout/default#1"/>
    <dgm:cxn modelId="{150B0544-9888-467C-88AA-284E4C4688C1}" type="presParOf" srcId="{27D45C44-EB17-4590-AFA2-39488CE6A987}" destId="{9EE2E756-522A-4D81-BF41-C4C0BF5AB50D}" srcOrd="6" destOrd="0" presId="urn:microsoft.com/office/officeart/2005/8/layout/default#1"/>
    <dgm:cxn modelId="{DF898561-27B9-4DE8-A05A-68F2B0D7CD6F}" type="presParOf" srcId="{27D45C44-EB17-4590-AFA2-39488CE6A987}" destId="{49765FB6-70AB-4BF7-9253-7A8249A16BDB}" srcOrd="7" destOrd="0" presId="urn:microsoft.com/office/officeart/2005/8/layout/default#1"/>
    <dgm:cxn modelId="{6D83B5DD-C695-4F06-B11C-97993089103A}" type="presParOf" srcId="{27D45C44-EB17-4590-AFA2-39488CE6A987}" destId="{F1E9CCBD-6F69-417A-9A0F-5EF009CCE019}"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09D1E-1C4B-4A0B-8725-8754EF1654C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l-GR"/>
        </a:p>
      </dgm:t>
    </dgm:pt>
    <dgm:pt modelId="{A894DE81-63CA-4BD4-9BAD-BA33B54FC474}">
      <dgm:prSet phldrT="[Κείμενο]" custT="1"/>
      <dgm:spPr/>
      <dgm:t>
        <a:bodyPr/>
        <a:lstStyle/>
        <a:p>
          <a:r>
            <a:rPr lang="el-GR" sz="2000" dirty="0">
              <a:latin typeface="Times New Roman" panose="02020603050405020304" pitchFamily="18" charset="0"/>
              <a:cs typeface="Times New Roman" panose="02020603050405020304" pitchFamily="18" charset="0"/>
            </a:rPr>
            <a:t>Καπνός από καύση καπνού από ναργιλέ = καπνός από τσιγάρο</a:t>
          </a:r>
        </a:p>
      </dgm:t>
    </dgm:pt>
    <dgm:pt modelId="{AF958A6C-47D4-4F0A-89DD-67F9E4FE1D4A}" type="parTrans" cxnId="{F4B0CC4B-473B-46DB-A98D-90825E4DB0F0}">
      <dgm:prSet/>
      <dgm:spPr/>
      <dgm:t>
        <a:bodyPr/>
        <a:lstStyle/>
        <a:p>
          <a:endParaRPr lang="el-GR"/>
        </a:p>
      </dgm:t>
    </dgm:pt>
    <dgm:pt modelId="{DBF3E16B-B267-47EB-B5CE-D69F02ED65BE}" type="sibTrans" cxnId="{F4B0CC4B-473B-46DB-A98D-90825E4DB0F0}">
      <dgm:prSet/>
      <dgm:spPr/>
      <dgm:t>
        <a:bodyPr/>
        <a:lstStyle/>
        <a:p>
          <a:endParaRPr lang="el-GR"/>
        </a:p>
      </dgm:t>
    </dgm:pt>
    <dgm:pt modelId="{E439A2BB-6579-4D00-A7F7-8B7A737F7FDF}">
      <dgm:prSet phldrT="[Κείμενο]" custT="1"/>
      <dgm:spPr/>
      <dgm:t>
        <a:bodyPr/>
        <a:lstStyle/>
        <a:p>
          <a:r>
            <a:rPr lang="el-GR" sz="1800" dirty="0">
              <a:latin typeface="Times New Roman" panose="02020603050405020304" pitchFamily="18" charset="0"/>
              <a:cs typeface="Times New Roman" panose="02020603050405020304" pitchFamily="18" charset="0"/>
            </a:rPr>
            <a:t>Αδυναμία</a:t>
          </a:r>
          <a:r>
            <a:rPr lang="el-GR" sz="1800" baseline="0" dirty="0">
              <a:latin typeface="Times New Roman" panose="02020603050405020304" pitchFamily="18" charset="0"/>
              <a:cs typeface="Times New Roman" panose="02020603050405020304" pitchFamily="18" charset="0"/>
            </a:rPr>
            <a:t> φιλτραρίσματος τοξικών συστατικών μέσω υδρατμών</a:t>
          </a:r>
          <a:endParaRPr lang="el-GR" sz="1800" dirty="0">
            <a:latin typeface="Times New Roman" panose="02020603050405020304" pitchFamily="18" charset="0"/>
            <a:cs typeface="Times New Roman" panose="02020603050405020304" pitchFamily="18" charset="0"/>
          </a:endParaRPr>
        </a:p>
      </dgm:t>
    </dgm:pt>
    <dgm:pt modelId="{4AEF49FF-F049-4221-9F53-15962FDA08AB}" type="parTrans" cxnId="{7FF7A571-A331-45FF-B387-74BD8D428C2D}">
      <dgm:prSet/>
      <dgm:spPr/>
      <dgm:t>
        <a:bodyPr/>
        <a:lstStyle/>
        <a:p>
          <a:endParaRPr lang="el-GR"/>
        </a:p>
      </dgm:t>
    </dgm:pt>
    <dgm:pt modelId="{43808F82-00DE-4FF2-88FD-62363CFA5F40}" type="sibTrans" cxnId="{7FF7A571-A331-45FF-B387-74BD8D428C2D}">
      <dgm:prSet/>
      <dgm:spPr/>
      <dgm:t>
        <a:bodyPr/>
        <a:lstStyle/>
        <a:p>
          <a:endParaRPr lang="el-GR"/>
        </a:p>
      </dgm:t>
    </dgm:pt>
    <dgm:pt modelId="{3B7CDEFF-B44F-4E7C-8AA2-FA2CB55CE277}">
      <dgm:prSet phldrT="[Κείμενο]"/>
      <dgm:spPr/>
      <dgm:t>
        <a:bodyPr/>
        <a:lstStyle/>
        <a:p>
          <a:r>
            <a:rPr lang="el-GR" dirty="0">
              <a:latin typeface="Times New Roman" panose="02020603050405020304" pitchFamily="18" charset="0"/>
              <a:cs typeface="Times New Roman" panose="02020603050405020304" pitchFamily="18" charset="0"/>
            </a:rPr>
            <a:t>Μεγαλύτερη</a:t>
          </a:r>
          <a:r>
            <a:rPr lang="el-GR" baseline="0" dirty="0">
              <a:latin typeface="Times New Roman" panose="02020603050405020304" pitchFamily="18" charset="0"/>
              <a:cs typeface="Times New Roman" panose="02020603050405020304" pitchFamily="18" charset="0"/>
            </a:rPr>
            <a:t> έκθεση σε μονοξείδιο του άνθρακα και καπνό </a:t>
          </a:r>
          <a:endParaRPr lang="el-GR" dirty="0">
            <a:latin typeface="Times New Roman" panose="02020603050405020304" pitchFamily="18" charset="0"/>
            <a:cs typeface="Times New Roman" panose="02020603050405020304" pitchFamily="18" charset="0"/>
          </a:endParaRPr>
        </a:p>
      </dgm:t>
    </dgm:pt>
    <dgm:pt modelId="{BFC2E46E-F8DE-4DF6-A5EB-AE7C50AE0D7C}" type="parTrans" cxnId="{0AB827E7-E5F9-483B-B0A0-FF875C879FD6}">
      <dgm:prSet/>
      <dgm:spPr/>
      <dgm:t>
        <a:bodyPr/>
        <a:lstStyle/>
        <a:p>
          <a:endParaRPr lang="el-GR"/>
        </a:p>
      </dgm:t>
    </dgm:pt>
    <dgm:pt modelId="{0B2663BC-AC75-43F3-A6BC-128E448F70A9}" type="sibTrans" cxnId="{0AB827E7-E5F9-483B-B0A0-FF875C879FD6}">
      <dgm:prSet/>
      <dgm:spPr/>
      <dgm:t>
        <a:bodyPr/>
        <a:lstStyle/>
        <a:p>
          <a:endParaRPr lang="el-GR"/>
        </a:p>
      </dgm:t>
    </dgm:pt>
    <dgm:pt modelId="{34122AFD-BAEA-4BA8-939B-F281E35A6879}">
      <dgm:prSet/>
      <dgm:spPr/>
      <dgm:t>
        <a:bodyPr/>
        <a:lstStyle/>
        <a:p>
          <a:r>
            <a:rPr lang="el-GR" dirty="0">
              <a:latin typeface="Times New Roman" panose="02020603050405020304" pitchFamily="18" charset="0"/>
              <a:cs typeface="Times New Roman" panose="02020603050405020304" pitchFamily="18" charset="0"/>
            </a:rPr>
            <a:t>Μεγαλύτερη έκθεση σε καρκίνους πνευμόνων και στοματικής κοιλότητας</a:t>
          </a:r>
        </a:p>
      </dgm:t>
    </dgm:pt>
    <dgm:pt modelId="{CDE4BAFE-8F3D-46A7-B012-3E6FD0ACBC74}" type="parTrans" cxnId="{4AD5D579-9508-486C-8EA0-AA5244F22CCB}">
      <dgm:prSet/>
      <dgm:spPr/>
      <dgm:t>
        <a:bodyPr/>
        <a:lstStyle/>
        <a:p>
          <a:endParaRPr lang="el-GR"/>
        </a:p>
      </dgm:t>
    </dgm:pt>
    <dgm:pt modelId="{B71C4EF5-F443-48C1-A6FE-EB4C1709FA33}" type="sibTrans" cxnId="{4AD5D579-9508-486C-8EA0-AA5244F22CCB}">
      <dgm:prSet/>
      <dgm:spPr/>
      <dgm:t>
        <a:bodyPr/>
        <a:lstStyle/>
        <a:p>
          <a:endParaRPr lang="el-GR"/>
        </a:p>
      </dgm:t>
    </dgm:pt>
    <dgm:pt modelId="{8A5E6214-F6AB-4072-931B-E4B89FB57848}">
      <dgm:prSet/>
      <dgm:spPr/>
      <dgm:t>
        <a:bodyPr/>
        <a:lstStyle/>
        <a:p>
          <a:endParaRPr lang="el-GR"/>
        </a:p>
      </dgm:t>
    </dgm:pt>
    <dgm:pt modelId="{C8C9E9BC-D54A-486C-9D0D-16B7560DDD37}" type="parTrans" cxnId="{EB8F4D2D-8ECD-4D04-A343-94182B4B968F}">
      <dgm:prSet/>
      <dgm:spPr/>
      <dgm:t>
        <a:bodyPr/>
        <a:lstStyle/>
        <a:p>
          <a:endParaRPr lang="el-GR"/>
        </a:p>
      </dgm:t>
    </dgm:pt>
    <dgm:pt modelId="{F3E47E5A-36A0-4E4E-89ED-56B730C5D7B4}" type="sibTrans" cxnId="{EB8F4D2D-8ECD-4D04-A343-94182B4B968F}">
      <dgm:prSet/>
      <dgm:spPr/>
      <dgm:t>
        <a:bodyPr/>
        <a:lstStyle/>
        <a:p>
          <a:endParaRPr lang="el-GR"/>
        </a:p>
      </dgm:t>
    </dgm:pt>
    <dgm:pt modelId="{F2DC6931-C5E9-4748-B4E6-6CEB001DBB59}" type="pres">
      <dgm:prSet presAssocID="{B5909D1E-1C4B-4A0B-8725-8754EF1654C7}" presName="Name0" presStyleCnt="0">
        <dgm:presLayoutVars>
          <dgm:dir/>
          <dgm:resizeHandles val="exact"/>
        </dgm:presLayoutVars>
      </dgm:prSet>
      <dgm:spPr/>
      <dgm:t>
        <a:bodyPr/>
        <a:lstStyle/>
        <a:p>
          <a:endParaRPr lang="el-GR"/>
        </a:p>
      </dgm:t>
    </dgm:pt>
    <dgm:pt modelId="{467D6082-528F-4879-ADB3-F039A7D9734F}" type="pres">
      <dgm:prSet presAssocID="{A894DE81-63CA-4BD4-9BAD-BA33B54FC474}" presName="node" presStyleLbl="node1" presStyleIdx="0" presStyleCnt="5">
        <dgm:presLayoutVars>
          <dgm:bulletEnabled val="1"/>
        </dgm:presLayoutVars>
      </dgm:prSet>
      <dgm:spPr/>
      <dgm:t>
        <a:bodyPr/>
        <a:lstStyle/>
        <a:p>
          <a:endParaRPr lang="el-GR"/>
        </a:p>
      </dgm:t>
    </dgm:pt>
    <dgm:pt modelId="{395A42D0-935B-4078-832E-08E23D79ED55}" type="pres">
      <dgm:prSet presAssocID="{DBF3E16B-B267-47EB-B5CE-D69F02ED65BE}" presName="sibTrans" presStyleLbl="sibTrans2D1" presStyleIdx="0" presStyleCnt="4"/>
      <dgm:spPr/>
      <dgm:t>
        <a:bodyPr/>
        <a:lstStyle/>
        <a:p>
          <a:endParaRPr lang="el-GR"/>
        </a:p>
      </dgm:t>
    </dgm:pt>
    <dgm:pt modelId="{1E093491-5D08-48E3-BAFC-6B042E99AC7D}" type="pres">
      <dgm:prSet presAssocID="{DBF3E16B-B267-47EB-B5CE-D69F02ED65BE}" presName="connectorText" presStyleLbl="sibTrans2D1" presStyleIdx="0" presStyleCnt="4"/>
      <dgm:spPr/>
      <dgm:t>
        <a:bodyPr/>
        <a:lstStyle/>
        <a:p>
          <a:endParaRPr lang="el-GR"/>
        </a:p>
      </dgm:t>
    </dgm:pt>
    <dgm:pt modelId="{D13DE325-E580-4AEA-8833-BAD3DD111BC7}" type="pres">
      <dgm:prSet presAssocID="{E439A2BB-6579-4D00-A7F7-8B7A737F7FDF}" presName="node" presStyleLbl="node1" presStyleIdx="1" presStyleCnt="5">
        <dgm:presLayoutVars>
          <dgm:bulletEnabled val="1"/>
        </dgm:presLayoutVars>
      </dgm:prSet>
      <dgm:spPr/>
      <dgm:t>
        <a:bodyPr/>
        <a:lstStyle/>
        <a:p>
          <a:endParaRPr lang="el-GR"/>
        </a:p>
      </dgm:t>
    </dgm:pt>
    <dgm:pt modelId="{0D1515BD-E82F-4634-8605-F33EF436F300}" type="pres">
      <dgm:prSet presAssocID="{43808F82-00DE-4FF2-88FD-62363CFA5F40}" presName="sibTrans" presStyleLbl="sibTrans2D1" presStyleIdx="1" presStyleCnt="4"/>
      <dgm:spPr/>
      <dgm:t>
        <a:bodyPr/>
        <a:lstStyle/>
        <a:p>
          <a:endParaRPr lang="el-GR"/>
        </a:p>
      </dgm:t>
    </dgm:pt>
    <dgm:pt modelId="{BC0EBD63-8044-4ECD-A5EA-3189625B77A6}" type="pres">
      <dgm:prSet presAssocID="{43808F82-00DE-4FF2-88FD-62363CFA5F40}" presName="connectorText" presStyleLbl="sibTrans2D1" presStyleIdx="1" presStyleCnt="4"/>
      <dgm:spPr/>
      <dgm:t>
        <a:bodyPr/>
        <a:lstStyle/>
        <a:p>
          <a:endParaRPr lang="el-GR"/>
        </a:p>
      </dgm:t>
    </dgm:pt>
    <dgm:pt modelId="{3A07B837-2B4F-4E6A-813C-5E0251A0C8B7}" type="pres">
      <dgm:prSet presAssocID="{3B7CDEFF-B44F-4E7C-8AA2-FA2CB55CE277}" presName="node" presStyleLbl="node1" presStyleIdx="2" presStyleCnt="5">
        <dgm:presLayoutVars>
          <dgm:bulletEnabled val="1"/>
        </dgm:presLayoutVars>
      </dgm:prSet>
      <dgm:spPr/>
      <dgm:t>
        <a:bodyPr/>
        <a:lstStyle/>
        <a:p>
          <a:endParaRPr lang="el-GR"/>
        </a:p>
      </dgm:t>
    </dgm:pt>
    <dgm:pt modelId="{D91C7DE4-E6CC-4C7A-8C6C-B4CB45C1A067}" type="pres">
      <dgm:prSet presAssocID="{0B2663BC-AC75-43F3-A6BC-128E448F70A9}" presName="sibTrans" presStyleLbl="sibTrans2D1" presStyleIdx="2" presStyleCnt="4"/>
      <dgm:spPr/>
      <dgm:t>
        <a:bodyPr/>
        <a:lstStyle/>
        <a:p>
          <a:endParaRPr lang="el-GR"/>
        </a:p>
      </dgm:t>
    </dgm:pt>
    <dgm:pt modelId="{B72308C5-BEE6-4AF3-80E3-20214C359A6A}" type="pres">
      <dgm:prSet presAssocID="{0B2663BC-AC75-43F3-A6BC-128E448F70A9}" presName="connectorText" presStyleLbl="sibTrans2D1" presStyleIdx="2" presStyleCnt="4"/>
      <dgm:spPr/>
      <dgm:t>
        <a:bodyPr/>
        <a:lstStyle/>
        <a:p>
          <a:endParaRPr lang="el-GR"/>
        </a:p>
      </dgm:t>
    </dgm:pt>
    <dgm:pt modelId="{5CD3208E-BEB8-4599-AFE6-B64B0ED35AEB}" type="pres">
      <dgm:prSet presAssocID="{34122AFD-BAEA-4BA8-939B-F281E35A6879}" presName="node" presStyleLbl="node1" presStyleIdx="3" presStyleCnt="5">
        <dgm:presLayoutVars>
          <dgm:bulletEnabled val="1"/>
        </dgm:presLayoutVars>
      </dgm:prSet>
      <dgm:spPr/>
      <dgm:t>
        <a:bodyPr/>
        <a:lstStyle/>
        <a:p>
          <a:endParaRPr lang="el-GR"/>
        </a:p>
      </dgm:t>
    </dgm:pt>
    <dgm:pt modelId="{9ED45EB1-E477-4D07-AF92-D4F9355673E3}" type="pres">
      <dgm:prSet presAssocID="{B71C4EF5-F443-48C1-A6FE-EB4C1709FA33}" presName="sibTrans" presStyleLbl="sibTrans2D1" presStyleIdx="3" presStyleCnt="4"/>
      <dgm:spPr/>
      <dgm:t>
        <a:bodyPr/>
        <a:lstStyle/>
        <a:p>
          <a:endParaRPr lang="el-GR"/>
        </a:p>
      </dgm:t>
    </dgm:pt>
    <dgm:pt modelId="{BA2BC77E-1E4C-43C9-AC37-BDFAD39397EC}" type="pres">
      <dgm:prSet presAssocID="{B71C4EF5-F443-48C1-A6FE-EB4C1709FA33}" presName="connectorText" presStyleLbl="sibTrans2D1" presStyleIdx="3" presStyleCnt="4"/>
      <dgm:spPr/>
      <dgm:t>
        <a:bodyPr/>
        <a:lstStyle/>
        <a:p>
          <a:endParaRPr lang="el-GR"/>
        </a:p>
      </dgm:t>
    </dgm:pt>
    <dgm:pt modelId="{E2F6E083-DE9F-4061-94C0-A2F5A2FE8B81}" type="pres">
      <dgm:prSet presAssocID="{8A5E6214-F6AB-4072-931B-E4B89FB57848}" presName="node" presStyleLbl="node1" presStyleIdx="4" presStyleCnt="5">
        <dgm:presLayoutVars>
          <dgm:bulletEnabled val="1"/>
        </dgm:presLayoutVars>
      </dgm:prSet>
      <dgm:spPr/>
      <dgm:t>
        <a:bodyPr/>
        <a:lstStyle/>
        <a:p>
          <a:endParaRPr lang="el-GR"/>
        </a:p>
      </dgm:t>
    </dgm:pt>
  </dgm:ptLst>
  <dgm:cxnLst>
    <dgm:cxn modelId="{7FF7A571-A331-45FF-B387-74BD8D428C2D}" srcId="{B5909D1E-1C4B-4A0B-8725-8754EF1654C7}" destId="{E439A2BB-6579-4D00-A7F7-8B7A737F7FDF}" srcOrd="1" destOrd="0" parTransId="{4AEF49FF-F049-4221-9F53-15962FDA08AB}" sibTransId="{43808F82-00DE-4FF2-88FD-62363CFA5F40}"/>
    <dgm:cxn modelId="{DD5F4348-0733-42BB-8CB2-1246902E659F}" type="presOf" srcId="{B71C4EF5-F443-48C1-A6FE-EB4C1709FA33}" destId="{9ED45EB1-E477-4D07-AF92-D4F9355673E3}" srcOrd="0" destOrd="0" presId="urn:microsoft.com/office/officeart/2005/8/layout/process1"/>
    <dgm:cxn modelId="{F4B0CC4B-473B-46DB-A98D-90825E4DB0F0}" srcId="{B5909D1E-1C4B-4A0B-8725-8754EF1654C7}" destId="{A894DE81-63CA-4BD4-9BAD-BA33B54FC474}" srcOrd="0" destOrd="0" parTransId="{AF958A6C-47D4-4F0A-89DD-67F9E4FE1D4A}" sibTransId="{DBF3E16B-B267-47EB-B5CE-D69F02ED65BE}"/>
    <dgm:cxn modelId="{E82895E7-F0B8-4BE2-9C14-716D8C6C33F8}" type="presOf" srcId="{8A5E6214-F6AB-4072-931B-E4B89FB57848}" destId="{E2F6E083-DE9F-4061-94C0-A2F5A2FE8B81}" srcOrd="0" destOrd="0" presId="urn:microsoft.com/office/officeart/2005/8/layout/process1"/>
    <dgm:cxn modelId="{F06A8327-3792-4E61-96CD-CFE82C3DAF65}" type="presOf" srcId="{43808F82-00DE-4FF2-88FD-62363CFA5F40}" destId="{0D1515BD-E82F-4634-8605-F33EF436F300}" srcOrd="0" destOrd="0" presId="urn:microsoft.com/office/officeart/2005/8/layout/process1"/>
    <dgm:cxn modelId="{70A99C5E-8708-42ED-AA66-E23980D6BEB2}" type="presOf" srcId="{A894DE81-63CA-4BD4-9BAD-BA33B54FC474}" destId="{467D6082-528F-4879-ADB3-F039A7D9734F}" srcOrd="0" destOrd="0" presId="urn:microsoft.com/office/officeart/2005/8/layout/process1"/>
    <dgm:cxn modelId="{4AD5D579-9508-486C-8EA0-AA5244F22CCB}" srcId="{B5909D1E-1C4B-4A0B-8725-8754EF1654C7}" destId="{34122AFD-BAEA-4BA8-939B-F281E35A6879}" srcOrd="3" destOrd="0" parTransId="{CDE4BAFE-8F3D-46A7-B012-3E6FD0ACBC74}" sibTransId="{B71C4EF5-F443-48C1-A6FE-EB4C1709FA33}"/>
    <dgm:cxn modelId="{40545AB8-22C9-4FD9-ACF9-B41B368232D8}" type="presOf" srcId="{DBF3E16B-B267-47EB-B5CE-D69F02ED65BE}" destId="{395A42D0-935B-4078-832E-08E23D79ED55}" srcOrd="0" destOrd="0" presId="urn:microsoft.com/office/officeart/2005/8/layout/process1"/>
    <dgm:cxn modelId="{EB8F4D2D-8ECD-4D04-A343-94182B4B968F}" srcId="{B5909D1E-1C4B-4A0B-8725-8754EF1654C7}" destId="{8A5E6214-F6AB-4072-931B-E4B89FB57848}" srcOrd="4" destOrd="0" parTransId="{C8C9E9BC-D54A-486C-9D0D-16B7560DDD37}" sibTransId="{F3E47E5A-36A0-4E4E-89ED-56B730C5D7B4}"/>
    <dgm:cxn modelId="{CEC0A98F-40CF-48D3-B4B5-EB9466038E11}" type="presOf" srcId="{E439A2BB-6579-4D00-A7F7-8B7A737F7FDF}" destId="{D13DE325-E580-4AEA-8833-BAD3DD111BC7}" srcOrd="0" destOrd="0" presId="urn:microsoft.com/office/officeart/2005/8/layout/process1"/>
    <dgm:cxn modelId="{A8C983E9-9CE7-4024-A496-F608C5FDDF9E}" type="presOf" srcId="{43808F82-00DE-4FF2-88FD-62363CFA5F40}" destId="{BC0EBD63-8044-4ECD-A5EA-3189625B77A6}" srcOrd="1" destOrd="0" presId="urn:microsoft.com/office/officeart/2005/8/layout/process1"/>
    <dgm:cxn modelId="{03BAE66A-3677-4B4D-9315-4DCC17CA8881}" type="presOf" srcId="{B71C4EF5-F443-48C1-A6FE-EB4C1709FA33}" destId="{BA2BC77E-1E4C-43C9-AC37-BDFAD39397EC}" srcOrd="1" destOrd="0" presId="urn:microsoft.com/office/officeart/2005/8/layout/process1"/>
    <dgm:cxn modelId="{6B84BF5D-A565-4177-BCFE-D1C7BDD02C28}" type="presOf" srcId="{0B2663BC-AC75-43F3-A6BC-128E448F70A9}" destId="{B72308C5-BEE6-4AF3-80E3-20214C359A6A}" srcOrd="1" destOrd="0" presId="urn:microsoft.com/office/officeart/2005/8/layout/process1"/>
    <dgm:cxn modelId="{B9B99575-4446-45CF-B840-052B54CCA02E}" type="presOf" srcId="{DBF3E16B-B267-47EB-B5CE-D69F02ED65BE}" destId="{1E093491-5D08-48E3-BAFC-6B042E99AC7D}" srcOrd="1" destOrd="0" presId="urn:microsoft.com/office/officeart/2005/8/layout/process1"/>
    <dgm:cxn modelId="{934B775F-3893-4474-B83E-2DE34A5377AE}" type="presOf" srcId="{3B7CDEFF-B44F-4E7C-8AA2-FA2CB55CE277}" destId="{3A07B837-2B4F-4E6A-813C-5E0251A0C8B7}" srcOrd="0" destOrd="0" presId="urn:microsoft.com/office/officeart/2005/8/layout/process1"/>
    <dgm:cxn modelId="{0AB827E7-E5F9-483B-B0A0-FF875C879FD6}" srcId="{B5909D1E-1C4B-4A0B-8725-8754EF1654C7}" destId="{3B7CDEFF-B44F-4E7C-8AA2-FA2CB55CE277}" srcOrd="2" destOrd="0" parTransId="{BFC2E46E-F8DE-4DF6-A5EB-AE7C50AE0D7C}" sibTransId="{0B2663BC-AC75-43F3-A6BC-128E448F70A9}"/>
    <dgm:cxn modelId="{C8FD2CA5-D36E-48AF-A7E8-24F1BA6E804A}" type="presOf" srcId="{B5909D1E-1C4B-4A0B-8725-8754EF1654C7}" destId="{F2DC6931-C5E9-4748-B4E6-6CEB001DBB59}" srcOrd="0" destOrd="0" presId="urn:microsoft.com/office/officeart/2005/8/layout/process1"/>
    <dgm:cxn modelId="{B6B58B15-176A-4776-A0BF-DB3538D89F07}" type="presOf" srcId="{0B2663BC-AC75-43F3-A6BC-128E448F70A9}" destId="{D91C7DE4-E6CC-4C7A-8C6C-B4CB45C1A067}" srcOrd="0" destOrd="0" presId="urn:microsoft.com/office/officeart/2005/8/layout/process1"/>
    <dgm:cxn modelId="{B103559D-9FDB-427B-A1E3-54020D6C557A}" type="presOf" srcId="{34122AFD-BAEA-4BA8-939B-F281E35A6879}" destId="{5CD3208E-BEB8-4599-AFE6-B64B0ED35AEB}" srcOrd="0" destOrd="0" presId="urn:microsoft.com/office/officeart/2005/8/layout/process1"/>
    <dgm:cxn modelId="{8274386D-42D7-4EAA-80A7-1C46A07DCA0D}" type="presParOf" srcId="{F2DC6931-C5E9-4748-B4E6-6CEB001DBB59}" destId="{467D6082-528F-4879-ADB3-F039A7D9734F}" srcOrd="0" destOrd="0" presId="urn:microsoft.com/office/officeart/2005/8/layout/process1"/>
    <dgm:cxn modelId="{A18F090E-7FAB-48B1-ADFD-08DE816EEE71}" type="presParOf" srcId="{F2DC6931-C5E9-4748-B4E6-6CEB001DBB59}" destId="{395A42D0-935B-4078-832E-08E23D79ED55}" srcOrd="1" destOrd="0" presId="urn:microsoft.com/office/officeart/2005/8/layout/process1"/>
    <dgm:cxn modelId="{2EF4B69E-9DD5-4DE2-B209-C456E89E8835}" type="presParOf" srcId="{395A42D0-935B-4078-832E-08E23D79ED55}" destId="{1E093491-5D08-48E3-BAFC-6B042E99AC7D}" srcOrd="0" destOrd="0" presId="urn:microsoft.com/office/officeart/2005/8/layout/process1"/>
    <dgm:cxn modelId="{DC93F00D-CD74-417F-9DD4-B7978B4453B7}" type="presParOf" srcId="{F2DC6931-C5E9-4748-B4E6-6CEB001DBB59}" destId="{D13DE325-E580-4AEA-8833-BAD3DD111BC7}" srcOrd="2" destOrd="0" presId="urn:microsoft.com/office/officeart/2005/8/layout/process1"/>
    <dgm:cxn modelId="{B86EBBFD-2654-4A00-9F97-F0487EE80206}" type="presParOf" srcId="{F2DC6931-C5E9-4748-B4E6-6CEB001DBB59}" destId="{0D1515BD-E82F-4634-8605-F33EF436F300}" srcOrd="3" destOrd="0" presId="urn:microsoft.com/office/officeart/2005/8/layout/process1"/>
    <dgm:cxn modelId="{6294E540-6594-4AFB-8E28-D22F0468A88E}" type="presParOf" srcId="{0D1515BD-E82F-4634-8605-F33EF436F300}" destId="{BC0EBD63-8044-4ECD-A5EA-3189625B77A6}" srcOrd="0" destOrd="0" presId="urn:microsoft.com/office/officeart/2005/8/layout/process1"/>
    <dgm:cxn modelId="{26E50285-E81C-44B5-BB6E-F42C379EFB13}" type="presParOf" srcId="{F2DC6931-C5E9-4748-B4E6-6CEB001DBB59}" destId="{3A07B837-2B4F-4E6A-813C-5E0251A0C8B7}" srcOrd="4" destOrd="0" presId="urn:microsoft.com/office/officeart/2005/8/layout/process1"/>
    <dgm:cxn modelId="{D29324CC-A072-42B2-B001-E0F6F5A6058C}" type="presParOf" srcId="{F2DC6931-C5E9-4748-B4E6-6CEB001DBB59}" destId="{D91C7DE4-E6CC-4C7A-8C6C-B4CB45C1A067}" srcOrd="5" destOrd="0" presId="urn:microsoft.com/office/officeart/2005/8/layout/process1"/>
    <dgm:cxn modelId="{80F29AAF-0CC6-4FC6-B0DF-957BF49A4699}" type="presParOf" srcId="{D91C7DE4-E6CC-4C7A-8C6C-B4CB45C1A067}" destId="{B72308C5-BEE6-4AF3-80E3-20214C359A6A}" srcOrd="0" destOrd="0" presId="urn:microsoft.com/office/officeart/2005/8/layout/process1"/>
    <dgm:cxn modelId="{75941807-A9AD-4F55-8B01-3AC6A6712692}" type="presParOf" srcId="{F2DC6931-C5E9-4748-B4E6-6CEB001DBB59}" destId="{5CD3208E-BEB8-4599-AFE6-B64B0ED35AEB}" srcOrd="6" destOrd="0" presId="urn:microsoft.com/office/officeart/2005/8/layout/process1"/>
    <dgm:cxn modelId="{C42926C8-97B8-4692-ABA1-67A1A3FA153A}" type="presParOf" srcId="{F2DC6931-C5E9-4748-B4E6-6CEB001DBB59}" destId="{9ED45EB1-E477-4D07-AF92-D4F9355673E3}" srcOrd="7" destOrd="0" presId="urn:microsoft.com/office/officeart/2005/8/layout/process1"/>
    <dgm:cxn modelId="{0FA8701C-6AE2-4C81-9CF2-50A383A93618}" type="presParOf" srcId="{9ED45EB1-E477-4D07-AF92-D4F9355673E3}" destId="{BA2BC77E-1E4C-43C9-AC37-BDFAD39397EC}" srcOrd="0" destOrd="0" presId="urn:microsoft.com/office/officeart/2005/8/layout/process1"/>
    <dgm:cxn modelId="{2661A729-6035-4D41-85C0-B19440F7320A}" type="presParOf" srcId="{F2DC6931-C5E9-4748-B4E6-6CEB001DBB59}" destId="{E2F6E083-DE9F-4061-94C0-A2F5A2FE8B81}"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74795-E45E-43DF-A264-6D249E9F129C}" type="doc">
      <dgm:prSet loTypeId="urn:microsoft.com/office/officeart/2005/8/layout/chevron1" loCatId="process" qsTypeId="urn:microsoft.com/office/officeart/2005/8/quickstyle/simple5" qsCatId="simple" csTypeId="urn:microsoft.com/office/officeart/2005/8/colors/colorful2" csCatId="colorful" phldr="1"/>
      <dgm:spPr/>
    </dgm:pt>
    <dgm:pt modelId="{8DEE695A-4656-4019-A62B-4A185E3024AE}">
      <dgm:prSet phldrT="[Κείμενο]"/>
      <dgm:spPr/>
      <dgm:t>
        <a:bodyPr/>
        <a:lstStyle/>
        <a:p>
          <a:pPr>
            <a:buChar char="•"/>
          </a:pPr>
          <a:r>
            <a:rPr lang="el-GR" spc="-40" dirty="0">
              <a:latin typeface="Times New Roman" panose="02020603050405020304" pitchFamily="18" charset="0"/>
              <a:cs typeface="Times New Roman" panose="02020603050405020304" pitchFamily="18" charset="0"/>
            </a:rPr>
            <a:t>Παράγεται</a:t>
          </a:r>
          <a:r>
            <a:rPr lang="el-GR" spc="-65" dirty="0">
              <a:latin typeface="Times New Roman" panose="02020603050405020304" pitchFamily="18" charset="0"/>
              <a:cs typeface="Times New Roman" panose="02020603050405020304" pitchFamily="18" charset="0"/>
            </a:rPr>
            <a:t> </a:t>
          </a:r>
          <a:r>
            <a:rPr lang="el-GR" spc="-10" dirty="0">
              <a:latin typeface="Times New Roman" panose="02020603050405020304" pitchFamily="18" charset="0"/>
              <a:cs typeface="Times New Roman" panose="02020603050405020304" pitchFamily="18" charset="0"/>
            </a:rPr>
            <a:t>νικοτίνη</a:t>
          </a:r>
          <a:endParaRPr lang="el-GR" dirty="0">
            <a:latin typeface="Times New Roman" panose="02020603050405020304" pitchFamily="18" charset="0"/>
            <a:cs typeface="Times New Roman" panose="02020603050405020304" pitchFamily="18" charset="0"/>
          </a:endParaRPr>
        </a:p>
      </dgm:t>
    </dgm:pt>
    <dgm:pt modelId="{95FF8121-18A0-4835-AA72-4FF367B1F2EE}" type="parTrans" cxnId="{D0AD4FB4-7026-403E-9C9E-A249AF1A2A28}">
      <dgm:prSet/>
      <dgm:spPr/>
      <dgm:t>
        <a:bodyPr/>
        <a:lstStyle/>
        <a:p>
          <a:endParaRPr lang="el-GR"/>
        </a:p>
      </dgm:t>
    </dgm:pt>
    <dgm:pt modelId="{47959886-575D-450E-88A4-92430009FAA3}" type="sibTrans" cxnId="{D0AD4FB4-7026-403E-9C9E-A249AF1A2A28}">
      <dgm:prSet/>
      <dgm:spPr/>
      <dgm:t>
        <a:bodyPr/>
        <a:lstStyle/>
        <a:p>
          <a:endParaRPr lang="el-GR"/>
        </a:p>
      </dgm:t>
    </dgm:pt>
    <dgm:pt modelId="{BB007F4E-E36C-48B8-8131-8AC29701DCAB}">
      <dgm:prSet phldrT="[Κείμενο]"/>
      <dgm:spPr/>
      <dgm:t>
        <a:bodyPr/>
        <a:lstStyle/>
        <a:p>
          <a:pPr>
            <a:buChar char="•"/>
          </a:pPr>
          <a:r>
            <a:rPr lang="el-GR" dirty="0">
              <a:latin typeface="Times New Roman" panose="02020603050405020304" pitchFamily="18" charset="0"/>
              <a:cs typeface="Times New Roman" panose="02020603050405020304" pitchFamily="18" charset="0"/>
            </a:rPr>
            <a:t>Η</a:t>
          </a:r>
          <a:r>
            <a:rPr lang="el-GR" spc="-45" dirty="0">
              <a:latin typeface="Times New Roman" panose="02020603050405020304" pitchFamily="18" charset="0"/>
              <a:cs typeface="Times New Roman" panose="02020603050405020304" pitchFamily="18" charset="0"/>
            </a:rPr>
            <a:t> </a:t>
          </a:r>
          <a:r>
            <a:rPr lang="el-GR" spc="-35" dirty="0">
              <a:latin typeface="Times New Roman" panose="02020603050405020304" pitchFamily="18" charset="0"/>
              <a:cs typeface="Times New Roman" panose="02020603050405020304" pitchFamily="18" charset="0"/>
            </a:rPr>
            <a:t>νικοτίνη θεωρείται</a:t>
          </a:r>
          <a:r>
            <a:rPr lang="el-GR" spc="-25"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υπεύθυνη</a:t>
          </a:r>
          <a:r>
            <a:rPr lang="el-GR" spc="-2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για</a:t>
          </a:r>
          <a:r>
            <a:rPr lang="el-GR" spc="-30" dirty="0">
              <a:latin typeface="Times New Roman" panose="02020603050405020304" pitchFamily="18" charset="0"/>
              <a:cs typeface="Times New Roman" panose="02020603050405020304" pitchFamily="18" charset="0"/>
            </a:rPr>
            <a:t> </a:t>
          </a:r>
          <a:r>
            <a:rPr lang="el-GR" spc="-70" dirty="0">
              <a:latin typeface="Times New Roman" panose="02020603050405020304" pitchFamily="18" charset="0"/>
              <a:cs typeface="Times New Roman" panose="02020603050405020304" pitchFamily="18" charset="0"/>
            </a:rPr>
            <a:t>τον</a:t>
          </a:r>
          <a:r>
            <a:rPr lang="el-GR" spc="-5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εθισμό</a:t>
          </a:r>
          <a:r>
            <a:rPr lang="el-GR" spc="-35" dirty="0">
              <a:latin typeface="Times New Roman" panose="02020603050405020304" pitchFamily="18" charset="0"/>
              <a:cs typeface="Times New Roman" panose="02020603050405020304" pitchFamily="18" charset="0"/>
            </a:rPr>
            <a:t> </a:t>
          </a:r>
          <a:r>
            <a:rPr lang="el-GR" spc="-40" dirty="0">
              <a:latin typeface="Times New Roman" panose="02020603050405020304" pitchFamily="18" charset="0"/>
              <a:cs typeface="Times New Roman" panose="02020603050405020304" pitchFamily="18" charset="0"/>
            </a:rPr>
            <a:t>στο</a:t>
          </a:r>
          <a:r>
            <a:rPr lang="el-GR" spc="-45" dirty="0">
              <a:latin typeface="Times New Roman" panose="02020603050405020304" pitchFamily="18" charset="0"/>
              <a:cs typeface="Times New Roman" panose="02020603050405020304" pitchFamily="18" charset="0"/>
            </a:rPr>
            <a:t> </a:t>
          </a:r>
          <a:r>
            <a:rPr lang="el-GR" spc="-10" dirty="0">
              <a:latin typeface="Times New Roman" panose="02020603050405020304" pitchFamily="18" charset="0"/>
              <a:cs typeface="Times New Roman" panose="02020603050405020304" pitchFamily="18" charset="0"/>
            </a:rPr>
            <a:t>κάπνισμα.</a:t>
          </a:r>
          <a:endParaRPr lang="el-GR" dirty="0">
            <a:latin typeface="Times New Roman" panose="02020603050405020304" pitchFamily="18" charset="0"/>
            <a:cs typeface="Times New Roman" panose="02020603050405020304" pitchFamily="18" charset="0"/>
          </a:endParaRPr>
        </a:p>
      </dgm:t>
    </dgm:pt>
    <dgm:pt modelId="{16392788-EC23-4403-9162-8BADF0CD482C}" type="parTrans" cxnId="{54664E0B-994D-4B4B-886B-10010CDFC840}">
      <dgm:prSet/>
      <dgm:spPr/>
      <dgm:t>
        <a:bodyPr/>
        <a:lstStyle/>
        <a:p>
          <a:endParaRPr lang="el-GR"/>
        </a:p>
      </dgm:t>
    </dgm:pt>
    <dgm:pt modelId="{805BBD2C-0FB2-43D6-9081-F15C00F6A302}" type="sibTrans" cxnId="{54664E0B-994D-4B4B-886B-10010CDFC840}">
      <dgm:prSet/>
      <dgm:spPr/>
      <dgm:t>
        <a:bodyPr/>
        <a:lstStyle/>
        <a:p>
          <a:endParaRPr lang="el-GR"/>
        </a:p>
      </dgm:t>
    </dgm:pt>
    <dgm:pt modelId="{CEFE0534-20B5-4783-AF62-4EDA34127F32}" type="pres">
      <dgm:prSet presAssocID="{17474795-E45E-43DF-A264-6D249E9F129C}" presName="Name0" presStyleCnt="0">
        <dgm:presLayoutVars>
          <dgm:dir/>
          <dgm:animLvl val="lvl"/>
          <dgm:resizeHandles val="exact"/>
        </dgm:presLayoutVars>
      </dgm:prSet>
      <dgm:spPr/>
    </dgm:pt>
    <dgm:pt modelId="{D112406F-7252-474C-A34B-980B13CF1719}" type="pres">
      <dgm:prSet presAssocID="{8DEE695A-4656-4019-A62B-4A185E3024AE}" presName="parTxOnly" presStyleLbl="node1" presStyleIdx="0" presStyleCnt="2">
        <dgm:presLayoutVars>
          <dgm:chMax val="0"/>
          <dgm:chPref val="0"/>
          <dgm:bulletEnabled val="1"/>
        </dgm:presLayoutVars>
      </dgm:prSet>
      <dgm:spPr/>
      <dgm:t>
        <a:bodyPr/>
        <a:lstStyle/>
        <a:p>
          <a:endParaRPr lang="el-GR"/>
        </a:p>
      </dgm:t>
    </dgm:pt>
    <dgm:pt modelId="{BC90EDE4-4532-4B7B-A4D6-CE34E66AA053}" type="pres">
      <dgm:prSet presAssocID="{47959886-575D-450E-88A4-92430009FAA3}" presName="parTxOnlySpace" presStyleCnt="0"/>
      <dgm:spPr/>
    </dgm:pt>
    <dgm:pt modelId="{7B389BFF-6D88-45EA-98C6-60325CBE3CB7}" type="pres">
      <dgm:prSet presAssocID="{BB007F4E-E36C-48B8-8131-8AC29701DCAB}" presName="parTxOnly" presStyleLbl="node1" presStyleIdx="1" presStyleCnt="2">
        <dgm:presLayoutVars>
          <dgm:chMax val="0"/>
          <dgm:chPref val="0"/>
          <dgm:bulletEnabled val="1"/>
        </dgm:presLayoutVars>
      </dgm:prSet>
      <dgm:spPr/>
      <dgm:t>
        <a:bodyPr/>
        <a:lstStyle/>
        <a:p>
          <a:endParaRPr lang="el-GR"/>
        </a:p>
      </dgm:t>
    </dgm:pt>
  </dgm:ptLst>
  <dgm:cxnLst>
    <dgm:cxn modelId="{D0AD4FB4-7026-403E-9C9E-A249AF1A2A28}" srcId="{17474795-E45E-43DF-A264-6D249E9F129C}" destId="{8DEE695A-4656-4019-A62B-4A185E3024AE}" srcOrd="0" destOrd="0" parTransId="{95FF8121-18A0-4835-AA72-4FF367B1F2EE}" sibTransId="{47959886-575D-450E-88A4-92430009FAA3}"/>
    <dgm:cxn modelId="{54664E0B-994D-4B4B-886B-10010CDFC840}" srcId="{17474795-E45E-43DF-A264-6D249E9F129C}" destId="{BB007F4E-E36C-48B8-8131-8AC29701DCAB}" srcOrd="1" destOrd="0" parTransId="{16392788-EC23-4403-9162-8BADF0CD482C}" sibTransId="{805BBD2C-0FB2-43D6-9081-F15C00F6A302}"/>
    <dgm:cxn modelId="{627DEDDA-0FB6-49A1-BD30-155159DC74A8}" type="presOf" srcId="{BB007F4E-E36C-48B8-8131-8AC29701DCAB}" destId="{7B389BFF-6D88-45EA-98C6-60325CBE3CB7}" srcOrd="0" destOrd="0" presId="urn:microsoft.com/office/officeart/2005/8/layout/chevron1"/>
    <dgm:cxn modelId="{0EBF0068-09C0-40DF-851D-F3A1B68B52DA}" type="presOf" srcId="{8DEE695A-4656-4019-A62B-4A185E3024AE}" destId="{D112406F-7252-474C-A34B-980B13CF1719}" srcOrd="0" destOrd="0" presId="urn:microsoft.com/office/officeart/2005/8/layout/chevron1"/>
    <dgm:cxn modelId="{950BF8F2-9006-4CC1-9BB0-8335811FCF48}" type="presOf" srcId="{17474795-E45E-43DF-A264-6D249E9F129C}" destId="{CEFE0534-20B5-4783-AF62-4EDA34127F32}" srcOrd="0" destOrd="0" presId="urn:microsoft.com/office/officeart/2005/8/layout/chevron1"/>
    <dgm:cxn modelId="{DB59F597-C8C8-4022-A2B5-D2733726BA9A}" type="presParOf" srcId="{CEFE0534-20B5-4783-AF62-4EDA34127F32}" destId="{D112406F-7252-474C-A34B-980B13CF1719}" srcOrd="0" destOrd="0" presId="urn:microsoft.com/office/officeart/2005/8/layout/chevron1"/>
    <dgm:cxn modelId="{49D7841E-055A-49C9-A2BA-A37D214BCA6D}" type="presParOf" srcId="{CEFE0534-20B5-4783-AF62-4EDA34127F32}" destId="{BC90EDE4-4532-4B7B-A4D6-CE34E66AA053}" srcOrd="1" destOrd="0" presId="urn:microsoft.com/office/officeart/2005/8/layout/chevron1"/>
    <dgm:cxn modelId="{168F7DB3-30D5-47C1-911B-BE1C24B74CFE}" type="presParOf" srcId="{CEFE0534-20B5-4783-AF62-4EDA34127F32}" destId="{7B389BFF-6D88-45EA-98C6-60325CBE3CB7}"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5A7DEA-D53A-43A9-87E3-5C0069618AC6}"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l-GR"/>
        </a:p>
      </dgm:t>
    </dgm:pt>
    <dgm:pt modelId="{A7857A11-DFF8-4823-A89B-694A61E593D9}">
      <dgm:prSet phldrT="[Κείμενο]" custT="1"/>
      <dgm:spPr/>
      <dgm:t>
        <a:bodyPr/>
        <a:lstStyle/>
        <a:p>
          <a:pPr>
            <a:buChar char="•"/>
          </a:pPr>
          <a:r>
            <a:rPr lang="el-GR" sz="2400" spc="-40">
              <a:latin typeface="Times New Roman" panose="02020603050405020304" pitchFamily="18" charset="0"/>
              <a:cs typeface="Times New Roman" panose="02020603050405020304" pitchFamily="18" charset="0"/>
            </a:rPr>
            <a:t>Παράγεται</a:t>
          </a:r>
          <a:r>
            <a:rPr lang="el-GR" sz="2400" spc="-65">
              <a:latin typeface="Times New Roman" panose="02020603050405020304" pitchFamily="18" charset="0"/>
              <a:cs typeface="Times New Roman" panose="02020603050405020304" pitchFamily="18" charset="0"/>
            </a:rPr>
            <a:t> </a:t>
          </a:r>
          <a:r>
            <a:rPr lang="el-GR" sz="2400" spc="40">
              <a:latin typeface="Times New Roman" panose="02020603050405020304" pitchFamily="18" charset="0"/>
              <a:cs typeface="Times New Roman" panose="02020603050405020304" pitchFamily="18" charset="0"/>
            </a:rPr>
            <a:t>πίσσα</a:t>
          </a:r>
          <a:endParaRPr lang="el-GR" sz="2400" dirty="0">
            <a:latin typeface="Times New Roman" panose="02020603050405020304" pitchFamily="18" charset="0"/>
            <a:cs typeface="Times New Roman" panose="02020603050405020304" pitchFamily="18" charset="0"/>
          </a:endParaRPr>
        </a:p>
      </dgm:t>
    </dgm:pt>
    <dgm:pt modelId="{3BD63076-3D4E-4450-8CDD-7BE7ED6EDF44}" type="parTrans" cxnId="{707C2DDA-F30F-4E49-90D3-8364532F299A}">
      <dgm:prSet/>
      <dgm:spPr/>
      <dgm:t>
        <a:bodyPr/>
        <a:lstStyle/>
        <a:p>
          <a:endParaRPr lang="el-GR"/>
        </a:p>
      </dgm:t>
    </dgm:pt>
    <dgm:pt modelId="{BEFAE8BF-886B-4AB7-B435-BB68FF0C4A35}" type="sibTrans" cxnId="{707C2DDA-F30F-4E49-90D3-8364532F299A}">
      <dgm:prSet/>
      <dgm:spPr/>
      <dgm:t>
        <a:bodyPr/>
        <a:lstStyle/>
        <a:p>
          <a:endParaRPr lang="el-GR"/>
        </a:p>
      </dgm:t>
    </dgm:pt>
    <dgm:pt modelId="{EE7A88C1-979F-45E2-84DB-B297DBE42FB1}">
      <dgm:prSet phldrT="[Κείμενο]" custT="1"/>
      <dgm:spPr/>
      <dgm:t>
        <a:bodyPr/>
        <a:lstStyle/>
        <a:p>
          <a:pPr>
            <a:buChar char="•"/>
          </a:pPr>
          <a:r>
            <a:rPr lang="el-GR" sz="2400" dirty="0">
              <a:latin typeface="Times New Roman" panose="02020603050405020304" pitchFamily="18" charset="0"/>
              <a:cs typeface="Times New Roman" panose="02020603050405020304" pitchFamily="18" charset="0"/>
            </a:rPr>
            <a:t>Μίγμα πολλών καρκινογόνων ουσιών/ σκούρο χρώμα και κολλώδη υφή</a:t>
          </a:r>
        </a:p>
      </dgm:t>
    </dgm:pt>
    <dgm:pt modelId="{6C9F2597-46D1-44B3-B45A-F9236BF0DE8A}" type="parTrans" cxnId="{507DDAAF-C178-4BD6-A553-D3E299F7DDA8}">
      <dgm:prSet/>
      <dgm:spPr/>
      <dgm:t>
        <a:bodyPr/>
        <a:lstStyle/>
        <a:p>
          <a:endParaRPr lang="el-GR"/>
        </a:p>
      </dgm:t>
    </dgm:pt>
    <dgm:pt modelId="{41046146-6CCD-498F-BF07-5DE8DCA8BEB4}" type="sibTrans" cxnId="{507DDAAF-C178-4BD6-A553-D3E299F7DDA8}">
      <dgm:prSet/>
      <dgm:spPr/>
      <dgm:t>
        <a:bodyPr/>
        <a:lstStyle/>
        <a:p>
          <a:endParaRPr lang="el-GR"/>
        </a:p>
      </dgm:t>
    </dgm:pt>
    <dgm:pt modelId="{DABE0D5C-F614-4CD0-BA0F-D45766822A7B}">
      <dgm:prSet phldrT="[Κείμενο]" custT="1"/>
      <dgm:spPr/>
      <dgm:t>
        <a:bodyPr/>
        <a:lstStyle/>
        <a:p>
          <a:r>
            <a:rPr lang="el-GR" sz="1600" dirty="0">
              <a:latin typeface="Times New Roman" panose="02020603050405020304" pitchFamily="18" charset="0"/>
              <a:cs typeface="Times New Roman" panose="02020603050405020304" pitchFamily="18" charset="0"/>
            </a:rPr>
            <a:t>Κατά την εισπνοή του καπνού,</a:t>
          </a:r>
          <a:r>
            <a:rPr lang="el-GR" sz="1600" spc="46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η</a:t>
          </a:r>
          <a:r>
            <a:rPr lang="el-GR" sz="1600" spc="455" dirty="0">
              <a:latin typeface="Times New Roman" panose="02020603050405020304" pitchFamily="18" charset="0"/>
              <a:cs typeface="Times New Roman" panose="02020603050405020304" pitchFamily="18" charset="0"/>
            </a:rPr>
            <a:t> </a:t>
          </a:r>
          <a:r>
            <a:rPr lang="el-GR" sz="1600" spc="60" dirty="0">
              <a:latin typeface="Times New Roman" panose="02020603050405020304" pitchFamily="18" charset="0"/>
              <a:cs typeface="Times New Roman" panose="02020603050405020304" pitchFamily="18" charset="0"/>
            </a:rPr>
            <a:t>πίσσα</a:t>
          </a:r>
          <a:r>
            <a:rPr lang="el-GR" sz="1600" spc="459"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¨κάθεται¨</a:t>
          </a:r>
          <a:r>
            <a:rPr lang="el-GR" sz="1600" spc="459"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στην</a:t>
          </a:r>
          <a:r>
            <a:rPr lang="el-GR" sz="1600" spc="45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επιφάνεια</a:t>
          </a:r>
          <a:r>
            <a:rPr lang="el-GR" sz="1600" spc="475" dirty="0">
              <a:latin typeface="Times New Roman" panose="02020603050405020304" pitchFamily="18" charset="0"/>
              <a:cs typeface="Times New Roman" panose="02020603050405020304" pitchFamily="18" charset="0"/>
            </a:rPr>
            <a:t> </a:t>
          </a:r>
          <a:r>
            <a:rPr lang="el-GR" sz="1600" spc="-25" dirty="0">
              <a:latin typeface="Times New Roman" panose="02020603050405020304" pitchFamily="18" charset="0"/>
              <a:cs typeface="Times New Roman" panose="02020603050405020304" pitchFamily="18" charset="0"/>
            </a:rPr>
            <a:t>του στόματος,</a:t>
          </a:r>
          <a:r>
            <a:rPr lang="el-GR" sz="1600" spc="6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του</a:t>
          </a:r>
          <a:r>
            <a:rPr lang="el-GR" sz="1600" spc="7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λάρυγγα,</a:t>
          </a:r>
          <a:r>
            <a:rPr lang="el-GR" sz="1600" spc="8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των</a:t>
          </a:r>
          <a:r>
            <a:rPr lang="el-GR" sz="1600" spc="7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πνευμόνων,</a:t>
          </a:r>
          <a:r>
            <a:rPr lang="el-GR" sz="1600" spc="7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αλλά</a:t>
          </a:r>
          <a:r>
            <a:rPr lang="el-GR" sz="1600" spc="7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και</a:t>
          </a:r>
          <a:r>
            <a:rPr lang="el-GR" sz="1600" spc="8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του</a:t>
          </a:r>
          <a:r>
            <a:rPr lang="el-GR" sz="1600" spc="7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στομάχου</a:t>
          </a:r>
          <a:r>
            <a:rPr lang="el-GR" sz="1600" spc="80" dirty="0">
              <a:latin typeface="Times New Roman" panose="02020603050405020304" pitchFamily="18" charset="0"/>
              <a:cs typeface="Times New Roman" panose="02020603050405020304" pitchFamily="18" charset="0"/>
            </a:rPr>
            <a:t> </a:t>
          </a:r>
          <a:r>
            <a:rPr lang="el-GR" sz="1600" spc="-25" dirty="0">
              <a:latin typeface="Times New Roman" panose="02020603050405020304" pitchFamily="18" charset="0"/>
              <a:cs typeface="Times New Roman" panose="02020603050405020304" pitchFamily="18" charset="0"/>
            </a:rPr>
            <a:t>και </a:t>
          </a:r>
          <a:r>
            <a:rPr lang="el-GR" sz="1600" dirty="0">
              <a:latin typeface="Times New Roman" panose="02020603050405020304" pitchFamily="18" charset="0"/>
              <a:cs typeface="Times New Roman" panose="02020603050405020304" pitchFamily="18" charset="0"/>
            </a:rPr>
            <a:t>είναι</a:t>
          </a:r>
          <a:r>
            <a:rPr lang="el-GR" sz="1600" spc="4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αιτία</a:t>
          </a:r>
          <a:r>
            <a:rPr lang="el-GR" sz="1600" spc="4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για</a:t>
          </a:r>
          <a:r>
            <a:rPr lang="el-GR" sz="1600" spc="5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την</a:t>
          </a:r>
          <a:r>
            <a:rPr lang="el-GR" sz="1600" spc="4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εμφάνιση</a:t>
          </a:r>
          <a:r>
            <a:rPr lang="el-GR" sz="1600" spc="50" dirty="0">
              <a:latin typeface="Times New Roman" panose="02020603050405020304" pitchFamily="18" charset="0"/>
              <a:cs typeface="Times New Roman" panose="02020603050405020304" pitchFamily="18" charset="0"/>
            </a:rPr>
            <a:t>  πολλών</a:t>
          </a:r>
          <a:r>
            <a:rPr lang="el-GR" sz="1600" spc="4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παθήσεων,</a:t>
          </a:r>
          <a:r>
            <a:rPr lang="el-GR" sz="1600" spc="4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την</a:t>
          </a:r>
          <a:r>
            <a:rPr lang="el-GR" sz="1600" spc="45" dirty="0">
              <a:latin typeface="Times New Roman" panose="02020603050405020304" pitchFamily="18" charset="0"/>
              <a:cs typeface="Times New Roman" panose="02020603050405020304" pitchFamily="18" charset="0"/>
            </a:rPr>
            <a:t>  </a:t>
          </a:r>
          <a:r>
            <a:rPr lang="el-GR" sz="1600" spc="-10" dirty="0">
              <a:latin typeface="Times New Roman" panose="02020603050405020304" pitchFamily="18" charset="0"/>
              <a:cs typeface="Times New Roman" panose="02020603050405020304" pitchFamily="18" charset="0"/>
            </a:rPr>
            <a:t>επιδείνωση </a:t>
          </a:r>
          <a:r>
            <a:rPr lang="el-GR" sz="1600" dirty="0">
              <a:latin typeface="Times New Roman" panose="02020603050405020304" pitchFamily="18" charset="0"/>
              <a:cs typeface="Times New Roman" panose="02020603050405020304" pitchFamily="18" charset="0"/>
            </a:rPr>
            <a:t>χρόνιων</a:t>
          </a:r>
          <a:r>
            <a:rPr lang="el-GR" sz="1600" spc="5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αναπνευστικών</a:t>
          </a:r>
          <a:r>
            <a:rPr lang="el-GR" sz="1600" spc="5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νοσημάτων</a:t>
          </a:r>
          <a:r>
            <a:rPr lang="el-GR" sz="1600" spc="4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και</a:t>
          </a:r>
          <a:r>
            <a:rPr lang="el-GR" sz="1600" spc="50" dirty="0">
              <a:latin typeface="Times New Roman" panose="02020603050405020304" pitchFamily="18" charset="0"/>
              <a:cs typeface="Times New Roman" panose="02020603050405020304" pitchFamily="18" charset="0"/>
            </a:rPr>
            <a:t> </a:t>
          </a:r>
          <a:r>
            <a:rPr lang="el-GR" sz="1600" spc="-20" dirty="0">
              <a:latin typeface="Times New Roman" panose="02020603050405020304" pitchFamily="18" charset="0"/>
              <a:cs typeface="Times New Roman" panose="02020603050405020304" pitchFamily="18" charset="0"/>
            </a:rPr>
            <a:t>στην</a:t>
          </a:r>
          <a:r>
            <a:rPr lang="el-GR" sz="1600" spc="35"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υποτροπή</a:t>
          </a:r>
          <a:r>
            <a:rPr lang="el-GR" sz="1600" spc="45" dirty="0">
              <a:latin typeface="Times New Roman" panose="02020603050405020304" pitchFamily="18" charset="0"/>
              <a:cs typeface="Times New Roman" panose="02020603050405020304" pitchFamily="18" charset="0"/>
            </a:rPr>
            <a:t> </a:t>
          </a:r>
          <a:r>
            <a:rPr lang="el-GR" sz="1600" spc="-10" dirty="0">
              <a:latin typeface="Times New Roman" panose="02020603050405020304" pitchFamily="18" charset="0"/>
              <a:cs typeface="Times New Roman" panose="02020603050405020304" pitchFamily="18" charset="0"/>
            </a:rPr>
            <a:t>άλλων.</a:t>
          </a:r>
          <a:endParaRPr lang="el-GR" sz="1600" dirty="0">
            <a:latin typeface="Times New Roman" panose="02020603050405020304" pitchFamily="18" charset="0"/>
            <a:cs typeface="Times New Roman" panose="02020603050405020304" pitchFamily="18" charset="0"/>
          </a:endParaRPr>
        </a:p>
      </dgm:t>
    </dgm:pt>
    <dgm:pt modelId="{6210DA00-B0E2-44FC-BE64-DAA9F321F598}" type="parTrans" cxnId="{F3E6E49A-644D-4920-A98B-25AB308180D2}">
      <dgm:prSet/>
      <dgm:spPr/>
      <dgm:t>
        <a:bodyPr/>
        <a:lstStyle/>
        <a:p>
          <a:endParaRPr lang="el-GR"/>
        </a:p>
      </dgm:t>
    </dgm:pt>
    <dgm:pt modelId="{83CC61B2-9501-4811-A704-0CEFED75D393}" type="sibTrans" cxnId="{F3E6E49A-644D-4920-A98B-25AB308180D2}">
      <dgm:prSet/>
      <dgm:spPr/>
      <dgm:t>
        <a:bodyPr/>
        <a:lstStyle/>
        <a:p>
          <a:endParaRPr lang="el-GR"/>
        </a:p>
      </dgm:t>
    </dgm:pt>
    <dgm:pt modelId="{4B9A1763-25CF-4985-B006-A0AE3A250A69}" type="pres">
      <dgm:prSet presAssocID="{365A7DEA-D53A-43A9-87E3-5C0069618AC6}" presName="Name0" presStyleCnt="0">
        <dgm:presLayoutVars>
          <dgm:dir/>
          <dgm:resizeHandles val="exact"/>
        </dgm:presLayoutVars>
      </dgm:prSet>
      <dgm:spPr/>
      <dgm:t>
        <a:bodyPr/>
        <a:lstStyle/>
        <a:p>
          <a:endParaRPr lang="el-GR"/>
        </a:p>
      </dgm:t>
    </dgm:pt>
    <dgm:pt modelId="{65C42EAC-EB45-4A86-8399-6EF5A1D8A8A4}" type="pres">
      <dgm:prSet presAssocID="{A7857A11-DFF8-4823-A89B-694A61E593D9}" presName="node" presStyleLbl="node1" presStyleIdx="0" presStyleCnt="3">
        <dgm:presLayoutVars>
          <dgm:bulletEnabled val="1"/>
        </dgm:presLayoutVars>
      </dgm:prSet>
      <dgm:spPr/>
      <dgm:t>
        <a:bodyPr/>
        <a:lstStyle/>
        <a:p>
          <a:endParaRPr lang="el-GR"/>
        </a:p>
      </dgm:t>
    </dgm:pt>
    <dgm:pt modelId="{4E524110-AE3F-4D6B-8899-0AE7B0AD1EAE}" type="pres">
      <dgm:prSet presAssocID="{BEFAE8BF-886B-4AB7-B435-BB68FF0C4A35}" presName="sibTrans" presStyleLbl="sibTrans1D1" presStyleIdx="0" presStyleCnt="2"/>
      <dgm:spPr/>
      <dgm:t>
        <a:bodyPr/>
        <a:lstStyle/>
        <a:p>
          <a:endParaRPr lang="el-GR"/>
        </a:p>
      </dgm:t>
    </dgm:pt>
    <dgm:pt modelId="{D67F7428-D96A-4289-9F50-AB749F4404E4}" type="pres">
      <dgm:prSet presAssocID="{BEFAE8BF-886B-4AB7-B435-BB68FF0C4A35}" presName="connectorText" presStyleLbl="sibTrans1D1" presStyleIdx="0" presStyleCnt="2"/>
      <dgm:spPr/>
      <dgm:t>
        <a:bodyPr/>
        <a:lstStyle/>
        <a:p>
          <a:endParaRPr lang="el-GR"/>
        </a:p>
      </dgm:t>
    </dgm:pt>
    <dgm:pt modelId="{BED5E4F0-3B0A-4253-8E07-1DE53CA054C8}" type="pres">
      <dgm:prSet presAssocID="{EE7A88C1-979F-45E2-84DB-B297DBE42FB1}" presName="node" presStyleLbl="node1" presStyleIdx="1" presStyleCnt="3">
        <dgm:presLayoutVars>
          <dgm:bulletEnabled val="1"/>
        </dgm:presLayoutVars>
      </dgm:prSet>
      <dgm:spPr/>
      <dgm:t>
        <a:bodyPr/>
        <a:lstStyle/>
        <a:p>
          <a:endParaRPr lang="el-GR"/>
        </a:p>
      </dgm:t>
    </dgm:pt>
    <dgm:pt modelId="{7B8A2D0D-59DA-43A9-A266-2CE522188663}" type="pres">
      <dgm:prSet presAssocID="{41046146-6CCD-498F-BF07-5DE8DCA8BEB4}" presName="sibTrans" presStyleLbl="sibTrans1D1" presStyleIdx="1" presStyleCnt="2"/>
      <dgm:spPr/>
      <dgm:t>
        <a:bodyPr/>
        <a:lstStyle/>
        <a:p>
          <a:endParaRPr lang="el-GR"/>
        </a:p>
      </dgm:t>
    </dgm:pt>
    <dgm:pt modelId="{4FC9EBD1-AD16-44B2-B00B-65024F9650A2}" type="pres">
      <dgm:prSet presAssocID="{41046146-6CCD-498F-BF07-5DE8DCA8BEB4}" presName="connectorText" presStyleLbl="sibTrans1D1" presStyleIdx="1" presStyleCnt="2"/>
      <dgm:spPr/>
      <dgm:t>
        <a:bodyPr/>
        <a:lstStyle/>
        <a:p>
          <a:endParaRPr lang="el-GR"/>
        </a:p>
      </dgm:t>
    </dgm:pt>
    <dgm:pt modelId="{F6106F1B-C1CA-47CF-9932-BCAD4E20E33E}" type="pres">
      <dgm:prSet presAssocID="{DABE0D5C-F614-4CD0-BA0F-D45766822A7B}" presName="node" presStyleLbl="node1" presStyleIdx="2" presStyleCnt="3">
        <dgm:presLayoutVars>
          <dgm:bulletEnabled val="1"/>
        </dgm:presLayoutVars>
      </dgm:prSet>
      <dgm:spPr/>
      <dgm:t>
        <a:bodyPr/>
        <a:lstStyle/>
        <a:p>
          <a:endParaRPr lang="el-GR"/>
        </a:p>
      </dgm:t>
    </dgm:pt>
  </dgm:ptLst>
  <dgm:cxnLst>
    <dgm:cxn modelId="{8CE13968-CEA5-4530-8794-BD5134E4E35E}" type="presOf" srcId="{DABE0D5C-F614-4CD0-BA0F-D45766822A7B}" destId="{F6106F1B-C1CA-47CF-9932-BCAD4E20E33E}" srcOrd="0" destOrd="0" presId="urn:microsoft.com/office/officeart/2005/8/layout/bProcess3"/>
    <dgm:cxn modelId="{707C2DDA-F30F-4E49-90D3-8364532F299A}" srcId="{365A7DEA-D53A-43A9-87E3-5C0069618AC6}" destId="{A7857A11-DFF8-4823-A89B-694A61E593D9}" srcOrd="0" destOrd="0" parTransId="{3BD63076-3D4E-4450-8CDD-7BE7ED6EDF44}" sibTransId="{BEFAE8BF-886B-4AB7-B435-BB68FF0C4A35}"/>
    <dgm:cxn modelId="{1C78E8A9-B978-4F08-A042-1593FD1FC7E0}" type="presOf" srcId="{41046146-6CCD-498F-BF07-5DE8DCA8BEB4}" destId="{7B8A2D0D-59DA-43A9-A266-2CE522188663}" srcOrd="0" destOrd="0" presId="urn:microsoft.com/office/officeart/2005/8/layout/bProcess3"/>
    <dgm:cxn modelId="{D921013E-3383-45A1-B716-762FC90811F4}" type="presOf" srcId="{41046146-6CCD-498F-BF07-5DE8DCA8BEB4}" destId="{4FC9EBD1-AD16-44B2-B00B-65024F9650A2}" srcOrd="1" destOrd="0" presId="urn:microsoft.com/office/officeart/2005/8/layout/bProcess3"/>
    <dgm:cxn modelId="{77BE0542-C79D-4DD2-857F-E8E3FA22913A}" type="presOf" srcId="{EE7A88C1-979F-45E2-84DB-B297DBE42FB1}" destId="{BED5E4F0-3B0A-4253-8E07-1DE53CA054C8}" srcOrd="0" destOrd="0" presId="urn:microsoft.com/office/officeart/2005/8/layout/bProcess3"/>
    <dgm:cxn modelId="{41D5E72B-3233-4051-8600-C74E985C60A0}" type="presOf" srcId="{BEFAE8BF-886B-4AB7-B435-BB68FF0C4A35}" destId="{4E524110-AE3F-4D6B-8899-0AE7B0AD1EAE}" srcOrd="0" destOrd="0" presId="urn:microsoft.com/office/officeart/2005/8/layout/bProcess3"/>
    <dgm:cxn modelId="{F3E6E49A-644D-4920-A98B-25AB308180D2}" srcId="{365A7DEA-D53A-43A9-87E3-5C0069618AC6}" destId="{DABE0D5C-F614-4CD0-BA0F-D45766822A7B}" srcOrd="2" destOrd="0" parTransId="{6210DA00-B0E2-44FC-BE64-DAA9F321F598}" sibTransId="{83CC61B2-9501-4811-A704-0CEFED75D393}"/>
    <dgm:cxn modelId="{FD32D520-3A58-43AF-8ED8-958F0B0504BF}" type="presOf" srcId="{365A7DEA-D53A-43A9-87E3-5C0069618AC6}" destId="{4B9A1763-25CF-4985-B006-A0AE3A250A69}" srcOrd="0" destOrd="0" presId="urn:microsoft.com/office/officeart/2005/8/layout/bProcess3"/>
    <dgm:cxn modelId="{507DDAAF-C178-4BD6-A553-D3E299F7DDA8}" srcId="{365A7DEA-D53A-43A9-87E3-5C0069618AC6}" destId="{EE7A88C1-979F-45E2-84DB-B297DBE42FB1}" srcOrd="1" destOrd="0" parTransId="{6C9F2597-46D1-44B3-B45A-F9236BF0DE8A}" sibTransId="{41046146-6CCD-498F-BF07-5DE8DCA8BEB4}"/>
    <dgm:cxn modelId="{D781EC63-3559-461D-BE39-E7760027FB22}" type="presOf" srcId="{BEFAE8BF-886B-4AB7-B435-BB68FF0C4A35}" destId="{D67F7428-D96A-4289-9F50-AB749F4404E4}" srcOrd="1" destOrd="0" presId="urn:microsoft.com/office/officeart/2005/8/layout/bProcess3"/>
    <dgm:cxn modelId="{6FB3D0DA-AD8B-4646-A717-4FB42C457FBC}" type="presOf" srcId="{A7857A11-DFF8-4823-A89B-694A61E593D9}" destId="{65C42EAC-EB45-4A86-8399-6EF5A1D8A8A4}" srcOrd="0" destOrd="0" presId="urn:microsoft.com/office/officeart/2005/8/layout/bProcess3"/>
    <dgm:cxn modelId="{D189A33C-4240-429E-A300-D004490232CB}" type="presParOf" srcId="{4B9A1763-25CF-4985-B006-A0AE3A250A69}" destId="{65C42EAC-EB45-4A86-8399-6EF5A1D8A8A4}" srcOrd="0" destOrd="0" presId="urn:microsoft.com/office/officeart/2005/8/layout/bProcess3"/>
    <dgm:cxn modelId="{17FED116-7471-411B-831A-F2AA82FB444A}" type="presParOf" srcId="{4B9A1763-25CF-4985-B006-A0AE3A250A69}" destId="{4E524110-AE3F-4D6B-8899-0AE7B0AD1EAE}" srcOrd="1" destOrd="0" presId="urn:microsoft.com/office/officeart/2005/8/layout/bProcess3"/>
    <dgm:cxn modelId="{E7D229A1-C993-4DC5-8F08-FD183C085978}" type="presParOf" srcId="{4E524110-AE3F-4D6B-8899-0AE7B0AD1EAE}" destId="{D67F7428-D96A-4289-9F50-AB749F4404E4}" srcOrd="0" destOrd="0" presId="urn:microsoft.com/office/officeart/2005/8/layout/bProcess3"/>
    <dgm:cxn modelId="{621BC759-35D8-45B8-A915-81A9C7DCC43E}" type="presParOf" srcId="{4B9A1763-25CF-4985-B006-A0AE3A250A69}" destId="{BED5E4F0-3B0A-4253-8E07-1DE53CA054C8}" srcOrd="2" destOrd="0" presId="urn:microsoft.com/office/officeart/2005/8/layout/bProcess3"/>
    <dgm:cxn modelId="{0EBF8317-0B3C-4F77-9661-BD0CDD22847E}" type="presParOf" srcId="{4B9A1763-25CF-4985-B006-A0AE3A250A69}" destId="{7B8A2D0D-59DA-43A9-A266-2CE522188663}" srcOrd="3" destOrd="0" presId="urn:microsoft.com/office/officeart/2005/8/layout/bProcess3"/>
    <dgm:cxn modelId="{A1AB2408-25F6-4AB9-8FBC-B8928B89688A}" type="presParOf" srcId="{7B8A2D0D-59DA-43A9-A266-2CE522188663}" destId="{4FC9EBD1-AD16-44B2-B00B-65024F9650A2}" srcOrd="0" destOrd="0" presId="urn:microsoft.com/office/officeart/2005/8/layout/bProcess3"/>
    <dgm:cxn modelId="{DEAD5CE6-5060-422C-BE08-1B0AB8C5E520}" type="presParOf" srcId="{4B9A1763-25CF-4985-B006-A0AE3A250A69}" destId="{F6106F1B-C1CA-47CF-9932-BCAD4E20E33E}" srcOrd="4"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2D0597-0343-4035-BE48-14374DD56E55}" type="doc">
      <dgm:prSet loTypeId="urn:microsoft.com/office/officeart/2005/8/layout/default#2" loCatId="list" qsTypeId="urn:microsoft.com/office/officeart/2005/8/quickstyle/3d2" qsCatId="3D" csTypeId="urn:microsoft.com/office/officeart/2005/8/colors/colorful1#1" csCatId="colorful" phldr="1"/>
      <dgm:spPr/>
      <dgm:t>
        <a:bodyPr/>
        <a:lstStyle/>
        <a:p>
          <a:endParaRPr lang="el-GR"/>
        </a:p>
      </dgm:t>
    </dgm:pt>
    <dgm:pt modelId="{4920E716-9B08-44DF-84CB-7E4758093AAC}">
      <dgm:prSet phldrT="[Κείμενο]" custT="1"/>
      <dgm:spPr/>
      <dgm:t>
        <a:bodyPr/>
        <a:lstStyle/>
        <a:p>
          <a:pPr>
            <a:buChar char="•"/>
          </a:pPr>
          <a:r>
            <a:rPr lang="el-GR" sz="2800" spc="-45" dirty="0">
              <a:solidFill>
                <a:schemeClr val="tx1"/>
              </a:solidFill>
              <a:latin typeface="Times New Roman" panose="02020603050405020304" pitchFamily="18" charset="0"/>
              <a:cs typeface="Times New Roman" panose="02020603050405020304" pitchFamily="18" charset="0"/>
            </a:rPr>
            <a:t>Παράγεται</a:t>
          </a:r>
          <a:r>
            <a:rPr lang="el-GR" sz="2800" spc="-50" dirty="0">
              <a:solidFill>
                <a:schemeClr val="tx1"/>
              </a:solidFill>
              <a:latin typeface="Times New Roman" panose="02020603050405020304" pitchFamily="18" charset="0"/>
              <a:cs typeface="Times New Roman" panose="02020603050405020304" pitchFamily="18" charset="0"/>
            </a:rPr>
            <a:t> </a:t>
          </a:r>
          <a:r>
            <a:rPr lang="el-GR" sz="2800" spc="-20" dirty="0">
              <a:solidFill>
                <a:schemeClr val="tx1"/>
              </a:solidFill>
              <a:latin typeface="Times New Roman" panose="02020603050405020304" pitchFamily="18" charset="0"/>
              <a:cs typeface="Times New Roman" panose="02020603050405020304" pitchFamily="18" charset="0"/>
            </a:rPr>
            <a:t>μονοξείδιο</a:t>
          </a:r>
          <a:r>
            <a:rPr lang="el-GR" sz="2800" spc="-50" dirty="0">
              <a:solidFill>
                <a:schemeClr val="tx1"/>
              </a:solidFill>
              <a:latin typeface="Times New Roman" panose="02020603050405020304" pitchFamily="18" charset="0"/>
              <a:cs typeface="Times New Roman" panose="02020603050405020304" pitchFamily="18" charset="0"/>
            </a:rPr>
            <a:t> </a:t>
          </a:r>
          <a:r>
            <a:rPr lang="el-GR" sz="2800" spc="-55" dirty="0">
              <a:solidFill>
                <a:schemeClr val="tx1"/>
              </a:solidFill>
              <a:latin typeface="Times New Roman" panose="02020603050405020304" pitchFamily="18" charset="0"/>
              <a:cs typeface="Times New Roman" panose="02020603050405020304" pitchFamily="18" charset="0"/>
            </a:rPr>
            <a:t>του</a:t>
          </a:r>
          <a:r>
            <a:rPr lang="el-GR" sz="2800" spc="-70" dirty="0">
              <a:solidFill>
                <a:schemeClr val="tx1"/>
              </a:solidFill>
              <a:latin typeface="Times New Roman" panose="02020603050405020304" pitchFamily="18" charset="0"/>
              <a:cs typeface="Times New Roman" panose="02020603050405020304" pitchFamily="18" charset="0"/>
            </a:rPr>
            <a:t> </a:t>
          </a:r>
          <a:r>
            <a:rPr lang="el-GR" sz="2800" spc="-10" dirty="0">
              <a:solidFill>
                <a:schemeClr val="tx1"/>
              </a:solidFill>
              <a:latin typeface="Times New Roman" panose="02020603050405020304" pitchFamily="18" charset="0"/>
              <a:cs typeface="Times New Roman" panose="02020603050405020304" pitchFamily="18" charset="0"/>
            </a:rPr>
            <a:t>άνθρακα</a:t>
          </a:r>
          <a:endParaRPr lang="el-GR" sz="2800" dirty="0">
            <a:solidFill>
              <a:schemeClr val="tx1"/>
            </a:solidFill>
          </a:endParaRPr>
        </a:p>
      </dgm:t>
    </dgm:pt>
    <dgm:pt modelId="{BB63366A-5B72-455D-BC0F-263BB00A46E7}" type="parTrans" cxnId="{77CB50D0-BAF2-4389-B941-4BD4F94A62C9}">
      <dgm:prSet/>
      <dgm:spPr/>
      <dgm:t>
        <a:bodyPr/>
        <a:lstStyle/>
        <a:p>
          <a:endParaRPr lang="el-GR"/>
        </a:p>
      </dgm:t>
    </dgm:pt>
    <dgm:pt modelId="{929DD90D-92DF-4DB6-95E9-B7840EEE4939}" type="sibTrans" cxnId="{77CB50D0-BAF2-4389-B941-4BD4F94A62C9}">
      <dgm:prSet/>
      <dgm:spPr/>
      <dgm:t>
        <a:bodyPr/>
        <a:lstStyle/>
        <a:p>
          <a:endParaRPr lang="el-GR"/>
        </a:p>
      </dgm:t>
    </dgm:pt>
    <dgm:pt modelId="{6CC1D97B-9C63-491B-8A9F-2D1BAFEC6952}">
      <dgm:prSet phldrT="[Κείμενο]" custT="1"/>
      <dgm:spPr/>
      <dgm:t>
        <a:bodyPr/>
        <a:lstStyle/>
        <a:p>
          <a:pPr>
            <a:buChar char="•"/>
          </a:pPr>
          <a:r>
            <a:rPr lang="el-GR" sz="2000" dirty="0">
              <a:solidFill>
                <a:schemeClr val="tx1"/>
              </a:solidFill>
              <a:latin typeface="Times New Roman" panose="02020603050405020304" pitchFamily="18" charset="0"/>
              <a:cs typeface="Times New Roman" panose="02020603050405020304" pitchFamily="18" charset="0"/>
            </a:rPr>
            <a:t>Πρόκειται</a:t>
          </a:r>
          <a:r>
            <a:rPr lang="el-GR" sz="2000" spc="275"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για</a:t>
          </a:r>
          <a:r>
            <a:rPr lang="el-GR" sz="2000" spc="280"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την</a:t>
          </a:r>
          <a:r>
            <a:rPr lang="el-GR" sz="2000" spc="270"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ίδια</a:t>
          </a:r>
          <a:r>
            <a:rPr lang="el-GR" sz="2000" spc="280"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δηλητηριώδη</a:t>
          </a:r>
          <a:r>
            <a:rPr lang="el-GR" sz="2000" spc="275"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ουσία</a:t>
          </a:r>
          <a:r>
            <a:rPr lang="el-GR" sz="2000" spc="275" dirty="0">
              <a:solidFill>
                <a:schemeClr val="tx1"/>
              </a:solidFill>
              <a:latin typeface="Times New Roman" panose="02020603050405020304" pitchFamily="18" charset="0"/>
              <a:cs typeface="Times New Roman" panose="02020603050405020304" pitchFamily="18" charset="0"/>
            </a:rPr>
            <a:t> </a:t>
          </a:r>
          <a:r>
            <a:rPr lang="el-GR" sz="2000" spc="65" dirty="0">
              <a:solidFill>
                <a:schemeClr val="tx1"/>
              </a:solidFill>
              <a:latin typeface="Times New Roman" panose="02020603050405020304" pitchFamily="18" charset="0"/>
              <a:cs typeface="Times New Roman" panose="02020603050405020304" pitchFamily="18" charset="0"/>
            </a:rPr>
            <a:t>που</a:t>
          </a:r>
          <a:r>
            <a:rPr lang="el-GR" sz="2000" spc="270" dirty="0">
              <a:solidFill>
                <a:schemeClr val="tx1"/>
              </a:solidFill>
              <a:latin typeface="Times New Roman" panose="02020603050405020304" pitchFamily="18" charset="0"/>
              <a:cs typeface="Times New Roman" panose="02020603050405020304" pitchFamily="18" charset="0"/>
            </a:rPr>
            <a:t> </a:t>
          </a:r>
          <a:r>
            <a:rPr lang="el-GR" sz="1800" dirty="0">
              <a:solidFill>
                <a:schemeClr val="tx1"/>
              </a:solidFill>
              <a:latin typeface="Times New Roman" panose="02020603050405020304" pitchFamily="18" charset="0"/>
              <a:cs typeface="Times New Roman" panose="02020603050405020304" pitchFamily="18" charset="0"/>
            </a:rPr>
            <a:t>εκπέμπεται</a:t>
          </a:r>
          <a:r>
            <a:rPr lang="el-GR" sz="2000" spc="275" dirty="0">
              <a:solidFill>
                <a:schemeClr val="tx1"/>
              </a:solidFill>
              <a:latin typeface="Times New Roman" panose="02020603050405020304" pitchFamily="18" charset="0"/>
              <a:cs typeface="Times New Roman" panose="02020603050405020304" pitchFamily="18" charset="0"/>
            </a:rPr>
            <a:t> </a:t>
          </a:r>
          <a:r>
            <a:rPr lang="el-GR" sz="2000" spc="80" dirty="0">
              <a:solidFill>
                <a:schemeClr val="tx1"/>
              </a:solidFill>
              <a:latin typeface="Times New Roman" panose="02020603050405020304" pitchFamily="18" charset="0"/>
              <a:cs typeface="Times New Roman" panose="02020603050405020304" pitchFamily="18" charset="0"/>
            </a:rPr>
            <a:t>από</a:t>
          </a:r>
          <a:r>
            <a:rPr lang="el-GR" sz="2000" spc="270" dirty="0">
              <a:solidFill>
                <a:schemeClr val="tx1"/>
              </a:solidFill>
              <a:latin typeface="Times New Roman" panose="02020603050405020304" pitchFamily="18" charset="0"/>
              <a:cs typeface="Times New Roman" panose="02020603050405020304" pitchFamily="18" charset="0"/>
            </a:rPr>
            <a:t> </a:t>
          </a:r>
          <a:r>
            <a:rPr lang="el-GR" sz="2000" spc="-55" dirty="0">
              <a:solidFill>
                <a:schemeClr val="tx1"/>
              </a:solidFill>
              <a:latin typeface="Times New Roman" panose="02020603050405020304" pitchFamily="18" charset="0"/>
              <a:cs typeface="Times New Roman" panose="02020603050405020304" pitchFamily="18" charset="0"/>
            </a:rPr>
            <a:t>τα </a:t>
          </a:r>
          <a:r>
            <a:rPr lang="el-GR" sz="2000" dirty="0">
              <a:solidFill>
                <a:schemeClr val="tx1"/>
              </a:solidFill>
              <a:latin typeface="Times New Roman" panose="02020603050405020304" pitchFamily="18" charset="0"/>
              <a:cs typeface="Times New Roman" panose="02020603050405020304" pitchFamily="18" charset="0"/>
            </a:rPr>
            <a:t>καυσαέρια</a:t>
          </a:r>
          <a:r>
            <a:rPr lang="el-GR" sz="2000" spc="-75"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των</a:t>
          </a:r>
          <a:r>
            <a:rPr lang="el-GR" sz="2000" spc="-105" dirty="0">
              <a:solidFill>
                <a:schemeClr val="tx1"/>
              </a:solidFill>
              <a:latin typeface="Times New Roman" panose="02020603050405020304" pitchFamily="18" charset="0"/>
              <a:cs typeface="Times New Roman" panose="02020603050405020304" pitchFamily="18" charset="0"/>
            </a:rPr>
            <a:t> </a:t>
          </a:r>
          <a:r>
            <a:rPr lang="el-GR" sz="2000" spc="-10" dirty="0">
              <a:solidFill>
                <a:schemeClr val="tx1"/>
              </a:solidFill>
              <a:latin typeface="Times New Roman" panose="02020603050405020304" pitchFamily="18" charset="0"/>
              <a:cs typeface="Times New Roman" panose="02020603050405020304" pitchFamily="18" charset="0"/>
            </a:rPr>
            <a:t>αυτοκινήτων.</a:t>
          </a:r>
          <a:endParaRPr lang="el-GR" sz="2000" dirty="0">
            <a:solidFill>
              <a:schemeClr val="tx1"/>
            </a:solidFill>
          </a:endParaRPr>
        </a:p>
      </dgm:t>
    </dgm:pt>
    <dgm:pt modelId="{BB23BD77-4327-4CCF-8773-D2E75ABED6CE}" type="parTrans" cxnId="{823B5024-CE63-4A00-B44E-7DD61E36F8F6}">
      <dgm:prSet/>
      <dgm:spPr/>
      <dgm:t>
        <a:bodyPr/>
        <a:lstStyle/>
        <a:p>
          <a:endParaRPr lang="el-GR"/>
        </a:p>
      </dgm:t>
    </dgm:pt>
    <dgm:pt modelId="{136CC73A-3A97-401E-9472-094EB2DE93CD}" type="sibTrans" cxnId="{823B5024-CE63-4A00-B44E-7DD61E36F8F6}">
      <dgm:prSet/>
      <dgm:spPr/>
      <dgm:t>
        <a:bodyPr/>
        <a:lstStyle/>
        <a:p>
          <a:endParaRPr lang="el-GR"/>
        </a:p>
      </dgm:t>
    </dgm:pt>
    <dgm:pt modelId="{1CF95EE5-872E-4E65-BE34-03A1D6615678}">
      <dgm:prSet phldrT="[Κείμενο]" custT="1"/>
      <dgm:spPr/>
      <dgm:t>
        <a:bodyPr/>
        <a:lstStyle/>
        <a:p>
          <a:r>
            <a:rPr lang="el-GR" sz="1600" dirty="0">
              <a:solidFill>
                <a:schemeClr val="tx1"/>
              </a:solidFill>
              <a:latin typeface="Times New Roman" panose="02020603050405020304" pitchFamily="18" charset="0"/>
              <a:cs typeface="Times New Roman" panose="02020603050405020304" pitchFamily="18" charset="0"/>
            </a:rPr>
            <a:t>Το</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μονοξείδιο</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του άνθρακα </a:t>
          </a:r>
          <a:r>
            <a:rPr lang="el-GR" sz="1600" spc="-10" dirty="0">
              <a:solidFill>
                <a:schemeClr val="tx1"/>
              </a:solidFill>
              <a:latin typeface="Times New Roman" panose="02020603050405020304" pitchFamily="18" charset="0"/>
              <a:cs typeface="Times New Roman" panose="02020603050405020304" pitchFamily="18" charset="0"/>
            </a:rPr>
            <a:t>δεσμεύει</a:t>
          </a:r>
          <a:r>
            <a:rPr lang="el-GR" sz="1600" dirty="0">
              <a:solidFill>
                <a:schemeClr val="tx1"/>
              </a:solidFill>
              <a:latin typeface="Times New Roman" panose="02020603050405020304" pitchFamily="18" charset="0"/>
              <a:cs typeface="Times New Roman" panose="02020603050405020304" pitchFamily="18" charset="0"/>
            </a:rPr>
            <a:t> το</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οξυγόνο</a:t>
          </a:r>
          <a:r>
            <a:rPr lang="el-GR" sz="1600" spc="-5" dirty="0">
              <a:solidFill>
                <a:schemeClr val="tx1"/>
              </a:solidFill>
              <a:latin typeface="Times New Roman" panose="02020603050405020304" pitchFamily="18" charset="0"/>
              <a:cs typeface="Times New Roman" panose="02020603050405020304" pitchFamily="18" charset="0"/>
            </a:rPr>
            <a:t> </a:t>
          </a:r>
          <a:r>
            <a:rPr lang="el-GR" sz="1600" spc="65" dirty="0">
              <a:solidFill>
                <a:schemeClr val="tx1"/>
              </a:solidFill>
              <a:latin typeface="Times New Roman" panose="02020603050405020304" pitchFamily="18" charset="0"/>
              <a:cs typeface="Times New Roman" panose="02020603050405020304" pitchFamily="18" charset="0"/>
            </a:rPr>
            <a:t>που</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μας</a:t>
          </a:r>
          <a:r>
            <a:rPr lang="el-GR" sz="1600" spc="-5" dirty="0">
              <a:solidFill>
                <a:schemeClr val="tx1"/>
              </a:solidFill>
              <a:latin typeface="Times New Roman" panose="02020603050405020304" pitchFamily="18" charset="0"/>
              <a:cs typeface="Times New Roman" panose="02020603050405020304" pitchFamily="18" charset="0"/>
            </a:rPr>
            <a:t> </a:t>
          </a:r>
          <a:r>
            <a:rPr lang="el-GR" sz="1600" spc="-45" dirty="0">
              <a:solidFill>
                <a:schemeClr val="tx1"/>
              </a:solidFill>
              <a:latin typeface="Times New Roman" panose="02020603050405020304" pitchFamily="18" charset="0"/>
              <a:cs typeface="Times New Roman" panose="02020603050405020304" pitchFamily="18" charset="0"/>
            </a:rPr>
            <a:t>χρειάζεται </a:t>
          </a:r>
          <a:r>
            <a:rPr lang="el-GR" sz="1600" dirty="0">
              <a:solidFill>
                <a:schemeClr val="tx1"/>
              </a:solidFill>
              <a:latin typeface="Times New Roman" panose="02020603050405020304" pitchFamily="18" charset="0"/>
              <a:cs typeface="Times New Roman" panose="02020603050405020304" pitchFamily="18" charset="0"/>
            </a:rPr>
            <a:t>με</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αποτέλεσμα</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την</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αυξημένη δυσκολία</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στη</a:t>
          </a:r>
          <a:r>
            <a:rPr lang="el-GR" sz="1600" spc="-5" dirty="0">
              <a:solidFill>
                <a:schemeClr val="tx1"/>
              </a:solidFill>
              <a:latin typeface="Times New Roman" panose="02020603050405020304" pitchFamily="18" charset="0"/>
              <a:cs typeface="Times New Roman" panose="02020603050405020304" pitchFamily="18" charset="0"/>
            </a:rPr>
            <a:t> </a:t>
          </a:r>
          <a:r>
            <a:rPr lang="el-GR" sz="1600" spc="-30" dirty="0">
              <a:solidFill>
                <a:schemeClr val="tx1"/>
              </a:solidFill>
              <a:latin typeface="Times New Roman" panose="02020603050405020304" pitchFamily="18" charset="0"/>
              <a:cs typeface="Times New Roman" panose="02020603050405020304" pitchFamily="18" charset="0"/>
            </a:rPr>
            <a:t>λειτουργία</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spc="-10" dirty="0">
              <a:solidFill>
                <a:schemeClr val="tx1"/>
              </a:solidFill>
              <a:latin typeface="Times New Roman" panose="02020603050405020304" pitchFamily="18" charset="0"/>
              <a:cs typeface="Times New Roman" panose="02020603050405020304" pitchFamily="18" charset="0"/>
            </a:rPr>
            <a:t>της</a:t>
          </a:r>
          <a:r>
            <a:rPr lang="el-GR" sz="1600" spc="5" dirty="0">
              <a:solidFill>
                <a:schemeClr val="tx1"/>
              </a:solidFill>
              <a:latin typeface="Times New Roman" panose="02020603050405020304" pitchFamily="18" charset="0"/>
              <a:cs typeface="Times New Roman" panose="02020603050405020304" pitchFamily="18" charset="0"/>
            </a:rPr>
            <a:t> </a:t>
          </a:r>
          <a:r>
            <a:rPr lang="el-GR" sz="1600" spc="-10" dirty="0">
              <a:solidFill>
                <a:schemeClr val="tx1"/>
              </a:solidFill>
              <a:latin typeface="Times New Roman" panose="02020603050405020304" pitchFamily="18" charset="0"/>
              <a:cs typeface="Times New Roman" panose="02020603050405020304" pitchFamily="18" charset="0"/>
            </a:rPr>
            <a:t>καρδιάς, </a:t>
          </a:r>
          <a:r>
            <a:rPr lang="el-GR" sz="1600" dirty="0">
              <a:solidFill>
                <a:schemeClr val="tx1"/>
              </a:solidFill>
              <a:latin typeface="Times New Roman" panose="02020603050405020304" pitchFamily="18" charset="0"/>
              <a:cs typeface="Times New Roman" panose="02020603050405020304" pitchFamily="18" charset="0"/>
            </a:rPr>
            <a:t>των</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πνευμόνων, </a:t>
          </a:r>
          <a:r>
            <a:rPr lang="el-GR" sz="1600" spc="-40" dirty="0">
              <a:solidFill>
                <a:schemeClr val="tx1"/>
              </a:solidFill>
              <a:latin typeface="Times New Roman" panose="02020603050405020304" pitchFamily="18" charset="0"/>
              <a:cs typeface="Times New Roman" panose="02020603050405020304" pitchFamily="18" charset="0"/>
            </a:rPr>
            <a:t>την</a:t>
          </a:r>
          <a:r>
            <a:rPr lang="el-GR" sz="1600" spc="-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κούραση</a:t>
          </a:r>
          <a:r>
            <a:rPr lang="el-GR" sz="1600" spc="15"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και</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spc="-40" dirty="0">
              <a:solidFill>
                <a:schemeClr val="tx1"/>
              </a:solidFill>
              <a:latin typeface="Times New Roman" panose="02020603050405020304" pitchFamily="18" charset="0"/>
              <a:cs typeface="Times New Roman" panose="02020603050405020304" pitchFamily="18" charset="0"/>
            </a:rPr>
            <a:t>την</a:t>
          </a:r>
          <a:r>
            <a:rPr lang="el-GR" sz="1600" spc="-1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μειωμένη </a:t>
          </a:r>
          <a:r>
            <a:rPr lang="el-GR" sz="1600" spc="-10" dirty="0">
              <a:solidFill>
                <a:schemeClr val="tx1"/>
              </a:solidFill>
              <a:latin typeface="Times New Roman" panose="02020603050405020304" pitchFamily="18" charset="0"/>
              <a:cs typeface="Times New Roman" panose="02020603050405020304" pitchFamily="18" charset="0"/>
            </a:rPr>
            <a:t>αντοχή.</a:t>
          </a:r>
          <a:endParaRPr lang="el-GR" sz="1600" dirty="0">
            <a:solidFill>
              <a:schemeClr val="tx1"/>
            </a:solidFill>
          </a:endParaRPr>
        </a:p>
      </dgm:t>
    </dgm:pt>
    <dgm:pt modelId="{765A81BE-ACF3-4745-83CA-DFA5650FCE2D}" type="parTrans" cxnId="{9BD8B61D-46F1-4F34-8018-29392B660CA9}">
      <dgm:prSet/>
      <dgm:spPr/>
      <dgm:t>
        <a:bodyPr/>
        <a:lstStyle/>
        <a:p>
          <a:endParaRPr lang="el-GR"/>
        </a:p>
      </dgm:t>
    </dgm:pt>
    <dgm:pt modelId="{D356806B-6490-4A5D-BB52-5E831F6E0AB9}" type="sibTrans" cxnId="{9BD8B61D-46F1-4F34-8018-29392B660CA9}">
      <dgm:prSet/>
      <dgm:spPr/>
      <dgm:t>
        <a:bodyPr/>
        <a:lstStyle/>
        <a:p>
          <a:endParaRPr lang="el-GR"/>
        </a:p>
      </dgm:t>
    </dgm:pt>
    <dgm:pt modelId="{D24D68FC-B91A-4994-AC80-E1E4CFB68A21}" type="pres">
      <dgm:prSet presAssocID="{3C2D0597-0343-4035-BE48-14374DD56E55}" presName="diagram" presStyleCnt="0">
        <dgm:presLayoutVars>
          <dgm:dir/>
          <dgm:resizeHandles val="exact"/>
        </dgm:presLayoutVars>
      </dgm:prSet>
      <dgm:spPr/>
      <dgm:t>
        <a:bodyPr/>
        <a:lstStyle/>
        <a:p>
          <a:endParaRPr lang="el-GR"/>
        </a:p>
      </dgm:t>
    </dgm:pt>
    <dgm:pt modelId="{3BB04F9B-02F3-4C56-9ECE-ADE17254B1E1}" type="pres">
      <dgm:prSet presAssocID="{4920E716-9B08-44DF-84CB-7E4758093AAC}" presName="node" presStyleLbl="node1" presStyleIdx="0" presStyleCnt="3">
        <dgm:presLayoutVars>
          <dgm:bulletEnabled val="1"/>
        </dgm:presLayoutVars>
      </dgm:prSet>
      <dgm:spPr/>
      <dgm:t>
        <a:bodyPr/>
        <a:lstStyle/>
        <a:p>
          <a:endParaRPr lang="el-GR"/>
        </a:p>
      </dgm:t>
    </dgm:pt>
    <dgm:pt modelId="{F9C1B4E1-C31D-4FA8-92DD-B68CEE4091C2}" type="pres">
      <dgm:prSet presAssocID="{929DD90D-92DF-4DB6-95E9-B7840EEE4939}" presName="sibTrans" presStyleCnt="0"/>
      <dgm:spPr/>
    </dgm:pt>
    <dgm:pt modelId="{B3CDCA0B-C8C0-4F8B-8491-39756C9BA655}" type="pres">
      <dgm:prSet presAssocID="{6CC1D97B-9C63-491B-8A9F-2D1BAFEC6952}" presName="node" presStyleLbl="node1" presStyleIdx="1" presStyleCnt="3">
        <dgm:presLayoutVars>
          <dgm:bulletEnabled val="1"/>
        </dgm:presLayoutVars>
      </dgm:prSet>
      <dgm:spPr/>
      <dgm:t>
        <a:bodyPr/>
        <a:lstStyle/>
        <a:p>
          <a:endParaRPr lang="el-GR"/>
        </a:p>
      </dgm:t>
    </dgm:pt>
    <dgm:pt modelId="{2B35420F-D65F-485C-821F-7047F8F86367}" type="pres">
      <dgm:prSet presAssocID="{136CC73A-3A97-401E-9472-094EB2DE93CD}" presName="sibTrans" presStyleCnt="0"/>
      <dgm:spPr/>
    </dgm:pt>
    <dgm:pt modelId="{338F001D-3E31-43E9-BB7B-26EFEEFFB933}" type="pres">
      <dgm:prSet presAssocID="{1CF95EE5-872E-4E65-BE34-03A1D6615678}" presName="node" presStyleLbl="node1" presStyleIdx="2" presStyleCnt="3">
        <dgm:presLayoutVars>
          <dgm:bulletEnabled val="1"/>
        </dgm:presLayoutVars>
      </dgm:prSet>
      <dgm:spPr/>
      <dgm:t>
        <a:bodyPr/>
        <a:lstStyle/>
        <a:p>
          <a:endParaRPr lang="el-GR"/>
        </a:p>
      </dgm:t>
    </dgm:pt>
  </dgm:ptLst>
  <dgm:cxnLst>
    <dgm:cxn modelId="{E32AD9E3-920E-4102-BAA7-3024362D780D}" type="presOf" srcId="{4920E716-9B08-44DF-84CB-7E4758093AAC}" destId="{3BB04F9B-02F3-4C56-9ECE-ADE17254B1E1}" srcOrd="0" destOrd="0" presId="urn:microsoft.com/office/officeart/2005/8/layout/default#2"/>
    <dgm:cxn modelId="{122438DD-B011-4902-878A-1E97DA8097EC}" type="presOf" srcId="{1CF95EE5-872E-4E65-BE34-03A1D6615678}" destId="{338F001D-3E31-43E9-BB7B-26EFEEFFB933}" srcOrd="0" destOrd="0" presId="urn:microsoft.com/office/officeart/2005/8/layout/default#2"/>
    <dgm:cxn modelId="{9BD8B61D-46F1-4F34-8018-29392B660CA9}" srcId="{3C2D0597-0343-4035-BE48-14374DD56E55}" destId="{1CF95EE5-872E-4E65-BE34-03A1D6615678}" srcOrd="2" destOrd="0" parTransId="{765A81BE-ACF3-4745-83CA-DFA5650FCE2D}" sibTransId="{D356806B-6490-4A5D-BB52-5E831F6E0AB9}"/>
    <dgm:cxn modelId="{6B52A6BC-B2C4-4DA5-B135-96A788E293CD}" type="presOf" srcId="{3C2D0597-0343-4035-BE48-14374DD56E55}" destId="{D24D68FC-B91A-4994-AC80-E1E4CFB68A21}" srcOrd="0" destOrd="0" presId="urn:microsoft.com/office/officeart/2005/8/layout/default#2"/>
    <dgm:cxn modelId="{77CB50D0-BAF2-4389-B941-4BD4F94A62C9}" srcId="{3C2D0597-0343-4035-BE48-14374DD56E55}" destId="{4920E716-9B08-44DF-84CB-7E4758093AAC}" srcOrd="0" destOrd="0" parTransId="{BB63366A-5B72-455D-BC0F-263BB00A46E7}" sibTransId="{929DD90D-92DF-4DB6-95E9-B7840EEE4939}"/>
    <dgm:cxn modelId="{823B5024-CE63-4A00-B44E-7DD61E36F8F6}" srcId="{3C2D0597-0343-4035-BE48-14374DD56E55}" destId="{6CC1D97B-9C63-491B-8A9F-2D1BAFEC6952}" srcOrd="1" destOrd="0" parTransId="{BB23BD77-4327-4CCF-8773-D2E75ABED6CE}" sibTransId="{136CC73A-3A97-401E-9472-094EB2DE93CD}"/>
    <dgm:cxn modelId="{696A92CE-2AFE-43DB-9575-E97D6D44A984}" type="presOf" srcId="{6CC1D97B-9C63-491B-8A9F-2D1BAFEC6952}" destId="{B3CDCA0B-C8C0-4F8B-8491-39756C9BA655}" srcOrd="0" destOrd="0" presId="urn:microsoft.com/office/officeart/2005/8/layout/default#2"/>
    <dgm:cxn modelId="{55276BD9-A392-45D6-8EDF-3B1A2AA9B801}" type="presParOf" srcId="{D24D68FC-B91A-4994-AC80-E1E4CFB68A21}" destId="{3BB04F9B-02F3-4C56-9ECE-ADE17254B1E1}" srcOrd="0" destOrd="0" presId="urn:microsoft.com/office/officeart/2005/8/layout/default#2"/>
    <dgm:cxn modelId="{D0A7152C-3629-4E83-B442-C7DCE4670477}" type="presParOf" srcId="{D24D68FC-B91A-4994-AC80-E1E4CFB68A21}" destId="{F9C1B4E1-C31D-4FA8-92DD-B68CEE4091C2}" srcOrd="1" destOrd="0" presId="urn:microsoft.com/office/officeart/2005/8/layout/default#2"/>
    <dgm:cxn modelId="{61B9EFEC-82B0-4A58-A150-14D802CF3217}" type="presParOf" srcId="{D24D68FC-B91A-4994-AC80-E1E4CFB68A21}" destId="{B3CDCA0B-C8C0-4F8B-8491-39756C9BA655}" srcOrd="2" destOrd="0" presId="urn:microsoft.com/office/officeart/2005/8/layout/default#2"/>
    <dgm:cxn modelId="{28A3B85B-2C44-4B6E-B1B8-6EBDC83D39C8}" type="presParOf" srcId="{D24D68FC-B91A-4994-AC80-E1E4CFB68A21}" destId="{2B35420F-D65F-485C-821F-7047F8F86367}" srcOrd="3" destOrd="0" presId="urn:microsoft.com/office/officeart/2005/8/layout/default#2"/>
    <dgm:cxn modelId="{96644882-21E8-4CB0-9673-A8CDEC9B146D}" type="presParOf" srcId="{D24D68FC-B91A-4994-AC80-E1E4CFB68A21}" destId="{338F001D-3E31-43E9-BB7B-26EFEEFFB933}" srcOrd="4"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3D0C7-A71F-435A-8227-88BA0B379308}">
      <dsp:nvSpPr>
        <dsp:cNvPr id="0" name=""/>
        <dsp:cNvSpPr/>
      </dsp:nvSpPr>
      <dsp:spPr>
        <a:xfrm>
          <a:off x="1084012" y="2986"/>
          <a:ext cx="3159705" cy="18958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20B0604020202020204" pitchFamily="34" charset="0"/>
            <a:buChar char="Ø"/>
          </a:pPr>
          <a:r>
            <a:rPr lang="el-GR" sz="2800" kern="1200" dirty="0">
              <a:solidFill>
                <a:schemeClr val="tx1"/>
              </a:solidFill>
              <a:latin typeface="Times New Roman"/>
              <a:ea typeface="+mn-lt"/>
              <a:cs typeface="Times New Roman"/>
            </a:rPr>
            <a:t>Δυσκολία και περιορισμό στις αθλητικές δραστηριότητες</a:t>
          </a:r>
        </a:p>
      </dsp:txBody>
      <dsp:txXfrm>
        <a:off x="1084012" y="2986"/>
        <a:ext cx="3159705" cy="1895823"/>
      </dsp:txXfrm>
    </dsp:sp>
    <dsp:sp modelId="{171A84B5-A1A0-4331-9ACE-B18009CBA840}">
      <dsp:nvSpPr>
        <dsp:cNvPr id="0" name=""/>
        <dsp:cNvSpPr/>
      </dsp:nvSpPr>
      <dsp:spPr>
        <a:xfrm>
          <a:off x="4559689" y="2986"/>
          <a:ext cx="3159705" cy="1895823"/>
        </a:xfrm>
        <a:prstGeom prst="rect">
          <a:avLst/>
        </a:prstGeom>
        <a:gradFill rotWithShape="0">
          <a:gsLst>
            <a:gs pos="0">
              <a:schemeClr val="accent5">
                <a:hueOff val="-220417"/>
                <a:satOff val="-2060"/>
                <a:lumOff val="441"/>
                <a:alphaOff val="0"/>
                <a:satMod val="103000"/>
                <a:lumMod val="102000"/>
                <a:tint val="94000"/>
              </a:schemeClr>
            </a:gs>
            <a:gs pos="50000">
              <a:schemeClr val="accent5">
                <a:hueOff val="-220417"/>
                <a:satOff val="-2060"/>
                <a:lumOff val="441"/>
                <a:alphaOff val="0"/>
                <a:satMod val="110000"/>
                <a:lumMod val="100000"/>
                <a:shade val="100000"/>
              </a:schemeClr>
            </a:gs>
            <a:gs pos="100000">
              <a:schemeClr val="accent5">
                <a:hueOff val="-220417"/>
                <a:satOff val="-2060"/>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20B0604020202020204" pitchFamily="34" charset="0"/>
            <a:buChar char="Ø"/>
          </a:pPr>
          <a:r>
            <a:rPr lang="el-GR" sz="2800" kern="1200" dirty="0">
              <a:solidFill>
                <a:schemeClr val="tx1"/>
              </a:solidFill>
              <a:latin typeface="Times New Roman"/>
              <a:ea typeface="+mn-lt"/>
              <a:cs typeface="Times New Roman"/>
            </a:rPr>
            <a:t>Μειωμένη αντοχή</a:t>
          </a:r>
        </a:p>
      </dsp:txBody>
      <dsp:txXfrm>
        <a:off x="4559689" y="2986"/>
        <a:ext cx="3159705" cy="1895823"/>
      </dsp:txXfrm>
    </dsp:sp>
    <dsp:sp modelId="{05E0A2E7-21DF-448D-9046-696C7DBED750}">
      <dsp:nvSpPr>
        <dsp:cNvPr id="0" name=""/>
        <dsp:cNvSpPr/>
      </dsp:nvSpPr>
      <dsp:spPr>
        <a:xfrm>
          <a:off x="8035366" y="2986"/>
          <a:ext cx="3159705" cy="1895823"/>
        </a:xfrm>
        <a:prstGeom prst="rect">
          <a:avLst/>
        </a:prstGeom>
        <a:gradFill rotWithShape="0">
          <a:gsLst>
            <a:gs pos="0">
              <a:schemeClr val="accent5">
                <a:hueOff val="-440834"/>
                <a:satOff val="-4121"/>
                <a:lumOff val="883"/>
                <a:alphaOff val="0"/>
                <a:satMod val="103000"/>
                <a:lumMod val="102000"/>
                <a:tint val="94000"/>
              </a:schemeClr>
            </a:gs>
            <a:gs pos="50000">
              <a:schemeClr val="accent5">
                <a:hueOff val="-440834"/>
                <a:satOff val="-4121"/>
                <a:lumOff val="883"/>
                <a:alphaOff val="0"/>
                <a:satMod val="110000"/>
                <a:lumMod val="100000"/>
                <a:shade val="100000"/>
              </a:schemeClr>
            </a:gs>
            <a:gs pos="100000">
              <a:schemeClr val="accent5">
                <a:hueOff val="-440834"/>
                <a:satOff val="-4121"/>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20B0604020202020204" pitchFamily="34" charset="0"/>
            <a:buChar char="Ø"/>
          </a:pPr>
          <a:r>
            <a:rPr lang="el-GR" sz="2800" kern="1200" dirty="0">
              <a:solidFill>
                <a:schemeClr val="tx1"/>
              </a:solidFill>
              <a:latin typeface="Times New Roman"/>
              <a:ea typeface="+mn-lt"/>
              <a:cs typeface="Times New Roman"/>
            </a:rPr>
            <a:t>Δυσκολία στην αναπνοή</a:t>
          </a:r>
        </a:p>
      </dsp:txBody>
      <dsp:txXfrm>
        <a:off x="8035366" y="2986"/>
        <a:ext cx="3159705" cy="1895823"/>
      </dsp:txXfrm>
    </dsp:sp>
    <dsp:sp modelId="{9EE2E756-522A-4D81-BF41-C4C0BF5AB50D}">
      <dsp:nvSpPr>
        <dsp:cNvPr id="0" name=""/>
        <dsp:cNvSpPr/>
      </dsp:nvSpPr>
      <dsp:spPr>
        <a:xfrm>
          <a:off x="2859988" y="2214780"/>
          <a:ext cx="3159705" cy="1895823"/>
        </a:xfrm>
        <a:prstGeom prst="rect">
          <a:avLst/>
        </a:prstGeom>
        <a:gradFill rotWithShape="0">
          <a:gsLst>
            <a:gs pos="0">
              <a:schemeClr val="accent5">
                <a:hueOff val="-661251"/>
                <a:satOff val="-6181"/>
                <a:lumOff val="1324"/>
                <a:alphaOff val="0"/>
                <a:satMod val="103000"/>
                <a:lumMod val="102000"/>
                <a:tint val="94000"/>
              </a:schemeClr>
            </a:gs>
            <a:gs pos="50000">
              <a:schemeClr val="accent5">
                <a:hueOff val="-661251"/>
                <a:satOff val="-6181"/>
                <a:lumOff val="1324"/>
                <a:alphaOff val="0"/>
                <a:satMod val="110000"/>
                <a:lumMod val="100000"/>
                <a:shade val="100000"/>
              </a:schemeClr>
            </a:gs>
            <a:gs pos="100000">
              <a:schemeClr val="accent5">
                <a:hueOff val="-661251"/>
                <a:satOff val="-6181"/>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20B0604020202020204" pitchFamily="34" charset="0"/>
            <a:buChar char="Ø"/>
          </a:pPr>
          <a:r>
            <a:rPr lang="el-GR" sz="2800" kern="1200" dirty="0">
              <a:solidFill>
                <a:schemeClr val="tx1"/>
              </a:solidFill>
              <a:latin typeface="Times New Roman"/>
              <a:ea typeface="+mn-lt"/>
              <a:cs typeface="Times New Roman"/>
            </a:rPr>
            <a:t>Βρογχικό άσθμα και δύσπνοια</a:t>
          </a:r>
        </a:p>
      </dsp:txBody>
      <dsp:txXfrm>
        <a:off x="2859988" y="2214780"/>
        <a:ext cx="3159705" cy="1895823"/>
      </dsp:txXfrm>
    </dsp:sp>
    <dsp:sp modelId="{F1E9CCBD-6F69-417A-9A0F-5EF009CCE019}">
      <dsp:nvSpPr>
        <dsp:cNvPr id="0" name=""/>
        <dsp:cNvSpPr/>
      </dsp:nvSpPr>
      <dsp:spPr>
        <a:xfrm>
          <a:off x="6297527" y="2214780"/>
          <a:ext cx="3159705" cy="1895823"/>
        </a:xfrm>
        <a:prstGeom prst="rect">
          <a:avLst/>
        </a:prstGeom>
        <a:gradFill rotWithShape="0">
          <a:gsLst>
            <a:gs pos="0">
              <a:schemeClr val="accent5">
                <a:hueOff val="-881668"/>
                <a:satOff val="-8242"/>
                <a:lumOff val="1765"/>
                <a:alphaOff val="0"/>
                <a:satMod val="103000"/>
                <a:lumMod val="102000"/>
                <a:tint val="94000"/>
              </a:schemeClr>
            </a:gs>
            <a:gs pos="50000">
              <a:schemeClr val="accent5">
                <a:hueOff val="-881668"/>
                <a:satOff val="-8242"/>
                <a:lumOff val="1765"/>
                <a:alphaOff val="0"/>
                <a:satMod val="110000"/>
                <a:lumMod val="100000"/>
                <a:shade val="100000"/>
              </a:schemeClr>
            </a:gs>
            <a:gs pos="100000">
              <a:schemeClr val="accent5">
                <a:hueOff val="-881668"/>
                <a:satOff val="-824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20B0604020202020204" pitchFamily="34" charset="0"/>
            <a:buChar char="Ø"/>
          </a:pPr>
          <a:r>
            <a:rPr lang="el-GR" sz="2800" kern="1200" dirty="0">
              <a:solidFill>
                <a:schemeClr val="tx1"/>
              </a:solidFill>
              <a:latin typeface="Times New Roman"/>
              <a:ea typeface="+mn-lt"/>
              <a:cs typeface="Times New Roman"/>
            </a:rPr>
            <a:t>Αισθητικές συνέπειες (θαμπή επιδερμίδα, άσχημη αναπνοή)</a:t>
          </a:r>
          <a:endParaRPr lang="el-GR" sz="2800" kern="1200" dirty="0">
            <a:solidFill>
              <a:schemeClr val="tx1"/>
            </a:solidFill>
          </a:endParaRPr>
        </a:p>
      </dsp:txBody>
      <dsp:txXfrm>
        <a:off x="6297527" y="2214780"/>
        <a:ext cx="3159705" cy="18958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7D6082-528F-4879-ADB3-F039A7D9734F}">
      <dsp:nvSpPr>
        <dsp:cNvPr id="0" name=""/>
        <dsp:cNvSpPr/>
      </dsp:nvSpPr>
      <dsp:spPr>
        <a:xfrm>
          <a:off x="9290" y="2281896"/>
          <a:ext cx="1439311" cy="207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latin typeface="Times New Roman" panose="02020603050405020304" pitchFamily="18" charset="0"/>
              <a:cs typeface="Times New Roman" panose="02020603050405020304" pitchFamily="18" charset="0"/>
            </a:rPr>
            <a:t>Καπνός από καύση καπνού από ναργιλέ = καπνός από τσιγάρο</a:t>
          </a:r>
        </a:p>
      </dsp:txBody>
      <dsp:txXfrm>
        <a:off x="9290" y="2281896"/>
        <a:ext cx="1439311" cy="2078005"/>
      </dsp:txXfrm>
    </dsp:sp>
    <dsp:sp modelId="{395A42D0-935B-4078-832E-08E23D79ED55}">
      <dsp:nvSpPr>
        <dsp:cNvPr id="0" name=""/>
        <dsp:cNvSpPr/>
      </dsp:nvSpPr>
      <dsp:spPr>
        <a:xfrm>
          <a:off x="1592532" y="3142424"/>
          <a:ext cx="305133" cy="356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1592532" y="3142424"/>
        <a:ext cx="305133" cy="356949"/>
      </dsp:txXfrm>
    </dsp:sp>
    <dsp:sp modelId="{D13DE325-E580-4AEA-8833-BAD3DD111BC7}">
      <dsp:nvSpPr>
        <dsp:cNvPr id="0" name=""/>
        <dsp:cNvSpPr/>
      </dsp:nvSpPr>
      <dsp:spPr>
        <a:xfrm>
          <a:off x="2024325" y="2281896"/>
          <a:ext cx="1439311" cy="207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Αδυναμία</a:t>
          </a:r>
          <a:r>
            <a:rPr lang="el-GR" sz="1800" kern="1200" baseline="0" dirty="0">
              <a:latin typeface="Times New Roman" panose="02020603050405020304" pitchFamily="18" charset="0"/>
              <a:cs typeface="Times New Roman" panose="02020603050405020304" pitchFamily="18" charset="0"/>
            </a:rPr>
            <a:t> φιλτραρίσματος τοξικών συστατικών μέσω υδρατμών</a:t>
          </a:r>
          <a:endParaRPr lang="el-GR" sz="1800" kern="1200" dirty="0">
            <a:latin typeface="Times New Roman" panose="02020603050405020304" pitchFamily="18" charset="0"/>
            <a:cs typeface="Times New Roman" panose="02020603050405020304" pitchFamily="18" charset="0"/>
          </a:endParaRPr>
        </a:p>
      </dsp:txBody>
      <dsp:txXfrm>
        <a:off x="2024325" y="2281896"/>
        <a:ext cx="1439311" cy="2078005"/>
      </dsp:txXfrm>
    </dsp:sp>
    <dsp:sp modelId="{0D1515BD-E82F-4634-8605-F33EF436F300}">
      <dsp:nvSpPr>
        <dsp:cNvPr id="0" name=""/>
        <dsp:cNvSpPr/>
      </dsp:nvSpPr>
      <dsp:spPr>
        <a:xfrm>
          <a:off x="3607568" y="3142424"/>
          <a:ext cx="305133" cy="356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3607568" y="3142424"/>
        <a:ext cx="305133" cy="356949"/>
      </dsp:txXfrm>
    </dsp:sp>
    <dsp:sp modelId="{3A07B837-2B4F-4E6A-813C-5E0251A0C8B7}">
      <dsp:nvSpPr>
        <dsp:cNvPr id="0" name=""/>
        <dsp:cNvSpPr/>
      </dsp:nvSpPr>
      <dsp:spPr>
        <a:xfrm>
          <a:off x="4039361" y="2281896"/>
          <a:ext cx="1439311" cy="207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Μεγαλύτερη</a:t>
          </a:r>
          <a:r>
            <a:rPr lang="el-GR" sz="1800" kern="1200" baseline="0" dirty="0">
              <a:latin typeface="Times New Roman" panose="02020603050405020304" pitchFamily="18" charset="0"/>
              <a:cs typeface="Times New Roman" panose="02020603050405020304" pitchFamily="18" charset="0"/>
            </a:rPr>
            <a:t> έκθεση σε μονοξείδιο του άνθρακα και καπνό </a:t>
          </a:r>
          <a:endParaRPr lang="el-GR" sz="1800" kern="1200" dirty="0">
            <a:latin typeface="Times New Roman" panose="02020603050405020304" pitchFamily="18" charset="0"/>
            <a:cs typeface="Times New Roman" panose="02020603050405020304" pitchFamily="18" charset="0"/>
          </a:endParaRPr>
        </a:p>
      </dsp:txBody>
      <dsp:txXfrm>
        <a:off x="4039361" y="2281896"/>
        <a:ext cx="1439311" cy="2078005"/>
      </dsp:txXfrm>
    </dsp:sp>
    <dsp:sp modelId="{D91C7DE4-E6CC-4C7A-8C6C-B4CB45C1A067}">
      <dsp:nvSpPr>
        <dsp:cNvPr id="0" name=""/>
        <dsp:cNvSpPr/>
      </dsp:nvSpPr>
      <dsp:spPr>
        <a:xfrm>
          <a:off x="5622603" y="3142424"/>
          <a:ext cx="305133" cy="356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5622603" y="3142424"/>
        <a:ext cx="305133" cy="356949"/>
      </dsp:txXfrm>
    </dsp:sp>
    <dsp:sp modelId="{5CD3208E-BEB8-4599-AFE6-B64B0ED35AEB}">
      <dsp:nvSpPr>
        <dsp:cNvPr id="0" name=""/>
        <dsp:cNvSpPr/>
      </dsp:nvSpPr>
      <dsp:spPr>
        <a:xfrm>
          <a:off x="6054396" y="2281896"/>
          <a:ext cx="1439311" cy="207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Μεγαλύτερη έκθεση σε καρκίνους πνευμόνων και στοματικής κοιλότητας</a:t>
          </a:r>
        </a:p>
      </dsp:txBody>
      <dsp:txXfrm>
        <a:off x="6054396" y="2281896"/>
        <a:ext cx="1439311" cy="2078005"/>
      </dsp:txXfrm>
    </dsp:sp>
    <dsp:sp modelId="{9ED45EB1-E477-4D07-AF92-D4F9355673E3}">
      <dsp:nvSpPr>
        <dsp:cNvPr id="0" name=""/>
        <dsp:cNvSpPr/>
      </dsp:nvSpPr>
      <dsp:spPr>
        <a:xfrm>
          <a:off x="7637639" y="3142424"/>
          <a:ext cx="305133" cy="356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7637639" y="3142424"/>
        <a:ext cx="305133" cy="356949"/>
      </dsp:txXfrm>
    </dsp:sp>
    <dsp:sp modelId="{E2F6E083-DE9F-4061-94C0-A2F5A2FE8B81}">
      <dsp:nvSpPr>
        <dsp:cNvPr id="0" name=""/>
        <dsp:cNvSpPr/>
      </dsp:nvSpPr>
      <dsp:spPr>
        <a:xfrm>
          <a:off x="8069432" y="2281896"/>
          <a:ext cx="1439311" cy="207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l-GR" sz="1800" kern="1200"/>
        </a:p>
      </dsp:txBody>
      <dsp:txXfrm>
        <a:off x="8069432" y="2281896"/>
        <a:ext cx="1439311" cy="20780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12406F-7252-474C-A34B-980B13CF1719}">
      <dsp:nvSpPr>
        <dsp:cNvPr id="0" name=""/>
        <dsp:cNvSpPr/>
      </dsp:nvSpPr>
      <dsp:spPr>
        <a:xfrm>
          <a:off x="7143" y="1855258"/>
          <a:ext cx="4270374" cy="170814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buChar char="•"/>
          </a:pPr>
          <a:r>
            <a:rPr lang="el-GR" sz="2400" kern="1200" spc="-40" dirty="0">
              <a:latin typeface="Times New Roman" panose="02020603050405020304" pitchFamily="18" charset="0"/>
              <a:cs typeface="Times New Roman" panose="02020603050405020304" pitchFamily="18" charset="0"/>
            </a:rPr>
            <a:t>Παράγεται</a:t>
          </a:r>
          <a:r>
            <a:rPr lang="el-GR" sz="2400" kern="1200" spc="-65" dirty="0">
              <a:latin typeface="Times New Roman" panose="02020603050405020304" pitchFamily="18" charset="0"/>
              <a:cs typeface="Times New Roman" panose="02020603050405020304" pitchFamily="18" charset="0"/>
            </a:rPr>
            <a:t> </a:t>
          </a:r>
          <a:r>
            <a:rPr lang="el-GR" sz="2400" kern="1200" spc="-10" dirty="0">
              <a:latin typeface="Times New Roman" panose="02020603050405020304" pitchFamily="18" charset="0"/>
              <a:cs typeface="Times New Roman" panose="02020603050405020304" pitchFamily="18" charset="0"/>
            </a:rPr>
            <a:t>νικοτίνη</a:t>
          </a:r>
          <a:endParaRPr lang="el-GR" sz="2400" kern="1200" dirty="0">
            <a:latin typeface="Times New Roman" panose="02020603050405020304" pitchFamily="18" charset="0"/>
            <a:cs typeface="Times New Roman" panose="02020603050405020304" pitchFamily="18" charset="0"/>
          </a:endParaRPr>
        </a:p>
      </dsp:txBody>
      <dsp:txXfrm>
        <a:off x="7143" y="1855258"/>
        <a:ext cx="4270374" cy="1708149"/>
      </dsp:txXfrm>
    </dsp:sp>
    <dsp:sp modelId="{7B389BFF-6D88-45EA-98C6-60325CBE3CB7}">
      <dsp:nvSpPr>
        <dsp:cNvPr id="0" name=""/>
        <dsp:cNvSpPr/>
      </dsp:nvSpPr>
      <dsp:spPr>
        <a:xfrm>
          <a:off x="3850481" y="1855258"/>
          <a:ext cx="4270374" cy="1708149"/>
        </a:xfrm>
        <a:prstGeom prst="chevron">
          <a:avLst/>
        </a:prstGeom>
        <a:gradFill rotWithShape="0">
          <a:gsLst>
            <a:gs pos="0">
              <a:schemeClr val="accent2">
                <a:hueOff val="-3715331"/>
                <a:satOff val="-3464"/>
                <a:lumOff val="5490"/>
                <a:alphaOff val="0"/>
                <a:satMod val="103000"/>
                <a:lumMod val="102000"/>
                <a:tint val="94000"/>
              </a:schemeClr>
            </a:gs>
            <a:gs pos="50000">
              <a:schemeClr val="accent2">
                <a:hueOff val="-3715331"/>
                <a:satOff val="-3464"/>
                <a:lumOff val="5490"/>
                <a:alphaOff val="0"/>
                <a:satMod val="110000"/>
                <a:lumMod val="100000"/>
                <a:shade val="100000"/>
              </a:schemeClr>
            </a:gs>
            <a:gs pos="100000">
              <a:schemeClr val="accent2">
                <a:hueOff val="-3715331"/>
                <a:satOff val="-3464"/>
                <a:lumOff val="5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buChar char="•"/>
          </a:pPr>
          <a:r>
            <a:rPr lang="el-GR" sz="2400" kern="1200" dirty="0">
              <a:latin typeface="Times New Roman" panose="02020603050405020304" pitchFamily="18" charset="0"/>
              <a:cs typeface="Times New Roman" panose="02020603050405020304" pitchFamily="18" charset="0"/>
            </a:rPr>
            <a:t>Η</a:t>
          </a:r>
          <a:r>
            <a:rPr lang="el-GR" sz="2400" kern="1200" spc="-45" dirty="0">
              <a:latin typeface="Times New Roman" panose="02020603050405020304" pitchFamily="18" charset="0"/>
              <a:cs typeface="Times New Roman" panose="02020603050405020304" pitchFamily="18" charset="0"/>
            </a:rPr>
            <a:t> </a:t>
          </a:r>
          <a:r>
            <a:rPr lang="el-GR" sz="2400" kern="1200" spc="-35" dirty="0">
              <a:latin typeface="Times New Roman" panose="02020603050405020304" pitchFamily="18" charset="0"/>
              <a:cs typeface="Times New Roman" panose="02020603050405020304" pitchFamily="18" charset="0"/>
            </a:rPr>
            <a:t>νικοτίνη θεωρείται</a:t>
          </a:r>
          <a:r>
            <a:rPr lang="el-GR" sz="2400" kern="1200" spc="-25" dirty="0">
              <a:latin typeface="Times New Roman" panose="02020603050405020304" pitchFamily="18" charset="0"/>
              <a:cs typeface="Times New Roman" panose="02020603050405020304" pitchFamily="18" charset="0"/>
            </a:rPr>
            <a:t> </a:t>
          </a:r>
          <a:r>
            <a:rPr lang="el-GR" sz="2400" kern="1200" dirty="0">
              <a:latin typeface="Times New Roman" panose="02020603050405020304" pitchFamily="18" charset="0"/>
              <a:cs typeface="Times New Roman" panose="02020603050405020304" pitchFamily="18" charset="0"/>
            </a:rPr>
            <a:t>υπεύθυνη</a:t>
          </a:r>
          <a:r>
            <a:rPr lang="el-GR" sz="2400" kern="1200" spc="-20" dirty="0">
              <a:latin typeface="Times New Roman" panose="02020603050405020304" pitchFamily="18" charset="0"/>
              <a:cs typeface="Times New Roman" panose="02020603050405020304" pitchFamily="18" charset="0"/>
            </a:rPr>
            <a:t> </a:t>
          </a:r>
          <a:r>
            <a:rPr lang="el-GR" sz="2400" kern="1200" dirty="0">
              <a:latin typeface="Times New Roman" panose="02020603050405020304" pitchFamily="18" charset="0"/>
              <a:cs typeface="Times New Roman" panose="02020603050405020304" pitchFamily="18" charset="0"/>
            </a:rPr>
            <a:t>για</a:t>
          </a:r>
          <a:r>
            <a:rPr lang="el-GR" sz="2400" kern="1200" spc="-30" dirty="0">
              <a:latin typeface="Times New Roman" panose="02020603050405020304" pitchFamily="18" charset="0"/>
              <a:cs typeface="Times New Roman" panose="02020603050405020304" pitchFamily="18" charset="0"/>
            </a:rPr>
            <a:t> </a:t>
          </a:r>
          <a:r>
            <a:rPr lang="el-GR" sz="2400" kern="1200" spc="-70" dirty="0">
              <a:latin typeface="Times New Roman" panose="02020603050405020304" pitchFamily="18" charset="0"/>
              <a:cs typeface="Times New Roman" panose="02020603050405020304" pitchFamily="18" charset="0"/>
            </a:rPr>
            <a:t>τον</a:t>
          </a:r>
          <a:r>
            <a:rPr lang="el-GR" sz="2400" kern="1200" spc="-50" dirty="0">
              <a:latin typeface="Times New Roman" panose="02020603050405020304" pitchFamily="18" charset="0"/>
              <a:cs typeface="Times New Roman" panose="02020603050405020304" pitchFamily="18" charset="0"/>
            </a:rPr>
            <a:t> </a:t>
          </a:r>
          <a:r>
            <a:rPr lang="el-GR" sz="2400" kern="1200" dirty="0">
              <a:latin typeface="Times New Roman" panose="02020603050405020304" pitchFamily="18" charset="0"/>
              <a:cs typeface="Times New Roman" panose="02020603050405020304" pitchFamily="18" charset="0"/>
            </a:rPr>
            <a:t>εθισμό</a:t>
          </a:r>
          <a:r>
            <a:rPr lang="el-GR" sz="2400" kern="1200" spc="-35" dirty="0">
              <a:latin typeface="Times New Roman" panose="02020603050405020304" pitchFamily="18" charset="0"/>
              <a:cs typeface="Times New Roman" panose="02020603050405020304" pitchFamily="18" charset="0"/>
            </a:rPr>
            <a:t> </a:t>
          </a:r>
          <a:r>
            <a:rPr lang="el-GR" sz="2400" kern="1200" spc="-40" dirty="0">
              <a:latin typeface="Times New Roman" panose="02020603050405020304" pitchFamily="18" charset="0"/>
              <a:cs typeface="Times New Roman" panose="02020603050405020304" pitchFamily="18" charset="0"/>
            </a:rPr>
            <a:t>στο</a:t>
          </a:r>
          <a:r>
            <a:rPr lang="el-GR" sz="2400" kern="1200" spc="-45" dirty="0">
              <a:latin typeface="Times New Roman" panose="02020603050405020304" pitchFamily="18" charset="0"/>
              <a:cs typeface="Times New Roman" panose="02020603050405020304" pitchFamily="18" charset="0"/>
            </a:rPr>
            <a:t> </a:t>
          </a:r>
          <a:r>
            <a:rPr lang="el-GR" sz="2400" kern="1200" spc="-10" dirty="0">
              <a:latin typeface="Times New Roman" panose="02020603050405020304" pitchFamily="18" charset="0"/>
              <a:cs typeface="Times New Roman" panose="02020603050405020304" pitchFamily="18" charset="0"/>
            </a:rPr>
            <a:t>κάπνισμα.</a:t>
          </a:r>
          <a:endParaRPr lang="el-GR" sz="2400" kern="1200" dirty="0">
            <a:latin typeface="Times New Roman" panose="02020603050405020304" pitchFamily="18" charset="0"/>
            <a:cs typeface="Times New Roman" panose="02020603050405020304" pitchFamily="18" charset="0"/>
          </a:endParaRPr>
        </a:p>
      </dsp:txBody>
      <dsp:txXfrm>
        <a:off x="3850481" y="1855258"/>
        <a:ext cx="4270374" cy="17081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24110-AE3F-4D6B-8899-0AE7B0AD1EAE}">
      <dsp:nvSpPr>
        <dsp:cNvPr id="0" name=""/>
        <dsp:cNvSpPr/>
      </dsp:nvSpPr>
      <dsp:spPr>
        <a:xfrm>
          <a:off x="5688226" y="1014731"/>
          <a:ext cx="781346" cy="91440"/>
        </a:xfrm>
        <a:custGeom>
          <a:avLst/>
          <a:gdLst/>
          <a:ahLst/>
          <a:cxnLst/>
          <a:rect l="0" t="0" r="0" b="0"/>
          <a:pathLst>
            <a:path>
              <a:moveTo>
                <a:pt x="0" y="45720"/>
              </a:moveTo>
              <a:lnTo>
                <a:pt x="781346"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6058601" y="1056391"/>
        <a:ext cx="40597" cy="8119"/>
      </dsp:txXfrm>
    </dsp:sp>
    <dsp:sp modelId="{65C42EAC-EB45-4A86-8399-6EF5A1D8A8A4}">
      <dsp:nvSpPr>
        <dsp:cNvPr id="0" name=""/>
        <dsp:cNvSpPr/>
      </dsp:nvSpPr>
      <dsp:spPr>
        <a:xfrm>
          <a:off x="2159823" y="1390"/>
          <a:ext cx="3530203" cy="21181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Char char="•"/>
          </a:pPr>
          <a:r>
            <a:rPr lang="el-GR" sz="2400" kern="1200" spc="-40">
              <a:latin typeface="Times New Roman" panose="02020603050405020304" pitchFamily="18" charset="0"/>
              <a:cs typeface="Times New Roman" panose="02020603050405020304" pitchFamily="18" charset="0"/>
            </a:rPr>
            <a:t>Παράγεται</a:t>
          </a:r>
          <a:r>
            <a:rPr lang="el-GR" sz="2400" kern="1200" spc="-65">
              <a:latin typeface="Times New Roman" panose="02020603050405020304" pitchFamily="18" charset="0"/>
              <a:cs typeface="Times New Roman" panose="02020603050405020304" pitchFamily="18" charset="0"/>
            </a:rPr>
            <a:t> </a:t>
          </a:r>
          <a:r>
            <a:rPr lang="el-GR" sz="2400" kern="1200" spc="40">
              <a:latin typeface="Times New Roman" panose="02020603050405020304" pitchFamily="18" charset="0"/>
              <a:cs typeface="Times New Roman" panose="02020603050405020304" pitchFamily="18" charset="0"/>
            </a:rPr>
            <a:t>πίσσα</a:t>
          </a:r>
          <a:endParaRPr lang="el-GR" sz="2400" kern="1200" dirty="0">
            <a:latin typeface="Times New Roman" panose="02020603050405020304" pitchFamily="18" charset="0"/>
            <a:cs typeface="Times New Roman" panose="02020603050405020304" pitchFamily="18" charset="0"/>
          </a:endParaRPr>
        </a:p>
      </dsp:txBody>
      <dsp:txXfrm>
        <a:off x="2159823" y="1390"/>
        <a:ext cx="3530203" cy="2118121"/>
      </dsp:txXfrm>
    </dsp:sp>
    <dsp:sp modelId="{7B8A2D0D-59DA-43A9-A266-2CE522188663}">
      <dsp:nvSpPr>
        <dsp:cNvPr id="0" name=""/>
        <dsp:cNvSpPr/>
      </dsp:nvSpPr>
      <dsp:spPr>
        <a:xfrm>
          <a:off x="3924925" y="2117712"/>
          <a:ext cx="4342149" cy="781346"/>
        </a:xfrm>
        <a:custGeom>
          <a:avLst/>
          <a:gdLst/>
          <a:ahLst/>
          <a:cxnLst/>
          <a:rect l="0" t="0" r="0" b="0"/>
          <a:pathLst>
            <a:path>
              <a:moveTo>
                <a:pt x="4342149" y="0"/>
              </a:moveTo>
              <a:lnTo>
                <a:pt x="4342149" y="407773"/>
              </a:lnTo>
              <a:lnTo>
                <a:pt x="0" y="407773"/>
              </a:lnTo>
              <a:lnTo>
                <a:pt x="0" y="781346"/>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985564" y="2504326"/>
        <a:ext cx="220870" cy="8119"/>
      </dsp:txXfrm>
    </dsp:sp>
    <dsp:sp modelId="{BED5E4F0-3B0A-4253-8E07-1DE53CA054C8}">
      <dsp:nvSpPr>
        <dsp:cNvPr id="0" name=""/>
        <dsp:cNvSpPr/>
      </dsp:nvSpPr>
      <dsp:spPr>
        <a:xfrm>
          <a:off x="6501973" y="1390"/>
          <a:ext cx="3530203" cy="21181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Char char="•"/>
          </a:pPr>
          <a:r>
            <a:rPr lang="el-GR" sz="2400" kern="1200" dirty="0">
              <a:latin typeface="Times New Roman" panose="02020603050405020304" pitchFamily="18" charset="0"/>
              <a:cs typeface="Times New Roman" panose="02020603050405020304" pitchFamily="18" charset="0"/>
            </a:rPr>
            <a:t>Μίγμα πολλών καρκινογόνων ουσιών/ σκούρο χρώμα και κολλώδη υφή</a:t>
          </a:r>
        </a:p>
      </dsp:txBody>
      <dsp:txXfrm>
        <a:off x="6501973" y="1390"/>
        <a:ext cx="3530203" cy="2118121"/>
      </dsp:txXfrm>
    </dsp:sp>
    <dsp:sp modelId="{F6106F1B-C1CA-47CF-9932-BCAD4E20E33E}">
      <dsp:nvSpPr>
        <dsp:cNvPr id="0" name=""/>
        <dsp:cNvSpPr/>
      </dsp:nvSpPr>
      <dsp:spPr>
        <a:xfrm>
          <a:off x="2159823" y="2931459"/>
          <a:ext cx="3530203" cy="21181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a:latin typeface="Times New Roman" panose="02020603050405020304" pitchFamily="18" charset="0"/>
              <a:cs typeface="Times New Roman" panose="02020603050405020304" pitchFamily="18" charset="0"/>
            </a:rPr>
            <a:t>Κατά την εισπνοή του καπνού,</a:t>
          </a:r>
          <a:r>
            <a:rPr lang="el-GR" sz="1600" kern="1200" spc="46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η</a:t>
          </a:r>
          <a:r>
            <a:rPr lang="el-GR" sz="1600" kern="1200" spc="455" dirty="0">
              <a:latin typeface="Times New Roman" panose="02020603050405020304" pitchFamily="18" charset="0"/>
              <a:cs typeface="Times New Roman" panose="02020603050405020304" pitchFamily="18" charset="0"/>
            </a:rPr>
            <a:t> </a:t>
          </a:r>
          <a:r>
            <a:rPr lang="el-GR" sz="1600" kern="1200" spc="60" dirty="0">
              <a:latin typeface="Times New Roman" panose="02020603050405020304" pitchFamily="18" charset="0"/>
              <a:cs typeface="Times New Roman" panose="02020603050405020304" pitchFamily="18" charset="0"/>
            </a:rPr>
            <a:t>πίσσα</a:t>
          </a:r>
          <a:r>
            <a:rPr lang="el-GR" sz="1600" kern="1200" spc="459"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¨κάθεται¨</a:t>
          </a:r>
          <a:r>
            <a:rPr lang="el-GR" sz="1600" kern="1200" spc="459"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στην</a:t>
          </a:r>
          <a:r>
            <a:rPr lang="el-GR" sz="1600" kern="1200" spc="45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επιφάνεια</a:t>
          </a:r>
          <a:r>
            <a:rPr lang="el-GR" sz="1600" kern="1200" spc="475" dirty="0">
              <a:latin typeface="Times New Roman" panose="02020603050405020304" pitchFamily="18" charset="0"/>
              <a:cs typeface="Times New Roman" panose="02020603050405020304" pitchFamily="18" charset="0"/>
            </a:rPr>
            <a:t> </a:t>
          </a:r>
          <a:r>
            <a:rPr lang="el-GR" sz="1600" kern="1200" spc="-25" dirty="0">
              <a:latin typeface="Times New Roman" panose="02020603050405020304" pitchFamily="18" charset="0"/>
              <a:cs typeface="Times New Roman" panose="02020603050405020304" pitchFamily="18" charset="0"/>
            </a:rPr>
            <a:t>του στόματος,</a:t>
          </a:r>
          <a:r>
            <a:rPr lang="el-GR" sz="1600" kern="1200" spc="6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του</a:t>
          </a:r>
          <a:r>
            <a:rPr lang="el-GR" sz="1600" kern="1200" spc="7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λάρυγγα,</a:t>
          </a:r>
          <a:r>
            <a:rPr lang="el-GR" sz="1600" kern="1200" spc="8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των</a:t>
          </a:r>
          <a:r>
            <a:rPr lang="el-GR" sz="1600" kern="1200" spc="7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πνευμόνων,</a:t>
          </a:r>
          <a:r>
            <a:rPr lang="el-GR" sz="1600" kern="1200" spc="7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αλλά</a:t>
          </a:r>
          <a:r>
            <a:rPr lang="el-GR" sz="1600" kern="1200" spc="7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και</a:t>
          </a:r>
          <a:r>
            <a:rPr lang="el-GR" sz="1600" kern="1200" spc="8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του</a:t>
          </a:r>
          <a:r>
            <a:rPr lang="el-GR" sz="1600" kern="1200" spc="7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στομάχου</a:t>
          </a:r>
          <a:r>
            <a:rPr lang="el-GR" sz="1600" kern="1200" spc="80" dirty="0">
              <a:latin typeface="Times New Roman" panose="02020603050405020304" pitchFamily="18" charset="0"/>
              <a:cs typeface="Times New Roman" panose="02020603050405020304" pitchFamily="18" charset="0"/>
            </a:rPr>
            <a:t> </a:t>
          </a:r>
          <a:r>
            <a:rPr lang="el-GR" sz="1600" kern="1200" spc="-25" dirty="0">
              <a:latin typeface="Times New Roman" panose="02020603050405020304" pitchFamily="18" charset="0"/>
              <a:cs typeface="Times New Roman" panose="02020603050405020304" pitchFamily="18" charset="0"/>
            </a:rPr>
            <a:t>και </a:t>
          </a:r>
          <a:r>
            <a:rPr lang="el-GR" sz="1600" kern="1200" dirty="0">
              <a:latin typeface="Times New Roman" panose="02020603050405020304" pitchFamily="18" charset="0"/>
              <a:cs typeface="Times New Roman" panose="02020603050405020304" pitchFamily="18" charset="0"/>
            </a:rPr>
            <a:t>είναι</a:t>
          </a:r>
          <a:r>
            <a:rPr lang="el-GR" sz="1600" kern="1200" spc="4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αιτία</a:t>
          </a:r>
          <a:r>
            <a:rPr lang="el-GR" sz="1600" kern="1200" spc="4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για</a:t>
          </a:r>
          <a:r>
            <a:rPr lang="el-GR" sz="1600" kern="1200" spc="5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την</a:t>
          </a:r>
          <a:r>
            <a:rPr lang="el-GR" sz="1600" kern="1200" spc="4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εμφάνιση</a:t>
          </a:r>
          <a:r>
            <a:rPr lang="el-GR" sz="1600" kern="1200" spc="50" dirty="0">
              <a:latin typeface="Times New Roman" panose="02020603050405020304" pitchFamily="18" charset="0"/>
              <a:cs typeface="Times New Roman" panose="02020603050405020304" pitchFamily="18" charset="0"/>
            </a:rPr>
            <a:t>  πολλών</a:t>
          </a:r>
          <a:r>
            <a:rPr lang="el-GR" sz="1600" kern="1200" spc="4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παθήσεων,</a:t>
          </a:r>
          <a:r>
            <a:rPr lang="el-GR" sz="1600" kern="1200" spc="4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την</a:t>
          </a:r>
          <a:r>
            <a:rPr lang="el-GR" sz="1600" kern="1200" spc="45" dirty="0">
              <a:latin typeface="Times New Roman" panose="02020603050405020304" pitchFamily="18" charset="0"/>
              <a:cs typeface="Times New Roman" panose="02020603050405020304" pitchFamily="18" charset="0"/>
            </a:rPr>
            <a:t>  </a:t>
          </a:r>
          <a:r>
            <a:rPr lang="el-GR" sz="1600" kern="1200" spc="-10" dirty="0">
              <a:latin typeface="Times New Roman" panose="02020603050405020304" pitchFamily="18" charset="0"/>
              <a:cs typeface="Times New Roman" panose="02020603050405020304" pitchFamily="18" charset="0"/>
            </a:rPr>
            <a:t>επιδείνωση </a:t>
          </a:r>
          <a:r>
            <a:rPr lang="el-GR" sz="1600" kern="1200" dirty="0">
              <a:latin typeface="Times New Roman" panose="02020603050405020304" pitchFamily="18" charset="0"/>
              <a:cs typeface="Times New Roman" panose="02020603050405020304" pitchFamily="18" charset="0"/>
            </a:rPr>
            <a:t>χρόνιων</a:t>
          </a:r>
          <a:r>
            <a:rPr lang="el-GR" sz="1600" kern="1200" spc="50"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αναπνευστικών</a:t>
          </a:r>
          <a:r>
            <a:rPr lang="el-GR" sz="1600" kern="1200" spc="5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νοσημάτων</a:t>
          </a:r>
          <a:r>
            <a:rPr lang="el-GR" sz="1600" kern="1200" spc="4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και</a:t>
          </a:r>
          <a:r>
            <a:rPr lang="el-GR" sz="1600" kern="1200" spc="50" dirty="0">
              <a:latin typeface="Times New Roman" panose="02020603050405020304" pitchFamily="18" charset="0"/>
              <a:cs typeface="Times New Roman" panose="02020603050405020304" pitchFamily="18" charset="0"/>
            </a:rPr>
            <a:t> </a:t>
          </a:r>
          <a:r>
            <a:rPr lang="el-GR" sz="1600" kern="1200" spc="-20" dirty="0">
              <a:latin typeface="Times New Roman" panose="02020603050405020304" pitchFamily="18" charset="0"/>
              <a:cs typeface="Times New Roman" panose="02020603050405020304" pitchFamily="18" charset="0"/>
            </a:rPr>
            <a:t>στην</a:t>
          </a:r>
          <a:r>
            <a:rPr lang="el-GR" sz="1600" kern="1200" spc="35" dirty="0">
              <a:latin typeface="Times New Roman" panose="02020603050405020304" pitchFamily="18" charset="0"/>
              <a:cs typeface="Times New Roman" panose="02020603050405020304" pitchFamily="18" charset="0"/>
            </a:rPr>
            <a:t> </a:t>
          </a:r>
          <a:r>
            <a:rPr lang="el-GR" sz="1600" kern="1200" dirty="0">
              <a:latin typeface="Times New Roman" panose="02020603050405020304" pitchFamily="18" charset="0"/>
              <a:cs typeface="Times New Roman" panose="02020603050405020304" pitchFamily="18" charset="0"/>
            </a:rPr>
            <a:t>υποτροπή</a:t>
          </a:r>
          <a:r>
            <a:rPr lang="el-GR" sz="1600" kern="1200" spc="45" dirty="0">
              <a:latin typeface="Times New Roman" panose="02020603050405020304" pitchFamily="18" charset="0"/>
              <a:cs typeface="Times New Roman" panose="02020603050405020304" pitchFamily="18" charset="0"/>
            </a:rPr>
            <a:t> </a:t>
          </a:r>
          <a:r>
            <a:rPr lang="el-GR" sz="1600" kern="1200" spc="-10" dirty="0">
              <a:latin typeface="Times New Roman" panose="02020603050405020304" pitchFamily="18" charset="0"/>
              <a:cs typeface="Times New Roman" panose="02020603050405020304" pitchFamily="18" charset="0"/>
            </a:rPr>
            <a:t>άλλων.</a:t>
          </a:r>
          <a:endParaRPr lang="el-GR" sz="1600" kern="1200" dirty="0">
            <a:latin typeface="Times New Roman" panose="02020603050405020304" pitchFamily="18" charset="0"/>
            <a:cs typeface="Times New Roman" panose="02020603050405020304" pitchFamily="18" charset="0"/>
          </a:endParaRPr>
        </a:p>
      </dsp:txBody>
      <dsp:txXfrm>
        <a:off x="2159823" y="2931459"/>
        <a:ext cx="3530203" cy="21181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B04F9B-02F3-4C56-9ECE-ADE17254B1E1}">
      <dsp:nvSpPr>
        <dsp:cNvPr id="0" name=""/>
        <dsp:cNvSpPr/>
      </dsp:nvSpPr>
      <dsp:spPr>
        <a:xfrm>
          <a:off x="1430206" y="1427"/>
          <a:ext cx="2810569" cy="16863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Char char="•"/>
          </a:pPr>
          <a:r>
            <a:rPr lang="el-GR" sz="2800" kern="1200" spc="-45" dirty="0">
              <a:solidFill>
                <a:schemeClr val="tx1"/>
              </a:solidFill>
              <a:latin typeface="Times New Roman" panose="02020603050405020304" pitchFamily="18" charset="0"/>
              <a:cs typeface="Times New Roman" panose="02020603050405020304" pitchFamily="18" charset="0"/>
            </a:rPr>
            <a:t>Παράγεται</a:t>
          </a:r>
          <a:r>
            <a:rPr lang="el-GR" sz="2800" kern="1200" spc="-50" dirty="0">
              <a:solidFill>
                <a:schemeClr val="tx1"/>
              </a:solidFill>
              <a:latin typeface="Times New Roman" panose="02020603050405020304" pitchFamily="18" charset="0"/>
              <a:cs typeface="Times New Roman" panose="02020603050405020304" pitchFamily="18" charset="0"/>
            </a:rPr>
            <a:t> </a:t>
          </a:r>
          <a:r>
            <a:rPr lang="el-GR" sz="2800" kern="1200" spc="-20" dirty="0">
              <a:solidFill>
                <a:schemeClr val="tx1"/>
              </a:solidFill>
              <a:latin typeface="Times New Roman" panose="02020603050405020304" pitchFamily="18" charset="0"/>
              <a:cs typeface="Times New Roman" panose="02020603050405020304" pitchFamily="18" charset="0"/>
            </a:rPr>
            <a:t>μονοξείδιο</a:t>
          </a:r>
          <a:r>
            <a:rPr lang="el-GR" sz="2800" kern="1200" spc="-50" dirty="0">
              <a:solidFill>
                <a:schemeClr val="tx1"/>
              </a:solidFill>
              <a:latin typeface="Times New Roman" panose="02020603050405020304" pitchFamily="18" charset="0"/>
              <a:cs typeface="Times New Roman" panose="02020603050405020304" pitchFamily="18" charset="0"/>
            </a:rPr>
            <a:t> </a:t>
          </a:r>
          <a:r>
            <a:rPr lang="el-GR" sz="2800" kern="1200" spc="-55" dirty="0">
              <a:solidFill>
                <a:schemeClr val="tx1"/>
              </a:solidFill>
              <a:latin typeface="Times New Roman" panose="02020603050405020304" pitchFamily="18" charset="0"/>
              <a:cs typeface="Times New Roman" panose="02020603050405020304" pitchFamily="18" charset="0"/>
            </a:rPr>
            <a:t>του</a:t>
          </a:r>
          <a:r>
            <a:rPr lang="el-GR" sz="2800" kern="1200" spc="-70" dirty="0">
              <a:solidFill>
                <a:schemeClr val="tx1"/>
              </a:solidFill>
              <a:latin typeface="Times New Roman" panose="02020603050405020304" pitchFamily="18" charset="0"/>
              <a:cs typeface="Times New Roman" panose="02020603050405020304" pitchFamily="18" charset="0"/>
            </a:rPr>
            <a:t> </a:t>
          </a:r>
          <a:r>
            <a:rPr lang="el-GR" sz="2800" kern="1200" spc="-10" dirty="0">
              <a:solidFill>
                <a:schemeClr val="tx1"/>
              </a:solidFill>
              <a:latin typeface="Times New Roman" panose="02020603050405020304" pitchFamily="18" charset="0"/>
              <a:cs typeface="Times New Roman" panose="02020603050405020304" pitchFamily="18" charset="0"/>
            </a:rPr>
            <a:t>άνθρακα</a:t>
          </a:r>
          <a:endParaRPr lang="el-GR" sz="2800" kern="1200" dirty="0">
            <a:solidFill>
              <a:schemeClr val="tx1"/>
            </a:solidFill>
          </a:endParaRPr>
        </a:p>
      </dsp:txBody>
      <dsp:txXfrm>
        <a:off x="1430206" y="1427"/>
        <a:ext cx="2810569" cy="1686341"/>
      </dsp:txXfrm>
    </dsp:sp>
    <dsp:sp modelId="{B3CDCA0B-C8C0-4F8B-8491-39756C9BA655}">
      <dsp:nvSpPr>
        <dsp:cNvPr id="0" name=""/>
        <dsp:cNvSpPr/>
      </dsp:nvSpPr>
      <dsp:spPr>
        <a:xfrm>
          <a:off x="1430206" y="1968826"/>
          <a:ext cx="2810569" cy="16863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Char char="•"/>
          </a:pPr>
          <a:r>
            <a:rPr lang="el-GR" sz="2000" kern="1200" dirty="0">
              <a:solidFill>
                <a:schemeClr val="tx1"/>
              </a:solidFill>
              <a:latin typeface="Times New Roman" panose="02020603050405020304" pitchFamily="18" charset="0"/>
              <a:cs typeface="Times New Roman" panose="02020603050405020304" pitchFamily="18" charset="0"/>
            </a:rPr>
            <a:t>Πρόκειται</a:t>
          </a:r>
          <a:r>
            <a:rPr lang="el-GR" sz="2000" kern="1200" spc="275"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για</a:t>
          </a:r>
          <a:r>
            <a:rPr lang="el-GR" sz="2000" kern="1200" spc="280"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την</a:t>
          </a:r>
          <a:r>
            <a:rPr lang="el-GR" sz="2000" kern="1200" spc="270"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ίδια</a:t>
          </a:r>
          <a:r>
            <a:rPr lang="el-GR" sz="2000" kern="1200" spc="280"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δηλητηριώδη</a:t>
          </a:r>
          <a:r>
            <a:rPr lang="el-GR" sz="2000" kern="1200" spc="275"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ουσία</a:t>
          </a:r>
          <a:r>
            <a:rPr lang="el-GR" sz="2000" kern="1200" spc="275" dirty="0">
              <a:solidFill>
                <a:schemeClr val="tx1"/>
              </a:solidFill>
              <a:latin typeface="Times New Roman" panose="02020603050405020304" pitchFamily="18" charset="0"/>
              <a:cs typeface="Times New Roman" panose="02020603050405020304" pitchFamily="18" charset="0"/>
            </a:rPr>
            <a:t> </a:t>
          </a:r>
          <a:r>
            <a:rPr lang="el-GR" sz="2000" kern="1200" spc="65" dirty="0">
              <a:solidFill>
                <a:schemeClr val="tx1"/>
              </a:solidFill>
              <a:latin typeface="Times New Roman" panose="02020603050405020304" pitchFamily="18" charset="0"/>
              <a:cs typeface="Times New Roman" panose="02020603050405020304" pitchFamily="18" charset="0"/>
            </a:rPr>
            <a:t>που</a:t>
          </a:r>
          <a:r>
            <a:rPr lang="el-GR" sz="2000" kern="1200" spc="270" dirty="0">
              <a:solidFill>
                <a:schemeClr val="tx1"/>
              </a:solidFill>
              <a:latin typeface="Times New Roman" panose="02020603050405020304" pitchFamily="18" charset="0"/>
              <a:cs typeface="Times New Roman" panose="02020603050405020304" pitchFamily="18" charset="0"/>
            </a:rPr>
            <a:t> </a:t>
          </a:r>
          <a:r>
            <a:rPr lang="el-GR" sz="1800" kern="1200" dirty="0">
              <a:solidFill>
                <a:schemeClr val="tx1"/>
              </a:solidFill>
              <a:latin typeface="Times New Roman" panose="02020603050405020304" pitchFamily="18" charset="0"/>
              <a:cs typeface="Times New Roman" panose="02020603050405020304" pitchFamily="18" charset="0"/>
            </a:rPr>
            <a:t>εκπέμπεται</a:t>
          </a:r>
          <a:r>
            <a:rPr lang="el-GR" sz="2000" kern="1200" spc="275" dirty="0">
              <a:solidFill>
                <a:schemeClr val="tx1"/>
              </a:solidFill>
              <a:latin typeface="Times New Roman" panose="02020603050405020304" pitchFamily="18" charset="0"/>
              <a:cs typeface="Times New Roman" panose="02020603050405020304" pitchFamily="18" charset="0"/>
            </a:rPr>
            <a:t> </a:t>
          </a:r>
          <a:r>
            <a:rPr lang="el-GR" sz="2000" kern="1200" spc="80" dirty="0">
              <a:solidFill>
                <a:schemeClr val="tx1"/>
              </a:solidFill>
              <a:latin typeface="Times New Roman" panose="02020603050405020304" pitchFamily="18" charset="0"/>
              <a:cs typeface="Times New Roman" panose="02020603050405020304" pitchFamily="18" charset="0"/>
            </a:rPr>
            <a:t>από</a:t>
          </a:r>
          <a:r>
            <a:rPr lang="el-GR" sz="2000" kern="1200" spc="270" dirty="0">
              <a:solidFill>
                <a:schemeClr val="tx1"/>
              </a:solidFill>
              <a:latin typeface="Times New Roman" panose="02020603050405020304" pitchFamily="18" charset="0"/>
              <a:cs typeface="Times New Roman" panose="02020603050405020304" pitchFamily="18" charset="0"/>
            </a:rPr>
            <a:t> </a:t>
          </a:r>
          <a:r>
            <a:rPr lang="el-GR" sz="2000" kern="1200" spc="-55" dirty="0">
              <a:solidFill>
                <a:schemeClr val="tx1"/>
              </a:solidFill>
              <a:latin typeface="Times New Roman" panose="02020603050405020304" pitchFamily="18" charset="0"/>
              <a:cs typeface="Times New Roman" panose="02020603050405020304" pitchFamily="18" charset="0"/>
            </a:rPr>
            <a:t>τα </a:t>
          </a:r>
          <a:r>
            <a:rPr lang="el-GR" sz="2000" kern="1200" dirty="0">
              <a:solidFill>
                <a:schemeClr val="tx1"/>
              </a:solidFill>
              <a:latin typeface="Times New Roman" panose="02020603050405020304" pitchFamily="18" charset="0"/>
              <a:cs typeface="Times New Roman" panose="02020603050405020304" pitchFamily="18" charset="0"/>
            </a:rPr>
            <a:t>καυσαέρια</a:t>
          </a:r>
          <a:r>
            <a:rPr lang="el-GR" sz="2000" kern="1200" spc="-75" dirty="0">
              <a:solidFill>
                <a:schemeClr val="tx1"/>
              </a:solidFill>
              <a:latin typeface="Times New Roman" panose="02020603050405020304" pitchFamily="18" charset="0"/>
              <a:cs typeface="Times New Roman" panose="02020603050405020304" pitchFamily="18" charset="0"/>
            </a:rPr>
            <a:t> </a:t>
          </a:r>
          <a:r>
            <a:rPr lang="el-GR" sz="2000" kern="1200" dirty="0">
              <a:solidFill>
                <a:schemeClr val="tx1"/>
              </a:solidFill>
              <a:latin typeface="Times New Roman" panose="02020603050405020304" pitchFamily="18" charset="0"/>
              <a:cs typeface="Times New Roman" panose="02020603050405020304" pitchFamily="18" charset="0"/>
            </a:rPr>
            <a:t>των</a:t>
          </a:r>
          <a:r>
            <a:rPr lang="el-GR" sz="2000" kern="1200" spc="-105" dirty="0">
              <a:solidFill>
                <a:schemeClr val="tx1"/>
              </a:solidFill>
              <a:latin typeface="Times New Roman" panose="02020603050405020304" pitchFamily="18" charset="0"/>
              <a:cs typeface="Times New Roman" panose="02020603050405020304" pitchFamily="18" charset="0"/>
            </a:rPr>
            <a:t> </a:t>
          </a:r>
          <a:r>
            <a:rPr lang="el-GR" sz="2000" kern="1200" spc="-10" dirty="0">
              <a:solidFill>
                <a:schemeClr val="tx1"/>
              </a:solidFill>
              <a:latin typeface="Times New Roman" panose="02020603050405020304" pitchFamily="18" charset="0"/>
              <a:cs typeface="Times New Roman" panose="02020603050405020304" pitchFamily="18" charset="0"/>
            </a:rPr>
            <a:t>αυτοκινήτων.</a:t>
          </a:r>
          <a:endParaRPr lang="el-GR" sz="2000" kern="1200" dirty="0">
            <a:solidFill>
              <a:schemeClr val="tx1"/>
            </a:solidFill>
          </a:endParaRPr>
        </a:p>
      </dsp:txBody>
      <dsp:txXfrm>
        <a:off x="1430206" y="1968826"/>
        <a:ext cx="2810569" cy="1686341"/>
      </dsp:txXfrm>
    </dsp:sp>
    <dsp:sp modelId="{338F001D-3E31-43E9-BB7B-26EFEEFFB933}">
      <dsp:nvSpPr>
        <dsp:cNvPr id="0" name=""/>
        <dsp:cNvSpPr/>
      </dsp:nvSpPr>
      <dsp:spPr>
        <a:xfrm>
          <a:off x="1430206" y="3936225"/>
          <a:ext cx="2810569" cy="16863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solidFill>
                <a:schemeClr val="tx1"/>
              </a:solidFill>
              <a:latin typeface="Times New Roman" panose="02020603050405020304" pitchFamily="18" charset="0"/>
              <a:cs typeface="Times New Roman" panose="02020603050405020304" pitchFamily="18" charset="0"/>
            </a:rPr>
            <a:t>Το</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μονοξείδιο</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του άνθρακα </a:t>
          </a:r>
          <a:r>
            <a:rPr lang="el-GR" sz="1600" kern="1200" spc="-10" dirty="0">
              <a:solidFill>
                <a:schemeClr val="tx1"/>
              </a:solidFill>
              <a:latin typeface="Times New Roman" panose="02020603050405020304" pitchFamily="18" charset="0"/>
              <a:cs typeface="Times New Roman" panose="02020603050405020304" pitchFamily="18" charset="0"/>
            </a:rPr>
            <a:t>δεσμεύει</a:t>
          </a:r>
          <a:r>
            <a:rPr lang="el-GR" sz="1600" kern="1200" dirty="0">
              <a:solidFill>
                <a:schemeClr val="tx1"/>
              </a:solidFill>
              <a:latin typeface="Times New Roman" panose="02020603050405020304" pitchFamily="18" charset="0"/>
              <a:cs typeface="Times New Roman" panose="02020603050405020304" pitchFamily="18" charset="0"/>
            </a:rPr>
            <a:t> το</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οξυγόνο</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spc="65" dirty="0">
              <a:solidFill>
                <a:schemeClr val="tx1"/>
              </a:solidFill>
              <a:latin typeface="Times New Roman" panose="02020603050405020304" pitchFamily="18" charset="0"/>
              <a:cs typeface="Times New Roman" panose="02020603050405020304" pitchFamily="18" charset="0"/>
            </a:rPr>
            <a:t>που</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μας</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spc="-45" dirty="0">
              <a:solidFill>
                <a:schemeClr val="tx1"/>
              </a:solidFill>
              <a:latin typeface="Times New Roman" panose="02020603050405020304" pitchFamily="18" charset="0"/>
              <a:cs typeface="Times New Roman" panose="02020603050405020304" pitchFamily="18" charset="0"/>
            </a:rPr>
            <a:t>χρειάζεται </a:t>
          </a:r>
          <a:r>
            <a:rPr lang="el-GR" sz="1600" kern="1200" dirty="0">
              <a:solidFill>
                <a:schemeClr val="tx1"/>
              </a:solidFill>
              <a:latin typeface="Times New Roman" panose="02020603050405020304" pitchFamily="18" charset="0"/>
              <a:cs typeface="Times New Roman" panose="02020603050405020304" pitchFamily="18" charset="0"/>
            </a:rPr>
            <a:t>με</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αποτέλεσμα</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την</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αυξημένη δυσκολία</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στη</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spc="-30" dirty="0">
              <a:solidFill>
                <a:schemeClr val="tx1"/>
              </a:solidFill>
              <a:latin typeface="Times New Roman" panose="02020603050405020304" pitchFamily="18" charset="0"/>
              <a:cs typeface="Times New Roman" panose="02020603050405020304" pitchFamily="18" charset="0"/>
            </a:rPr>
            <a:t>λειτουργία</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spc="-10" dirty="0">
              <a:solidFill>
                <a:schemeClr val="tx1"/>
              </a:solidFill>
              <a:latin typeface="Times New Roman" panose="02020603050405020304" pitchFamily="18" charset="0"/>
              <a:cs typeface="Times New Roman" panose="02020603050405020304" pitchFamily="18" charset="0"/>
            </a:rPr>
            <a:t>της</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spc="-10" dirty="0">
              <a:solidFill>
                <a:schemeClr val="tx1"/>
              </a:solidFill>
              <a:latin typeface="Times New Roman" panose="02020603050405020304" pitchFamily="18" charset="0"/>
              <a:cs typeface="Times New Roman" panose="02020603050405020304" pitchFamily="18" charset="0"/>
            </a:rPr>
            <a:t>καρδιάς, </a:t>
          </a:r>
          <a:r>
            <a:rPr lang="el-GR" sz="1600" kern="1200" dirty="0">
              <a:solidFill>
                <a:schemeClr val="tx1"/>
              </a:solidFill>
              <a:latin typeface="Times New Roman" panose="02020603050405020304" pitchFamily="18" charset="0"/>
              <a:cs typeface="Times New Roman" panose="02020603050405020304" pitchFamily="18" charset="0"/>
            </a:rPr>
            <a:t>των</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πνευμόνων, </a:t>
          </a:r>
          <a:r>
            <a:rPr lang="el-GR" sz="1600" kern="1200" spc="-40" dirty="0">
              <a:solidFill>
                <a:schemeClr val="tx1"/>
              </a:solidFill>
              <a:latin typeface="Times New Roman" panose="02020603050405020304" pitchFamily="18" charset="0"/>
              <a:cs typeface="Times New Roman" panose="02020603050405020304" pitchFamily="18" charset="0"/>
            </a:rPr>
            <a:t>την</a:t>
          </a:r>
          <a:r>
            <a:rPr lang="el-GR" sz="1600" kern="1200" spc="-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κούραση</a:t>
          </a:r>
          <a:r>
            <a:rPr lang="el-GR" sz="1600" kern="1200" spc="15"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και</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spc="-40" dirty="0">
              <a:solidFill>
                <a:schemeClr val="tx1"/>
              </a:solidFill>
              <a:latin typeface="Times New Roman" panose="02020603050405020304" pitchFamily="18" charset="0"/>
              <a:cs typeface="Times New Roman" panose="02020603050405020304" pitchFamily="18" charset="0"/>
            </a:rPr>
            <a:t>την</a:t>
          </a:r>
          <a:r>
            <a:rPr lang="el-GR" sz="1600" kern="1200" spc="-10" dirty="0">
              <a:solidFill>
                <a:schemeClr val="tx1"/>
              </a:solidFill>
              <a:latin typeface="Times New Roman" panose="02020603050405020304" pitchFamily="18" charset="0"/>
              <a:cs typeface="Times New Roman" panose="02020603050405020304" pitchFamily="18" charset="0"/>
            </a:rPr>
            <a:t> </a:t>
          </a:r>
          <a:r>
            <a:rPr lang="el-GR" sz="1600" kern="1200" dirty="0">
              <a:solidFill>
                <a:schemeClr val="tx1"/>
              </a:solidFill>
              <a:latin typeface="Times New Roman" panose="02020603050405020304" pitchFamily="18" charset="0"/>
              <a:cs typeface="Times New Roman" panose="02020603050405020304" pitchFamily="18" charset="0"/>
            </a:rPr>
            <a:t>μειωμένη </a:t>
          </a:r>
          <a:r>
            <a:rPr lang="el-GR" sz="1600" kern="1200" spc="-10" dirty="0">
              <a:solidFill>
                <a:schemeClr val="tx1"/>
              </a:solidFill>
              <a:latin typeface="Times New Roman" panose="02020603050405020304" pitchFamily="18" charset="0"/>
              <a:cs typeface="Times New Roman" panose="02020603050405020304" pitchFamily="18" charset="0"/>
            </a:rPr>
            <a:t>αντοχή.</a:t>
          </a:r>
          <a:endParaRPr lang="el-GR" sz="1600" kern="1200" dirty="0">
            <a:solidFill>
              <a:schemeClr val="tx1"/>
            </a:solidFill>
          </a:endParaRPr>
        </a:p>
      </dsp:txBody>
      <dsp:txXfrm>
        <a:off x="1430206" y="3936225"/>
        <a:ext cx="2810569" cy="16863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31CB2-2759-4B34-B074-A7B80B4A1897}" type="datetimeFigureOut">
              <a:rPr lang="el-GR" smtClean="0"/>
              <a:pPr/>
              <a:t>19/4/2026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9439D-929C-42DC-9915-50F68D8C3F6D}" type="slidenum">
              <a:rPr lang="el-GR" smtClean="0"/>
              <a:pPr/>
              <a:t>‹#›</a:t>
            </a:fld>
            <a:endParaRPr lang="el-GR"/>
          </a:p>
        </p:txBody>
      </p:sp>
    </p:spTree>
    <p:extLst>
      <p:ext uri="{BB962C8B-B14F-4D97-AF65-F5344CB8AC3E}">
        <p14:creationId xmlns:p14="http://schemas.microsoft.com/office/powerpoint/2010/main" xmlns="" val="278189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καπνός που παράγεται από την καύση του καπνού με τη χρήση του ναργιλέ είναι εξίσου τοξικός με εκείνον του τσιγάρου. Περιέχει περίπου την ίδια ποσότητα νικοτίνης με το τσιγάρο και μπορεί να προκαλέσει εξάρτηση.</a:t>
            </a:r>
          </a:p>
          <a:p>
            <a:r>
              <a:rPr lang="el-GR" dirty="0"/>
              <a:t>Το νερό στο εσωτερικό του αδυνατεί να φιλτράρει τα τοξικά συστατικά του που μεταφέρονται με τους υδρατμούς και εισπνέονται.</a:t>
            </a:r>
          </a:p>
          <a:p>
            <a:r>
              <a:rPr lang="el-GR" dirty="0"/>
              <a:t>Οι καπνιστές ναργιλέ εκτίθενται σε περισσότερο μονοξείδιο του άνθρακα και καπνό από τους καπνιστές τσιγάρου και κινδυνεύουν επίσης από καρκίνους των πνευμόνων και της στοματικής κοιλότητας.</a:t>
            </a:r>
          </a:p>
          <a:p>
            <a:r>
              <a:rPr lang="el-GR" dirty="0"/>
              <a:t>Η χρήση κοινόχρηστων ναργιλέ, ενέχει τον κίνδυνο εξάπλωσης μολυσματικών νόσων και ιώσεων.</a:t>
            </a:r>
          </a:p>
          <a:p>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7</a:t>
            </a:fld>
            <a:endParaRPr lang="el-GR"/>
          </a:p>
        </p:txBody>
      </p:sp>
    </p:spTree>
    <p:extLst>
      <p:ext uri="{BB962C8B-B14F-4D97-AF65-F5344CB8AC3E}">
        <p14:creationId xmlns:p14="http://schemas.microsoft.com/office/powerpoint/2010/main" xmlns="" val="365835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9</a:t>
            </a:fld>
            <a:endParaRPr lang="el-GR"/>
          </a:p>
        </p:txBody>
      </p:sp>
    </p:spTree>
    <p:extLst>
      <p:ext uri="{BB962C8B-B14F-4D97-AF65-F5344CB8AC3E}">
        <p14:creationId xmlns:p14="http://schemas.microsoft.com/office/powerpoint/2010/main" xmlns="" val="259575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Όταν κάποιος ανάβει για πρώτη φορά τσιγάρο, μπορεί να αισθανθεί ναυτία, ζαλάδα ή πονοκέφαλο. Με την πάροδο, όμως, του χρόνου και καθώς ο καπνιστής εθίζεται στο κάπνισμα, εξοικειώνεται στην επίδραση της νικοτίνης στον οργανισμό του. Η χρήση νικοτίνης οδηγεί στην αύξηση των νικοτινικών υποδοχέων στον εγκέφαλο. Ο καπνιστής χρειάζεται πλέον ολοένα και μεγαλύτερη ποσότητα νικοτίνης, προκειμένου απλώς να διατηρούνται σταθερά τα επίπεδα </a:t>
            </a:r>
            <a:r>
              <a:rPr lang="el-GR" dirty="0" err="1"/>
              <a:t>ντοπαμίνης</a:t>
            </a:r>
            <a:r>
              <a:rPr lang="el-GR" dirty="0"/>
              <a:t>. Πρόκειται για το φαινόμενο της ανοχής.</a:t>
            </a:r>
          </a:p>
          <a:p>
            <a:endParaRPr lang="el-GR" dirty="0"/>
          </a:p>
          <a:p>
            <a:r>
              <a:rPr lang="el-GR" dirty="0"/>
              <a:t>H ανοχή σχετίζεται με την ανάγκη του καπνιστή για μεγαλύτερη ποσότητα νικοτίνης, προκειμένου να βιώσει την ίδια ικανοποίηση που στο παρελθόν βίωνε με λιγότερα τσιγάρα. Το καθημερινό κάπνισμα έχει ως συνέπεια ο οργανισμός μας να προσαρμόζεται σε συγκεκριμένα επίπεδα νικοτίνης κι έτσι χωρίς να το συνειδητοποιεί ο καπνιστής αυξάνει τον αριθμό των τσιγάρων που καπνίζει προκειμένου να διατηρηθούν τα επίπεδα της νικοτίνης στο αίμα στο βαθμό, στον οποίο ο οργανισμός έχει προσαρμοστεί. Η εξοικείωση του οργανισμού στις δυσάρεστες επιδράσεις της νικοτίνης επιτρέπει στον καπνιστή να επικεντρώνεται στις ευχάριστες επιδράσεις που η νικοτίνη συνεπάγεται.</a:t>
            </a:r>
          </a:p>
          <a:p>
            <a:endParaRPr lang="el-GR" dirty="0"/>
          </a:p>
          <a:p>
            <a:r>
              <a:rPr lang="el-GR" dirty="0"/>
              <a:t>Είναι γνωστό ότι, ο οργανισμός ενός καπνιστή μαθαίνει να λειτουργεί με συγκεκριμένα επίπεδα νικοτίνης στο αίμα. Είναι σημαντικό να γνωρίζετε, ότι η χρήση νικοτίνης με οποιαδήποτε μορφή, επιδρά ταχύτατα, στον ανθρώπινο εγκέφαλο. Η περιεκτικότητα της νικοτίνης στο αίμα και κατά συνέπεια η επίδρασή της στον οργανισμό αυξάνει σταδιακά και σταθεροποιείται σε περίπου 30 λεπτά από την εισδοχή της στον εγκέφαλο, με τα επίπεδα να παραμένουν αυξημένα και σταδιακά να μειώνονται σε πολύ σημαντικό βαθμό 1-2 ώρες μετά το τελευταίο τσιγάρο, είτε αυτό αποτελεί το τελευταίο τσιγάρο πριν τη διακοπή, είτε παρεμβάλλεται ένα φυσιολογικό ενδιάμεσο χρονικό κενό μεταξύ 2 τσιγάρων. Τότε, ο καπνιστής αισθάνεται πολύ έντονα την επιθυμία να καπνίσει.</a:t>
            </a:r>
          </a:p>
          <a:p>
            <a:endParaRPr lang="el-GR" dirty="0"/>
          </a:p>
          <a:p>
            <a:r>
              <a:rPr lang="el-GR" dirty="0"/>
              <a:t>Η νικοτίνη, μέσω της πνευμονικής κυκλοφορίας, φτάνει όπως ήδη αναφέρθηκε, σε λιγότερο από 10 δευτερόλεπτα στις περιοχές δράσης της στον εγκέφαλο. Αν και η νικοτίνη ταξινομείται ως διεγερτικό φάρμακο, μπορεί να ενεργήσει τόσο ως διεγερτικό όσο και ως κατασταλτικό. Ως διεγερτικό, φαίνεται ότι οδηγεί σε ενίσχυση της προσοχής, της μνήμης, της επεξεργασίας πληροφοριών και της μάθησης, ενώ ως κατασταλτικό μειώνει το συναίσθημα της κατάθλιψης. Γι’ αυτό και οι καπνιστές συχνά αναφέρουν ότι το κάπνισμα τους βοηθάει να συγκεντρώνονται καλύτερα, ενώ αισθάνονται έντονα την επιθυμία να καπνίσουν όταν αισθάνονται αγχωμένοι ή έχουν αρνητική διάθεση.</a:t>
            </a:r>
          </a:p>
          <a:p>
            <a:endParaRPr lang="el-GR" dirty="0"/>
          </a:p>
          <a:p>
            <a:r>
              <a:rPr lang="el-GR" dirty="0"/>
              <a:t>Ωστόσο είναι σημαντικό να σημειωθεί πως το αίσθημα αυξημένης ευχαρίστησης και μειωμένου θυμού, έντασης, καταθλιπτικής συμπτωματολογίας και άγχους που αναφέρουν οι καπνιστές μετά το άναμμα του τσιγάρου, καθώς και η αυξημένη συγκέντρωση δεν οφείλονται μόνο στην επίδραση της νικοτίνης στον εγκέφαλο αλλά και στην ανακούφιση από τα συμπτώματα στέρησης. Πιο συγκεκριμένα, η νικοτίνη δίνει την αίσθηση ότι χαλαρώνει και βοηθάει στη διαχείριση του άγχους, διότι απομακρύνει τις δυσάρεστες αισθήσεις που βιώνει ο οργανισμός από την έλλειψή της. Όταν η νικοτίνη στο αίμα πέφτει σε χαμηλά επίπεδα εμφανίζονται τα συμπτώματα στέρησης, μεταξύ των οποίων είναι η κακή διάθεση, η μειωμένη συγκέντρωση και η νευρικότητα. Καπνίζοντας αυξάνονται τα επίπεδα νικοτίνης και μειώνονται τα συμπτώματα στέρησης. Επομένως, το κάπνισμα είναι ο τρόπος με τον οποίο ικανοποιείται ο εθισμός στη νικοτίνη.</a:t>
            </a:r>
          </a:p>
          <a:p>
            <a:endParaRPr lang="el-GR" dirty="0"/>
          </a:p>
          <a:p>
            <a:r>
              <a:rPr lang="el-GR" dirty="0"/>
              <a:t>Είναι σημαντικό να σημειωθεί πως η νικοτίνη επηρεάζει, επίσης, το μεταβολισμό ελαττώνοντας την όρεξη για φαγητό και αυξάνοντας τον μεταβολικό ρυθμό. Με τη διακοπή του καπνίσματος, ο πρώην καπνιστής μπορεί να αυξήσει το σωματικό του βάρος κατά 2,5 έως 4 κιλά.</a:t>
            </a:r>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13</a:t>
            </a:fld>
            <a:endParaRPr lang="el-GR"/>
          </a:p>
        </p:txBody>
      </p:sp>
    </p:spTree>
    <p:extLst>
      <p:ext uri="{BB962C8B-B14F-4D97-AF65-F5344CB8AC3E}">
        <p14:creationId xmlns:p14="http://schemas.microsoft.com/office/powerpoint/2010/main" xmlns="" val="196049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πίσσα  αποτελεί  μίγμα  πολλών  καρκινογόνων  ουσιών  και  έχει σκούρο χρώμα και κολλώδη υφή.</a:t>
            </a:r>
          </a:p>
          <a:p>
            <a:r>
              <a:rPr lang="el-GR" dirty="0"/>
              <a:t>Όταν ο καπνός εισπνέεται η πίσσα ¨κάθεται¨ στην επιφάνεια του στόματος, του λάρυγγα, των πνευμόνων, αλλά και του στομάχου και είναι  αιτία  για  την  εμφάνιση  πολλών  παθήσεων,  την  επιδείνωση χρόνιων αναπνευστικών νοσημάτων και στην υποτροπή άλλων.</a:t>
            </a:r>
          </a:p>
          <a:p>
            <a:endParaRPr lang="el-GR" dirty="0"/>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14</a:t>
            </a:fld>
            <a:endParaRPr lang="el-GR"/>
          </a:p>
        </p:txBody>
      </p:sp>
    </p:spTree>
    <p:extLst>
      <p:ext uri="{BB962C8B-B14F-4D97-AF65-F5344CB8AC3E}">
        <p14:creationId xmlns:p14="http://schemas.microsoft.com/office/powerpoint/2010/main" xmlns="" val="218629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15</a:t>
            </a:fld>
            <a:endParaRPr lang="el-GR"/>
          </a:p>
        </p:txBody>
      </p:sp>
    </p:spTree>
    <p:extLst>
      <p:ext uri="{BB962C8B-B14F-4D97-AF65-F5344CB8AC3E}">
        <p14:creationId xmlns:p14="http://schemas.microsoft.com/office/powerpoint/2010/main" xmlns="" val="300129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κάπνισμα αποτελεί μία από τις σημαντικότερες αιτίες ανάπτυξης καρκίνου όχι μόνο στο αναπνευστικό σύστημα, αλλά και σε ολόκληρο τον πεπτικό σωλήνα, καθώς οι χιλιάδες τοξικές και </a:t>
            </a:r>
            <a:r>
              <a:rPr lang="el-GR" dirty="0" err="1"/>
              <a:t>καρκινογόνες</a:t>
            </a:r>
            <a:r>
              <a:rPr lang="el-GR" dirty="0"/>
              <a:t> ουσίες του καπνού καταπίνονται με το σάλιο ή </a:t>
            </a:r>
            <a:r>
              <a:rPr lang="el-GR" dirty="0" err="1"/>
              <a:t>απορροφώνται</a:t>
            </a:r>
            <a:r>
              <a:rPr lang="el-GR" dirty="0"/>
              <a:t> στην κυκλοφορία του αίματος προκαλώντας σοβαρές κυτταρικές βλάβες. Ουσιαστικά, η βλαβερή αυτή συνήθεια πυροδοτεί χρόνιες φλεγμονές και αποδυναμώνει τους αμυντικούς μηχανισμούς του γαστρεντερικού συστήματος, γεγονός που καθιστά την οριστική διακοπή του καπνίσματος την πιο αποτελεσματική ασπίδα προστασίας απέναντι σε αυτές τις απειλητικές για τη ζωή ασθένειες.</a:t>
            </a:r>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19</a:t>
            </a:fld>
            <a:endParaRPr lang="el-GR"/>
          </a:p>
        </p:txBody>
      </p:sp>
    </p:spTree>
    <p:extLst>
      <p:ext uri="{BB962C8B-B14F-4D97-AF65-F5344CB8AC3E}">
        <p14:creationId xmlns:p14="http://schemas.microsoft.com/office/powerpoint/2010/main" xmlns="" val="18825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Αυτή η συνεχής έκθεση στις χημικές ενώσεις οδηγεί σε μεταλλάξεις του DNA, αυξάνοντας δραματικά τον κίνδυνο εμφάνισης κακοηθών όγκων σε όργανα όπως η στοματική κοιλότητα, ο φάρυγγας και ο οισοφάγος. Εξετάσεις για το στόμα και το λαιμό που χρησιμοποιούνται για την ανίχνευση και τη διάγνωση του καρκίνου του χείλους και του στόματος.</a:t>
            </a:r>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20</a:t>
            </a:fld>
            <a:endParaRPr lang="el-GR"/>
          </a:p>
        </p:txBody>
      </p:sp>
    </p:spTree>
    <p:extLst>
      <p:ext uri="{BB962C8B-B14F-4D97-AF65-F5344CB8AC3E}">
        <p14:creationId xmlns:p14="http://schemas.microsoft.com/office/powerpoint/2010/main" xmlns="" val="63072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καρκίνος του πνεύμονα οφείλεται στον ανεξέλεγκτο και ανώμαλο πολλαπλασιασμό μίας παθολογικής σειράς κυττάρων του πνεύμονα. Οι δύο κυριότερες κατηγορίες του καρκίνου του πνεύμονα είναι ο Μη </a:t>
            </a:r>
            <a:r>
              <a:rPr lang="el-GR" dirty="0" err="1"/>
              <a:t>Μικροκυτταρικός</a:t>
            </a:r>
            <a:r>
              <a:rPr lang="el-GR" dirty="0"/>
              <a:t> Καρκίνος Πνεύμονα (ΜΜΚΠ) και ο </a:t>
            </a:r>
            <a:r>
              <a:rPr lang="el-GR" dirty="0" err="1"/>
              <a:t>Μικροκυτταρικός</a:t>
            </a:r>
            <a:r>
              <a:rPr lang="el-GR" dirty="0"/>
              <a:t> Καρκίνος Πνεύμονα (ΜΚΠ). Οι περισσότερες περιπτώσεις καρκίνου του πνεύμονα σχετίζονται με το κάπνισμα, σε ποσοστό περίπου 70-90%, καθώς περιέχει μεγάλο αριθμό καρκινογόνων ουσιών. Από τον καπνό κινδυνεύουν τόσο οι ενεργοί καπνιστές, όσο και οι παθητικοί καπνιστές.</a:t>
            </a:r>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21</a:t>
            </a:fld>
            <a:endParaRPr lang="el-GR"/>
          </a:p>
        </p:txBody>
      </p:sp>
    </p:spTree>
    <p:extLst>
      <p:ext uri="{BB962C8B-B14F-4D97-AF65-F5344CB8AC3E}">
        <p14:creationId xmlns:p14="http://schemas.microsoft.com/office/powerpoint/2010/main" xmlns="" val="71946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καρκίνος της ουροδόχου κύστης είναι το δεύτερο σε συχνότητα καρκίνωμα του ουρογεννητικού στον άνθρωπο μετά από αυτό του προστάτη. Υπολογίζεται ότι το κάπνισμα ευθύνεται για το 25-60% των περιπτώσεων καρκίνου της κύστης. Οι καπνιστές διατρέχουν τετραπλάσιο κίνδυνο ανάπτυξης του καρκινώματος από τους μη καπνιστές, ο δε κίνδυνος φαίνεται ότι σχετίζεται με τον αριθμό των τσιγάρων, τη διάρκεια του καπνίσματος και το βαθμό εισπνοής του καπνού.</a:t>
            </a:r>
          </a:p>
          <a:p>
            <a:r>
              <a:rPr lang="el-GR" dirty="0"/>
              <a:t>Η διακοπή του καπνίσματος φαίνεται ότι έχει ως αποτέλεσμα τη μείωση της συχνότητας εμφάνισης του καρκίνου της κύστης, μείωση που πάντως είναι προοδευτική και μακροχρόνια. Υπολογίζεται ότι χρειάζονται τουλάχιστον 20 χρόνια από τη διακοπή του καπνίσματος ώστε ο σχετικός κίνδυνος να μειωθεί στα επίπεδα του μη καπνιστή και η περίοδος αυτή είναι πολύ μεγαλύτερη από την αντίστοιχη για τον καρκίνο του πνεύμονα και τις καρδιαγγειακές νόσους.</a:t>
            </a:r>
          </a:p>
          <a:p>
            <a:endParaRPr lang="el-GR" dirty="0"/>
          </a:p>
        </p:txBody>
      </p:sp>
      <p:sp>
        <p:nvSpPr>
          <p:cNvPr id="4" name="Θέση αριθμού διαφάνειας 3"/>
          <p:cNvSpPr>
            <a:spLocks noGrp="1"/>
          </p:cNvSpPr>
          <p:nvPr>
            <p:ph type="sldNum" sz="quarter" idx="5"/>
          </p:nvPr>
        </p:nvSpPr>
        <p:spPr/>
        <p:txBody>
          <a:bodyPr/>
          <a:lstStyle/>
          <a:p>
            <a:fld id="{D369439D-929C-42DC-9915-50F68D8C3F6D}" type="slidenum">
              <a:rPr lang="el-GR" smtClean="0"/>
              <a:pPr/>
              <a:t>22</a:t>
            </a:fld>
            <a:endParaRPr lang="el-GR"/>
          </a:p>
        </p:txBody>
      </p:sp>
    </p:spTree>
    <p:extLst>
      <p:ext uri="{BB962C8B-B14F-4D97-AF65-F5344CB8AC3E}">
        <p14:creationId xmlns:p14="http://schemas.microsoft.com/office/powerpoint/2010/main" xmlns="" val="263609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D7368D-31D9-8101-473D-CD39E706FD22}"/>
              </a:ext>
              <a:ext uri="{C183D7F6-B498-43B3-948B-1728B52AA6E4}">
                <adec:decorative xmlns:adec="http://schemas.microsoft.com/office/drawing/2017/decorative" xmlns=""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C43946B-3F5A-C916-B62B-8D5938EA8285}"/>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DAA7B3-5D3B-D493-8F6F-1FEBB8576D62}"/>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375225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0940D3-6996-1C08-F1AF-87C354657912}"/>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CEF8A9-EB1E-B344-A4B8-B58D0633630B}"/>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168806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E314B3C-96CD-071C-C2AD-2C7E04F819C0}"/>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155BC2-C712-C4A4-50EC-E10D88344310}"/>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246395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AE15260-1C0B-A965-3114-D7C40D18BDF4}"/>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8BA76D-3B8B-429D-9B32-54D6A6297C0A}"/>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284348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5CF3052-6EE8-979F-04FB-1B8DF81F29B9}"/>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7ED64F-5DAB-238D-C34A-1DCCB12221D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372949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23BD680-4E7A-5155-3CAE-6BD44EE8BA83}"/>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6" name="Footer Placeholder 5">
            <a:extLst>
              <a:ext uri="{FF2B5EF4-FFF2-40B4-BE49-F238E27FC236}">
                <a16:creationId xmlns:a16="http://schemas.microsoft.com/office/drawing/2014/main" xmlns=""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BD6032-FD7A-BFFD-9BE5-48EDBEFBD147}"/>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283561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38F7E4-7D9E-4736-3269-4F0C46996125}"/>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8" name="Footer Placeholder 7">
            <a:extLst>
              <a:ext uri="{FF2B5EF4-FFF2-40B4-BE49-F238E27FC236}">
                <a16:creationId xmlns:a16="http://schemas.microsoft.com/office/drawing/2014/main" xmlns=""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980844D-FE1F-49E7-3BBD-527FB72ECD1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198591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76E055BD-4154-B9D1-0B5B-B1E3A06B6B31}"/>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4" name="Footer Placeholder 3">
            <a:extLst>
              <a:ext uri="{FF2B5EF4-FFF2-40B4-BE49-F238E27FC236}">
                <a16:creationId xmlns:a16="http://schemas.microsoft.com/office/drawing/2014/main" xmlns=""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82CEFC4-D276-DF45-F395-F5BD2EA70114}"/>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356854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12C0AD-76F4-FCE4-2717-0A9AA4351B6D}"/>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3" name="Footer Placeholder 2">
            <a:extLst>
              <a:ext uri="{FF2B5EF4-FFF2-40B4-BE49-F238E27FC236}">
                <a16:creationId xmlns:a16="http://schemas.microsoft.com/office/drawing/2014/main" xmlns=""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FAA6DA0-07AE-4BE4-B82F-7936D0E3E37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110454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DBFED3-7CB3-1B8B-9504-13A121CAD015}"/>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6" name="Footer Placeholder 5">
            <a:extLst>
              <a:ext uri="{FF2B5EF4-FFF2-40B4-BE49-F238E27FC236}">
                <a16:creationId xmlns:a16="http://schemas.microsoft.com/office/drawing/2014/main" xmlns=""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8898EA-84CC-411C-0012-D314953696B9}"/>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160417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B0DB38-7CB9-2140-BC21-6D2E7DD0B6B5}"/>
              </a:ext>
            </a:extLst>
          </p:cNvPr>
          <p:cNvSpPr>
            <a:spLocks noGrp="1"/>
          </p:cNvSpPr>
          <p:nvPr>
            <p:ph type="dt" sz="half" idx="10"/>
          </p:nvPr>
        </p:nvSpPr>
        <p:spPr/>
        <p:txBody>
          <a:bodyPr/>
          <a:lstStyle/>
          <a:p>
            <a:fld id="{1E351CED-465B-40B5-ADCE-957C918F227B}" type="datetimeFigureOut">
              <a:rPr lang="en-US" smtClean="0"/>
              <a:pPr/>
              <a:t>4/19/2026</a:t>
            </a:fld>
            <a:endParaRPr lang="en-US"/>
          </a:p>
        </p:txBody>
      </p:sp>
      <p:sp>
        <p:nvSpPr>
          <p:cNvPr id="6" name="Footer Placeholder 5">
            <a:extLst>
              <a:ext uri="{FF2B5EF4-FFF2-40B4-BE49-F238E27FC236}">
                <a16:creationId xmlns:a16="http://schemas.microsoft.com/office/drawing/2014/main" xmlns=""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EEF53D-CF5A-87A2-E973-3B8CCDEBAA2B}"/>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30366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pPr/>
              <a:t>4/19/2026</a:t>
            </a:fld>
            <a:endParaRPr lang="en-US"/>
          </a:p>
        </p:txBody>
      </p:sp>
      <p:sp>
        <p:nvSpPr>
          <p:cNvPr id="5" name="Footer Placeholder 4">
            <a:extLst>
              <a:ext uri="{FF2B5EF4-FFF2-40B4-BE49-F238E27FC236}">
                <a16:creationId xmlns:a16="http://schemas.microsoft.com/office/drawing/2014/main" xmlns=""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pPr/>
              <a:t>‹#›</a:t>
            </a:fld>
            <a:endParaRPr lang="en-US"/>
          </a:p>
        </p:txBody>
      </p:sp>
    </p:spTree>
    <p:extLst>
      <p:ext uri="{BB962C8B-B14F-4D97-AF65-F5344CB8AC3E}">
        <p14:creationId xmlns:p14="http://schemas.microsoft.com/office/powerpoint/2010/main" xmlns="" val="24451527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6.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7.jpe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axmag.gr/psychologia"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768F94E-2BF1-56A5-87AC-0C4270793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412311D-50F2-7D71-0CF3-ABCD7B79DE00}"/>
              </a:ext>
            </a:extLst>
          </p:cNvPr>
          <p:cNvPicPr>
            <a:picLocks noChangeAspect="1"/>
          </p:cNvPicPr>
          <p:nvPr/>
        </p:nvPicPr>
        <p:blipFill>
          <a:blip r:embed="rId2" cstate="print"/>
          <a:srcRect t="37453" b="6297"/>
          <a:stretch>
            <a:fillRect/>
          </a:stretch>
        </p:blipFill>
        <p:spPr>
          <a:xfrm>
            <a:off x="20" y="1"/>
            <a:ext cx="12191979" cy="6857999"/>
          </a:xfrm>
          <a:prstGeom prst="rect">
            <a:avLst/>
          </a:prstGeom>
        </p:spPr>
      </p:pic>
      <p:sp>
        <p:nvSpPr>
          <p:cNvPr id="18" name="Freeform: Shape 17">
            <a:extLst>
              <a:ext uri="{FF2B5EF4-FFF2-40B4-BE49-F238E27FC236}">
                <a16:creationId xmlns:a16="http://schemas.microsoft.com/office/drawing/2014/main" xmlns="" id="{393D8CD4-7FBE-9118-0CEB-9C1A2FA6AE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p:cNvSpPr>
            <a:spLocks noGrp="1"/>
          </p:cNvSpPr>
          <p:nvPr>
            <p:ph type="ctrTitle"/>
          </p:nvPr>
        </p:nvSpPr>
        <p:spPr>
          <a:xfrm>
            <a:off x="956065" y="498764"/>
            <a:ext cx="3726596" cy="1496291"/>
          </a:xfrm>
        </p:spPr>
        <p:txBody>
          <a:bodyPr anchor="b">
            <a:normAutofit/>
          </a:bodyPr>
          <a:lstStyle/>
          <a:p>
            <a:r>
              <a:rPr lang="el-GR" sz="3200" dirty="0">
                <a:latin typeface="Times New Roman"/>
                <a:cs typeface="Times New Roman"/>
              </a:rPr>
              <a:t>Κάπνισμα και Πρόληψη</a:t>
            </a:r>
          </a:p>
        </p:txBody>
      </p:sp>
      <p:sp>
        <p:nvSpPr>
          <p:cNvPr id="3" name="Υπότιτλος 2"/>
          <p:cNvSpPr>
            <a:spLocks noGrp="1"/>
          </p:cNvSpPr>
          <p:nvPr>
            <p:ph type="subTitle" idx="1"/>
          </p:nvPr>
        </p:nvSpPr>
        <p:spPr>
          <a:xfrm>
            <a:off x="968944" y="2108579"/>
            <a:ext cx="2754568" cy="1019085"/>
          </a:xfrm>
        </p:spPr>
        <p:txBody>
          <a:bodyPr vert="horz" lIns="91440" tIns="45720" rIns="91440" bIns="45720" rtlCol="0" anchor="t">
            <a:normAutofit/>
          </a:bodyPr>
          <a:lstStyle/>
          <a:p>
            <a:r>
              <a:rPr lang="el-GR" dirty="0">
                <a:latin typeface="Times New Roman" panose="02020603050405020304" pitchFamily="18" charset="0"/>
                <a:cs typeface="Times New Roman" panose="02020603050405020304" pitchFamily="18" charset="0"/>
              </a:rPr>
              <a:t>9ο Γυμνάσιο Νίκαιας</a:t>
            </a:r>
          </a:p>
          <a:p>
            <a:r>
              <a:rPr lang="el-GR" dirty="0">
                <a:latin typeface="Times New Roman" panose="02020603050405020304" pitchFamily="18" charset="0"/>
                <a:cs typeface="Times New Roman" panose="02020603050405020304" pitchFamily="18" charset="0"/>
              </a:rPr>
              <a:t>Απρίλιος 2026</a:t>
            </a:r>
          </a:p>
        </p:txBody>
      </p:sp>
    </p:spTree>
    <p:extLst>
      <p:ext uri="{BB962C8B-B14F-4D97-AF65-F5344CB8AC3E}">
        <p14:creationId xmlns:p14="http://schemas.microsoft.com/office/powerpoint/2010/main" xmlns=""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3683DE-5E32-5820-ACC8-F8743D1D77C6}"/>
              </a:ext>
            </a:extLst>
          </p:cNvPr>
          <p:cNvSpPr>
            <a:spLocks noGrp="1"/>
          </p:cNvSpPr>
          <p:nvPr>
            <p:ph type="title"/>
          </p:nvPr>
        </p:nvSpPr>
        <p:spPr>
          <a:xfrm>
            <a:off x="628649" y="180975"/>
            <a:ext cx="7953375" cy="1508198"/>
          </a:xfrm>
        </p:spPr>
        <p:txBody>
          <a:bodyPr>
            <a:normAutofit/>
          </a:bodyPr>
          <a:lstStyle/>
          <a:p>
            <a:pPr algn="ctr"/>
            <a:r>
              <a:rPr lang="el-GR" sz="4800" b="1" i="0" u="none" strike="noStrike" baseline="0" dirty="0">
                <a:solidFill>
                  <a:srgbClr val="000000"/>
                </a:solidFill>
                <a:latin typeface="Times New Roman" panose="02020603050405020304" pitchFamily="18" charset="0"/>
                <a:cs typeface="Times New Roman" panose="02020603050405020304" pitchFamily="18" charset="0"/>
              </a:rPr>
              <a:t>Ηλεκτρονικό τσιγάρο -</a:t>
            </a:r>
            <a:r>
              <a:rPr lang="el-GR" sz="4800" b="1" i="0" u="none" strike="noStrike" baseline="0" dirty="0" err="1">
                <a:solidFill>
                  <a:srgbClr val="000000"/>
                </a:solidFill>
                <a:latin typeface="Times New Roman" panose="02020603050405020304" pitchFamily="18" charset="0"/>
                <a:cs typeface="Times New Roman" panose="02020603050405020304" pitchFamily="18" charset="0"/>
              </a:rPr>
              <a:t>άτμισμα</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xmlns="" id="{3C74F4B3-2021-7DB2-3148-7F23E3FFB82F}"/>
              </a:ext>
            </a:extLst>
          </p:cNvPr>
          <p:cNvSpPr>
            <a:spLocks noGrp="1"/>
          </p:cNvSpPr>
          <p:nvPr>
            <p:ph type="body" idx="1"/>
          </p:nvPr>
        </p:nvSpPr>
        <p:spPr>
          <a:xfrm>
            <a:off x="1104900" y="1854127"/>
            <a:ext cx="5397260" cy="3213173"/>
          </a:xfrm>
        </p:spPr>
        <p:txBody>
          <a:bodyPr>
            <a:normAutofit/>
          </a:bodyPr>
          <a:lstStyle/>
          <a:p>
            <a:pPr marL="285750" indent="-285750">
              <a:buFont typeface="Wingdings" panose="05000000000000000000" pitchFamily="2" charset="2"/>
              <a:buChar char="Ø"/>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νικοτίνη που περιέχεται στα αρωματικά υγρά των ηλεκτρονικών τσιγάρων είναι εθιστική και τα ηλεκτρονικά τσιγάρα </a:t>
            </a:r>
            <a:r>
              <a:rPr lang="el-GR" sz="1800" b="1" i="0" u="none" strike="noStrike" baseline="0" dirty="0">
                <a:solidFill>
                  <a:srgbClr val="000000"/>
                </a:solidFill>
                <a:latin typeface="Times New Roman" panose="02020603050405020304" pitchFamily="18" charset="0"/>
                <a:cs typeface="Times New Roman" panose="02020603050405020304" pitchFamily="18" charset="0"/>
              </a:rPr>
              <a:t>δεν αποτελούν τρόπο διακοπής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του καπνίσματος.</a:t>
            </a:r>
          </a:p>
          <a:p>
            <a:pPr marL="285750" indent="-285750">
              <a:buFont typeface="Wingdings" panose="05000000000000000000" pitchFamily="2" charset="2"/>
              <a:buChar char="Ø"/>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Επιπλέον ο ατμός του ηλεκτρονικού τσιγάρου μπορεί να περιέχει τοξικά μέταλλα, ενώ η θερμότητα που αναπτύσσεται επηρεάζει τη συγκέντρωση μετάλλων στον ατμό που εισπνέει ο καπνιστής.</a:t>
            </a:r>
            <a:endParaRPr lang="el-GR" dirty="0">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2861BBB0-FA8A-824F-26F0-B482E862B953}"/>
              </a:ext>
            </a:extLst>
          </p:cNvPr>
          <p:cNvPicPr>
            <a:picLocks noChangeAspect="1"/>
          </p:cNvPicPr>
          <p:nvPr/>
        </p:nvPicPr>
        <p:blipFill>
          <a:blip r:embed="rId2" cstate="print"/>
          <a:stretch>
            <a:fillRect/>
          </a:stretch>
        </p:blipFill>
        <p:spPr>
          <a:xfrm>
            <a:off x="628649" y="4921225"/>
            <a:ext cx="3090940" cy="1755800"/>
          </a:xfrm>
          <a:prstGeom prst="rect">
            <a:avLst/>
          </a:prstGeom>
        </p:spPr>
      </p:pic>
    </p:spTree>
    <p:extLst>
      <p:ext uri="{BB962C8B-B14F-4D97-AF65-F5344CB8AC3E}">
        <p14:creationId xmlns:p14="http://schemas.microsoft.com/office/powerpoint/2010/main" xmlns="" val="21865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475674-5420-5CAF-0516-50A990E83B1B}"/>
              </a:ext>
            </a:extLst>
          </p:cNvPr>
          <p:cNvSpPr>
            <a:spLocks noGrp="1"/>
          </p:cNvSpPr>
          <p:nvPr>
            <p:ph type="title"/>
          </p:nvPr>
        </p:nvSpPr>
        <p:spPr>
          <a:xfrm>
            <a:off x="742950" y="590550"/>
            <a:ext cx="6455434" cy="552450"/>
          </a:xfrm>
        </p:spPr>
        <p:txBody>
          <a:bodyPr>
            <a:noAutofit/>
          </a:bodyPr>
          <a:lstStyle/>
          <a:p>
            <a:r>
              <a:rPr lang="el-GR" sz="3200" b="1" i="0" u="none" strike="noStrike" baseline="0" dirty="0">
                <a:solidFill>
                  <a:srgbClr val="000000"/>
                </a:solidFill>
                <a:latin typeface="Times New Roman" panose="02020603050405020304" pitchFamily="18" charset="0"/>
                <a:cs typeface="Times New Roman" panose="02020603050405020304" pitchFamily="18" charset="0"/>
              </a:rPr>
              <a:t>Τι είναι το τσιγάρο ;</a:t>
            </a:r>
            <a:endParaRPr lang="el-GR" sz="7200"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xmlns="" id="{60F3250A-E889-96A9-990E-20F2D4E78A21}"/>
              </a:ext>
            </a:extLst>
          </p:cNvPr>
          <p:cNvSpPr>
            <a:spLocks noGrp="1"/>
          </p:cNvSpPr>
          <p:nvPr>
            <p:ph type="body" idx="1"/>
          </p:nvPr>
        </p:nvSpPr>
        <p:spPr>
          <a:xfrm>
            <a:off x="495300" y="5489338"/>
            <a:ext cx="5397260" cy="955748"/>
          </a:xfrm>
        </p:spPr>
        <p:txBody>
          <a:bodyPr>
            <a:normAutofit fontScale="85000" lnSpcReduction="10000"/>
          </a:bodyPr>
          <a:lstStyle/>
          <a:p>
            <a:pPr algn="just"/>
            <a:r>
              <a:rPr lang="el-GR" dirty="0">
                <a:latin typeface="Times New Roman" panose="02020603050405020304" pitchFamily="18" charset="0"/>
                <a:cs typeface="Times New Roman" panose="02020603050405020304" pitchFamily="18" charset="0"/>
              </a:rPr>
              <a:t>Στον καπνό του τσιγάρου έχουν ανιχνευθεί, είτε ως αέρια είτε ως μικροσκοπικά σωματίδια, περισσότερες από 7.000 διαφορετικές ουσίες.</a:t>
            </a:r>
          </a:p>
        </p:txBody>
      </p:sp>
      <p:pic>
        <p:nvPicPr>
          <p:cNvPr id="5" name="Εικόνα 4">
            <a:extLst>
              <a:ext uri="{FF2B5EF4-FFF2-40B4-BE49-F238E27FC236}">
                <a16:creationId xmlns:a16="http://schemas.microsoft.com/office/drawing/2014/main" xmlns="" id="{C224533D-72C7-FE2A-6480-7DB5A2BFA47C}"/>
              </a:ext>
            </a:extLst>
          </p:cNvPr>
          <p:cNvPicPr>
            <a:picLocks noChangeAspect="1"/>
          </p:cNvPicPr>
          <p:nvPr/>
        </p:nvPicPr>
        <p:blipFill>
          <a:blip r:embed="rId2" cstate="print"/>
          <a:stretch>
            <a:fillRect/>
          </a:stretch>
        </p:blipFill>
        <p:spPr>
          <a:xfrm>
            <a:off x="1178316" y="1307863"/>
            <a:ext cx="6797494" cy="4016612"/>
          </a:xfrm>
          <a:prstGeom prst="rect">
            <a:avLst/>
          </a:prstGeom>
        </p:spPr>
      </p:pic>
    </p:spTree>
    <p:extLst>
      <p:ext uri="{BB962C8B-B14F-4D97-AF65-F5344CB8AC3E}">
        <p14:creationId xmlns:p14="http://schemas.microsoft.com/office/powerpoint/2010/main" xmlns="" val="202666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5563B0-C253-2273-B191-DD268C8540FA}"/>
              </a:ext>
            </a:extLst>
          </p:cNvPr>
          <p:cNvSpPr>
            <a:spLocks noGrp="1"/>
          </p:cNvSpPr>
          <p:nvPr>
            <p:ph type="title"/>
          </p:nvPr>
        </p:nvSpPr>
        <p:spPr>
          <a:xfrm>
            <a:off x="1066800" y="280988"/>
            <a:ext cx="6455434" cy="1233487"/>
          </a:xfrm>
        </p:spPr>
        <p:txBody>
          <a:bodyPr>
            <a:normAutofit fontScale="90000"/>
          </a:bodyPr>
          <a:lstStyle/>
          <a:p>
            <a:r>
              <a:rPr lang="el-GR" dirty="0">
                <a:latin typeface="Times New Roman" panose="02020603050405020304" pitchFamily="18" charset="0"/>
                <a:cs typeface="Times New Roman" panose="02020603050405020304" pitchFamily="18" charset="0"/>
              </a:rPr>
              <a:t>Τι συμβαίνει όταν ανάβουμε ένα τσιγάρο ;</a:t>
            </a:r>
          </a:p>
        </p:txBody>
      </p:sp>
      <p:graphicFrame>
        <p:nvGraphicFramePr>
          <p:cNvPr id="4" name="Διάγραμμα 3">
            <a:extLst>
              <a:ext uri="{FF2B5EF4-FFF2-40B4-BE49-F238E27FC236}">
                <a16:creationId xmlns:a16="http://schemas.microsoft.com/office/drawing/2014/main" xmlns="" id="{CE7DE49A-2000-6ADB-BC82-36A0704D279B}"/>
              </a:ext>
            </a:extLst>
          </p:cNvPr>
          <p:cNvGraphicFramePr/>
          <p:nvPr>
            <p:extLst>
              <p:ext uri="{D42A27DB-BD31-4B8C-83A1-F6EECF244321}">
                <p14:modId xmlns:p14="http://schemas.microsoft.com/office/powerpoint/2010/main" xmlns="" val="2675013260"/>
              </p:ext>
            </p:extLst>
          </p:nvPr>
        </p:nvGraphicFramePr>
        <p:xfrm>
          <a:off x="67945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xmlns="" id="{0B80CE58-5789-BA8B-5E9E-E5DB48202874}"/>
              </a:ext>
            </a:extLst>
          </p:cNvPr>
          <p:cNvPicPr>
            <a:picLocks noChangeAspect="1"/>
          </p:cNvPicPr>
          <p:nvPr/>
        </p:nvPicPr>
        <p:blipFill>
          <a:blip r:embed="rId7" cstate="print"/>
          <a:stretch>
            <a:fillRect/>
          </a:stretch>
        </p:blipFill>
        <p:spPr>
          <a:xfrm>
            <a:off x="895637" y="5036764"/>
            <a:ext cx="2152075" cy="1280271"/>
          </a:xfrm>
          <a:prstGeom prst="rect">
            <a:avLst/>
          </a:prstGeom>
        </p:spPr>
      </p:pic>
    </p:spTree>
    <p:extLst>
      <p:ext uri="{BB962C8B-B14F-4D97-AF65-F5344CB8AC3E}">
        <p14:creationId xmlns:p14="http://schemas.microsoft.com/office/powerpoint/2010/main" xmlns="" val="2823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4E01151-EE90-7C7F-4778-3120D085CAE1}"/>
              </a:ext>
            </a:extLst>
          </p:cNvPr>
          <p:cNvSpPr>
            <a:spLocks noGrp="1"/>
          </p:cNvSpPr>
          <p:nvPr>
            <p:ph type="title"/>
          </p:nvPr>
        </p:nvSpPr>
        <p:spPr>
          <a:xfrm>
            <a:off x="2952750" y="247650"/>
            <a:ext cx="6455434" cy="1433462"/>
          </a:xfrm>
        </p:spPr>
        <p:txBody>
          <a:bodyPr/>
          <a:lstStyle/>
          <a:p>
            <a:r>
              <a:rPr lang="el-GR" dirty="0">
                <a:latin typeface="Times New Roman" panose="02020603050405020304" pitchFamily="18" charset="0"/>
                <a:cs typeface="Times New Roman" panose="02020603050405020304" pitchFamily="18" charset="0"/>
              </a:rPr>
              <a:t>Πως δρα η νικοτίνη στον εγκέφαλο;</a:t>
            </a:r>
          </a:p>
        </p:txBody>
      </p:sp>
      <p:pic>
        <p:nvPicPr>
          <p:cNvPr id="4" name="Εικόνα 3">
            <a:extLst>
              <a:ext uri="{FF2B5EF4-FFF2-40B4-BE49-F238E27FC236}">
                <a16:creationId xmlns:a16="http://schemas.microsoft.com/office/drawing/2014/main" xmlns="" id="{3D8387CC-A8EC-B4E4-A03C-BF9652147886}"/>
              </a:ext>
            </a:extLst>
          </p:cNvPr>
          <p:cNvPicPr>
            <a:picLocks noChangeAspect="1"/>
          </p:cNvPicPr>
          <p:nvPr/>
        </p:nvPicPr>
        <p:blipFill>
          <a:blip r:embed="rId3" cstate="print"/>
          <a:stretch>
            <a:fillRect/>
          </a:stretch>
        </p:blipFill>
        <p:spPr>
          <a:xfrm>
            <a:off x="2380285" y="1807651"/>
            <a:ext cx="4688230" cy="4480948"/>
          </a:xfrm>
          <a:prstGeom prst="rect">
            <a:avLst/>
          </a:prstGeom>
        </p:spPr>
      </p:pic>
      <p:grpSp>
        <p:nvGrpSpPr>
          <p:cNvPr id="5" name="object 15">
            <a:extLst>
              <a:ext uri="{FF2B5EF4-FFF2-40B4-BE49-F238E27FC236}">
                <a16:creationId xmlns:a16="http://schemas.microsoft.com/office/drawing/2014/main" xmlns="" id="{6042AA69-F890-ACFE-31AA-0F654038D873}"/>
              </a:ext>
            </a:extLst>
          </p:cNvPr>
          <p:cNvGrpSpPr/>
          <p:nvPr/>
        </p:nvGrpSpPr>
        <p:grpSpPr>
          <a:xfrm>
            <a:off x="5617686" y="3176652"/>
            <a:ext cx="1524000" cy="650240"/>
            <a:chOff x="5617686" y="3176652"/>
            <a:chExt cx="1524000" cy="650240"/>
          </a:xfrm>
        </p:grpSpPr>
        <p:pic>
          <p:nvPicPr>
            <p:cNvPr id="6" name="object 16">
              <a:extLst>
                <a:ext uri="{FF2B5EF4-FFF2-40B4-BE49-F238E27FC236}">
                  <a16:creationId xmlns:a16="http://schemas.microsoft.com/office/drawing/2014/main" xmlns="" id="{BC9F6B91-4ADB-F8FD-9D16-78E2F49DC656}"/>
                </a:ext>
              </a:extLst>
            </p:cNvPr>
            <p:cNvPicPr/>
            <p:nvPr/>
          </p:nvPicPr>
          <p:blipFill>
            <a:blip r:embed="rId4" cstate="print"/>
            <a:stretch>
              <a:fillRect/>
            </a:stretch>
          </p:blipFill>
          <p:spPr>
            <a:xfrm>
              <a:off x="5791199" y="3352800"/>
              <a:ext cx="1330452" cy="461772"/>
            </a:xfrm>
            <a:prstGeom prst="rect">
              <a:avLst/>
            </a:prstGeom>
          </p:spPr>
        </p:pic>
        <p:pic>
          <p:nvPicPr>
            <p:cNvPr id="7" name="object 17">
              <a:extLst>
                <a:ext uri="{FF2B5EF4-FFF2-40B4-BE49-F238E27FC236}">
                  <a16:creationId xmlns:a16="http://schemas.microsoft.com/office/drawing/2014/main" xmlns="" id="{6E9B39FE-31C7-AC19-E1BF-1EEAB36020D5}"/>
                </a:ext>
              </a:extLst>
            </p:cNvPr>
            <p:cNvPicPr/>
            <p:nvPr/>
          </p:nvPicPr>
          <p:blipFill>
            <a:blip r:embed="rId5" cstate="print"/>
            <a:stretch>
              <a:fillRect/>
            </a:stretch>
          </p:blipFill>
          <p:spPr>
            <a:xfrm>
              <a:off x="5617686" y="3176652"/>
              <a:ext cx="529590" cy="538763"/>
            </a:xfrm>
            <a:prstGeom prst="rect">
              <a:avLst/>
            </a:prstGeom>
          </p:spPr>
        </p:pic>
        <p:pic>
          <p:nvPicPr>
            <p:cNvPr id="8" name="object 18">
              <a:extLst>
                <a:ext uri="{FF2B5EF4-FFF2-40B4-BE49-F238E27FC236}">
                  <a16:creationId xmlns:a16="http://schemas.microsoft.com/office/drawing/2014/main" xmlns="" id="{2133DE76-FF83-14BF-7E22-FBDB7CAEE26F}"/>
                </a:ext>
              </a:extLst>
            </p:cNvPr>
            <p:cNvPicPr/>
            <p:nvPr/>
          </p:nvPicPr>
          <p:blipFill>
            <a:blip r:embed="rId6" cstate="print"/>
            <a:stretch>
              <a:fillRect/>
            </a:stretch>
          </p:blipFill>
          <p:spPr>
            <a:xfrm>
              <a:off x="6923150" y="3608451"/>
              <a:ext cx="214883" cy="214884"/>
            </a:xfrm>
            <a:prstGeom prst="rect">
              <a:avLst/>
            </a:prstGeom>
          </p:spPr>
        </p:pic>
        <p:pic>
          <p:nvPicPr>
            <p:cNvPr id="9" name="object 19">
              <a:extLst>
                <a:ext uri="{FF2B5EF4-FFF2-40B4-BE49-F238E27FC236}">
                  <a16:creationId xmlns:a16="http://schemas.microsoft.com/office/drawing/2014/main" xmlns="" id="{65616E27-BEF2-976B-E88E-9C7027FCCE25}"/>
                </a:ext>
              </a:extLst>
            </p:cNvPr>
            <p:cNvPicPr/>
            <p:nvPr/>
          </p:nvPicPr>
          <p:blipFill>
            <a:blip r:embed="rId7" cstate="print"/>
            <a:stretch>
              <a:fillRect/>
            </a:stretch>
          </p:blipFill>
          <p:spPr>
            <a:xfrm>
              <a:off x="6919721" y="3605022"/>
              <a:ext cx="221741" cy="221742"/>
            </a:xfrm>
            <a:prstGeom prst="rect">
              <a:avLst/>
            </a:prstGeom>
          </p:spPr>
        </p:pic>
      </p:grpSp>
      <p:sp>
        <p:nvSpPr>
          <p:cNvPr id="10" name="object 24">
            <a:extLst>
              <a:ext uri="{FF2B5EF4-FFF2-40B4-BE49-F238E27FC236}">
                <a16:creationId xmlns:a16="http://schemas.microsoft.com/office/drawing/2014/main" xmlns="" id="{7AF62595-8610-A7D0-9215-EF1A73818003}"/>
              </a:ext>
            </a:extLst>
          </p:cNvPr>
          <p:cNvSpPr txBox="1"/>
          <p:nvPr/>
        </p:nvSpPr>
        <p:spPr>
          <a:xfrm>
            <a:off x="3645443" y="5769072"/>
            <a:ext cx="1705610" cy="465455"/>
          </a:xfrm>
          <a:prstGeom prst="rect">
            <a:avLst/>
          </a:prstGeom>
        </p:spPr>
        <p:txBody>
          <a:bodyPr vert="horz" wrap="square" lIns="0" tIns="12700" rIns="0" bIns="0" rtlCol="0">
            <a:spAutoFit/>
          </a:bodyPr>
          <a:lstStyle/>
          <a:p>
            <a:pPr algn="ctr">
              <a:lnSpc>
                <a:spcPts val="1730"/>
              </a:lnSpc>
              <a:spcBef>
                <a:spcPts val="100"/>
              </a:spcBef>
            </a:pPr>
            <a:r>
              <a:rPr sz="1600" b="1" kern="0" spc="-20" dirty="0">
                <a:solidFill>
                  <a:srgbClr val="00238F"/>
                </a:solidFill>
                <a:latin typeface="Arial"/>
                <a:cs typeface="Arial"/>
              </a:rPr>
              <a:t>α4β2</a:t>
            </a:r>
            <a:endParaRPr sz="1600" kern="0" dirty="0">
              <a:solidFill>
                <a:sysClr val="windowText" lastClr="000000"/>
              </a:solidFill>
              <a:latin typeface="Arial"/>
              <a:cs typeface="Arial"/>
            </a:endParaRPr>
          </a:p>
          <a:p>
            <a:pPr algn="ctr">
              <a:lnSpc>
                <a:spcPts val="1730"/>
              </a:lnSpc>
            </a:pPr>
            <a:r>
              <a:rPr sz="1600" b="1" kern="0" spc="-150" dirty="0">
                <a:solidFill>
                  <a:srgbClr val="00238F"/>
                </a:solidFill>
                <a:latin typeface="Arial"/>
                <a:cs typeface="Arial"/>
              </a:rPr>
              <a:t>Υποδοχείς</a:t>
            </a:r>
            <a:r>
              <a:rPr sz="1600" b="1" kern="0" spc="90" dirty="0">
                <a:solidFill>
                  <a:srgbClr val="00238F"/>
                </a:solidFill>
                <a:latin typeface="Arial"/>
                <a:cs typeface="Arial"/>
              </a:rPr>
              <a:t> </a:t>
            </a:r>
            <a:r>
              <a:rPr sz="1600" b="1" kern="0" spc="-125" dirty="0">
                <a:solidFill>
                  <a:srgbClr val="00238F"/>
                </a:solidFill>
                <a:latin typeface="Arial"/>
                <a:cs typeface="Arial"/>
              </a:rPr>
              <a:t>νικοτίνης</a:t>
            </a:r>
            <a:endParaRPr sz="1600" kern="0" dirty="0">
              <a:solidFill>
                <a:sysClr val="windowText" lastClr="000000"/>
              </a:solidFill>
              <a:latin typeface="Arial"/>
              <a:cs typeface="Arial"/>
            </a:endParaRPr>
          </a:p>
        </p:txBody>
      </p:sp>
      <p:sp>
        <p:nvSpPr>
          <p:cNvPr id="12" name="object 20">
            <a:extLst>
              <a:ext uri="{FF2B5EF4-FFF2-40B4-BE49-F238E27FC236}">
                <a16:creationId xmlns:a16="http://schemas.microsoft.com/office/drawing/2014/main" xmlns="" id="{CFE00885-23C4-C1B0-6794-EFAE58D4D9D7}"/>
              </a:ext>
            </a:extLst>
          </p:cNvPr>
          <p:cNvSpPr txBox="1"/>
          <p:nvPr/>
        </p:nvSpPr>
        <p:spPr>
          <a:xfrm>
            <a:off x="6963918" y="3663441"/>
            <a:ext cx="134620" cy="101600"/>
          </a:xfrm>
          <a:prstGeom prst="rect">
            <a:avLst/>
          </a:prstGeom>
        </p:spPr>
        <p:txBody>
          <a:bodyPr vert="horz" wrap="square" lIns="0" tIns="12065" rIns="0" bIns="0" rtlCol="0">
            <a:spAutoFit/>
          </a:bodyPr>
          <a:lstStyle/>
          <a:p>
            <a:pPr marL="12700">
              <a:spcBef>
                <a:spcPts val="95"/>
              </a:spcBef>
            </a:pPr>
            <a:r>
              <a:rPr sz="500" b="1" kern="0" spc="-25" dirty="0">
                <a:solidFill>
                  <a:sysClr val="windowText" lastClr="000000"/>
                </a:solidFill>
                <a:latin typeface="Arial"/>
                <a:cs typeface="Arial"/>
              </a:rPr>
              <a:t>NIC</a:t>
            </a:r>
            <a:endParaRPr sz="500" kern="0" dirty="0">
              <a:solidFill>
                <a:sysClr val="windowText" lastClr="000000"/>
              </a:solidFill>
              <a:latin typeface="Arial"/>
              <a:cs typeface="Arial"/>
            </a:endParaRPr>
          </a:p>
        </p:txBody>
      </p:sp>
      <p:sp>
        <p:nvSpPr>
          <p:cNvPr id="13" name="object 8">
            <a:extLst>
              <a:ext uri="{FF2B5EF4-FFF2-40B4-BE49-F238E27FC236}">
                <a16:creationId xmlns:a16="http://schemas.microsoft.com/office/drawing/2014/main" xmlns="" id="{0074335A-7746-5B18-D3FA-2D49B583A44B}"/>
              </a:ext>
            </a:extLst>
          </p:cNvPr>
          <p:cNvSpPr txBox="1"/>
          <p:nvPr/>
        </p:nvSpPr>
        <p:spPr>
          <a:xfrm>
            <a:off x="5255168" y="4759252"/>
            <a:ext cx="191770" cy="193040"/>
          </a:xfrm>
          <a:prstGeom prst="rect">
            <a:avLst/>
          </a:prstGeom>
        </p:spPr>
        <p:txBody>
          <a:bodyPr vert="horz" wrap="square" lIns="0" tIns="12065" rIns="0" bIns="0" rtlCol="0">
            <a:spAutoFit/>
          </a:bodyPr>
          <a:lstStyle/>
          <a:p>
            <a:pPr marL="12700">
              <a:lnSpc>
                <a:spcPct val="100000"/>
              </a:lnSpc>
              <a:spcBef>
                <a:spcPts val="95"/>
              </a:spcBef>
            </a:pPr>
            <a:r>
              <a:rPr sz="1100" spc="-25" dirty="0">
                <a:solidFill>
                  <a:srgbClr val="333333"/>
                </a:solidFill>
                <a:latin typeface="Symbol"/>
                <a:cs typeface="Symbol"/>
              </a:rPr>
              <a:t></a:t>
            </a:r>
            <a:r>
              <a:rPr sz="1100" b="1" spc="-25" dirty="0">
                <a:solidFill>
                  <a:srgbClr val="333333"/>
                </a:solidFill>
                <a:latin typeface="Arial"/>
                <a:cs typeface="Arial"/>
              </a:rPr>
              <a:t>4</a:t>
            </a:r>
            <a:endParaRPr sz="1100" dirty="0">
              <a:latin typeface="Arial"/>
              <a:cs typeface="Arial"/>
            </a:endParaRPr>
          </a:p>
        </p:txBody>
      </p:sp>
      <p:sp>
        <p:nvSpPr>
          <p:cNvPr id="14" name="object 8">
            <a:extLst>
              <a:ext uri="{FF2B5EF4-FFF2-40B4-BE49-F238E27FC236}">
                <a16:creationId xmlns:a16="http://schemas.microsoft.com/office/drawing/2014/main" xmlns="" id="{A083E3AD-C177-BB13-7779-D961DD277579}"/>
              </a:ext>
            </a:extLst>
          </p:cNvPr>
          <p:cNvSpPr txBox="1"/>
          <p:nvPr/>
        </p:nvSpPr>
        <p:spPr>
          <a:xfrm>
            <a:off x="6000115" y="4695035"/>
            <a:ext cx="191770" cy="193040"/>
          </a:xfrm>
          <a:prstGeom prst="rect">
            <a:avLst/>
          </a:prstGeom>
        </p:spPr>
        <p:txBody>
          <a:bodyPr vert="horz" wrap="square" lIns="0" tIns="12065" rIns="0" bIns="0" rtlCol="0">
            <a:spAutoFit/>
          </a:bodyPr>
          <a:lstStyle/>
          <a:p>
            <a:pPr marL="12700">
              <a:lnSpc>
                <a:spcPct val="100000"/>
              </a:lnSpc>
              <a:spcBef>
                <a:spcPts val="95"/>
              </a:spcBef>
            </a:pPr>
            <a:r>
              <a:rPr sz="1100" spc="-25" dirty="0">
                <a:solidFill>
                  <a:srgbClr val="333333"/>
                </a:solidFill>
                <a:latin typeface="Symbol"/>
                <a:cs typeface="Symbol"/>
              </a:rPr>
              <a:t></a:t>
            </a:r>
            <a:r>
              <a:rPr sz="1100" b="1" spc="-25" dirty="0">
                <a:solidFill>
                  <a:srgbClr val="333333"/>
                </a:solidFill>
                <a:latin typeface="Arial"/>
                <a:cs typeface="Arial"/>
              </a:rPr>
              <a:t>4</a:t>
            </a:r>
            <a:endParaRPr sz="1100" dirty="0">
              <a:latin typeface="Arial"/>
              <a:cs typeface="Arial"/>
            </a:endParaRPr>
          </a:p>
        </p:txBody>
      </p:sp>
      <p:sp>
        <p:nvSpPr>
          <p:cNvPr id="15" name="object 23">
            <a:extLst>
              <a:ext uri="{FF2B5EF4-FFF2-40B4-BE49-F238E27FC236}">
                <a16:creationId xmlns:a16="http://schemas.microsoft.com/office/drawing/2014/main" xmlns="" id="{FBB92C6C-538E-BE14-995F-746A00338FF2}"/>
              </a:ext>
            </a:extLst>
          </p:cNvPr>
          <p:cNvSpPr txBox="1"/>
          <p:nvPr/>
        </p:nvSpPr>
        <p:spPr>
          <a:xfrm>
            <a:off x="5517396" y="4503306"/>
            <a:ext cx="443865" cy="447675"/>
          </a:xfrm>
          <a:prstGeom prst="rect">
            <a:avLst/>
          </a:prstGeom>
        </p:spPr>
        <p:txBody>
          <a:bodyPr vert="horz" wrap="square" lIns="0" tIns="55880" rIns="0" bIns="0" rtlCol="0">
            <a:spAutoFit/>
          </a:bodyPr>
          <a:lstStyle/>
          <a:p>
            <a:pPr marL="12700">
              <a:lnSpc>
                <a:spcPct val="100000"/>
              </a:lnSpc>
              <a:spcBef>
                <a:spcPts val="440"/>
              </a:spcBef>
            </a:pPr>
            <a:r>
              <a:rPr sz="1650" baseline="2525" dirty="0">
                <a:solidFill>
                  <a:srgbClr val="333333"/>
                </a:solidFill>
                <a:latin typeface="Symbol"/>
                <a:cs typeface="Symbol"/>
              </a:rPr>
              <a:t></a:t>
            </a:r>
            <a:r>
              <a:rPr sz="1650" b="1" baseline="2525" dirty="0">
                <a:solidFill>
                  <a:srgbClr val="333333"/>
                </a:solidFill>
                <a:latin typeface="Arial"/>
                <a:cs typeface="Arial"/>
              </a:rPr>
              <a:t>2</a:t>
            </a:r>
            <a:r>
              <a:rPr sz="1650" b="1" spc="172" baseline="2525" dirty="0">
                <a:solidFill>
                  <a:srgbClr val="333333"/>
                </a:solidFill>
                <a:latin typeface="Arial"/>
                <a:cs typeface="Arial"/>
              </a:rPr>
              <a:t>  </a:t>
            </a:r>
            <a:r>
              <a:rPr sz="1100" spc="-35" dirty="0">
                <a:solidFill>
                  <a:srgbClr val="333333"/>
                </a:solidFill>
                <a:latin typeface="Symbol"/>
                <a:cs typeface="Symbol"/>
              </a:rPr>
              <a:t></a:t>
            </a:r>
            <a:r>
              <a:rPr sz="1100" b="1" spc="-35" dirty="0">
                <a:solidFill>
                  <a:srgbClr val="333333"/>
                </a:solidFill>
                <a:latin typeface="Arial"/>
                <a:cs typeface="Arial"/>
              </a:rPr>
              <a:t>2</a:t>
            </a:r>
            <a:endParaRPr sz="1100" dirty="0">
              <a:latin typeface="Arial"/>
              <a:cs typeface="Arial"/>
            </a:endParaRPr>
          </a:p>
          <a:p>
            <a:pPr marL="106045">
              <a:lnSpc>
                <a:spcPct val="100000"/>
              </a:lnSpc>
              <a:spcBef>
                <a:spcPts val="345"/>
              </a:spcBef>
            </a:pPr>
            <a:r>
              <a:rPr sz="1100" spc="-25" dirty="0">
                <a:solidFill>
                  <a:srgbClr val="333333"/>
                </a:solidFill>
                <a:latin typeface="Symbol"/>
                <a:cs typeface="Symbol"/>
              </a:rPr>
              <a:t></a:t>
            </a:r>
            <a:r>
              <a:rPr sz="1100" b="1" spc="-25" dirty="0">
                <a:solidFill>
                  <a:srgbClr val="333333"/>
                </a:solidFill>
                <a:latin typeface="Arial"/>
                <a:cs typeface="Arial"/>
              </a:rPr>
              <a:t>2</a:t>
            </a:r>
            <a:endParaRPr sz="1100" dirty="0">
              <a:latin typeface="Arial"/>
              <a:cs typeface="Arial"/>
            </a:endParaRPr>
          </a:p>
        </p:txBody>
      </p:sp>
      <p:sp>
        <p:nvSpPr>
          <p:cNvPr id="16" name="object 14">
            <a:extLst>
              <a:ext uri="{FF2B5EF4-FFF2-40B4-BE49-F238E27FC236}">
                <a16:creationId xmlns:a16="http://schemas.microsoft.com/office/drawing/2014/main" xmlns="" id="{70B062F8-60C1-1450-E2DF-926010E98EE6}"/>
              </a:ext>
            </a:extLst>
          </p:cNvPr>
          <p:cNvSpPr txBox="1"/>
          <p:nvPr/>
        </p:nvSpPr>
        <p:spPr>
          <a:xfrm>
            <a:off x="7899651" y="5801729"/>
            <a:ext cx="868044" cy="561975"/>
          </a:xfrm>
          <a:prstGeom prst="rect">
            <a:avLst/>
          </a:prstGeom>
        </p:spPr>
        <p:txBody>
          <a:bodyPr vert="horz" wrap="square" lIns="0" tIns="36830" rIns="0" bIns="0" rtlCol="0">
            <a:spAutoFit/>
          </a:bodyPr>
          <a:lstStyle/>
          <a:p>
            <a:pPr marL="12700">
              <a:spcBef>
                <a:spcPts val="290"/>
              </a:spcBef>
            </a:pPr>
            <a:r>
              <a:rPr sz="1600" b="1" kern="0" spc="-30" dirty="0">
                <a:solidFill>
                  <a:srgbClr val="00238F"/>
                </a:solidFill>
                <a:latin typeface="Arial"/>
                <a:cs typeface="Arial"/>
              </a:rPr>
              <a:t>νικοτίνη</a:t>
            </a:r>
            <a:endParaRPr sz="1600" kern="0">
              <a:solidFill>
                <a:sysClr val="windowText" lastClr="000000"/>
              </a:solidFill>
              <a:latin typeface="Arial"/>
              <a:cs typeface="Arial"/>
            </a:endParaRPr>
          </a:p>
          <a:p>
            <a:pPr marL="12700">
              <a:spcBef>
                <a:spcPts val="190"/>
              </a:spcBef>
            </a:pPr>
            <a:r>
              <a:rPr sz="1600" b="1" kern="0" spc="-160" dirty="0">
                <a:solidFill>
                  <a:srgbClr val="00238F"/>
                </a:solidFill>
                <a:latin typeface="Arial"/>
                <a:cs typeface="Arial"/>
              </a:rPr>
              <a:t>ντοπαμίνη</a:t>
            </a:r>
            <a:endParaRPr sz="1600" kern="0">
              <a:solidFill>
                <a:sysClr val="windowText" lastClr="000000"/>
              </a:solidFill>
              <a:latin typeface="Arial"/>
              <a:cs typeface="Arial"/>
            </a:endParaRPr>
          </a:p>
        </p:txBody>
      </p:sp>
      <p:grpSp>
        <p:nvGrpSpPr>
          <p:cNvPr id="17" name="object 9">
            <a:extLst>
              <a:ext uri="{FF2B5EF4-FFF2-40B4-BE49-F238E27FC236}">
                <a16:creationId xmlns:a16="http://schemas.microsoft.com/office/drawing/2014/main" xmlns="" id="{7EBD45B4-9724-3BD6-AA83-EDF716639B37}"/>
              </a:ext>
            </a:extLst>
          </p:cNvPr>
          <p:cNvGrpSpPr/>
          <p:nvPr/>
        </p:nvGrpSpPr>
        <p:grpSpPr>
          <a:xfrm>
            <a:off x="7385870" y="5801729"/>
            <a:ext cx="381635" cy="269240"/>
            <a:chOff x="6668198" y="5732462"/>
            <a:chExt cx="381635" cy="269240"/>
          </a:xfrm>
        </p:grpSpPr>
        <p:pic>
          <p:nvPicPr>
            <p:cNvPr id="18" name="object 10">
              <a:extLst>
                <a:ext uri="{FF2B5EF4-FFF2-40B4-BE49-F238E27FC236}">
                  <a16:creationId xmlns:a16="http://schemas.microsoft.com/office/drawing/2014/main" xmlns="" id="{FCB2D31B-FF9A-6EAE-4F82-7F61DF8DA5B2}"/>
                </a:ext>
              </a:extLst>
            </p:cNvPr>
            <p:cNvPicPr/>
            <p:nvPr/>
          </p:nvPicPr>
          <p:blipFill>
            <a:blip r:embed="rId8" cstate="print"/>
            <a:stretch>
              <a:fillRect/>
            </a:stretch>
          </p:blipFill>
          <p:spPr>
            <a:xfrm>
              <a:off x="6671690" y="5735955"/>
              <a:ext cx="374141" cy="262128"/>
            </a:xfrm>
            <a:prstGeom prst="rect">
              <a:avLst/>
            </a:prstGeom>
          </p:spPr>
        </p:pic>
        <p:sp>
          <p:nvSpPr>
            <p:cNvPr id="19" name="object 11">
              <a:extLst>
                <a:ext uri="{FF2B5EF4-FFF2-40B4-BE49-F238E27FC236}">
                  <a16:creationId xmlns:a16="http://schemas.microsoft.com/office/drawing/2014/main" xmlns="" id="{A61232CE-DB70-68C9-75E9-39E47F01BE55}"/>
                </a:ext>
              </a:extLst>
            </p:cNvPr>
            <p:cNvSpPr/>
            <p:nvPr/>
          </p:nvSpPr>
          <p:spPr>
            <a:xfrm>
              <a:off x="6671690" y="5735955"/>
              <a:ext cx="374650" cy="262255"/>
            </a:xfrm>
            <a:custGeom>
              <a:avLst/>
              <a:gdLst/>
              <a:ahLst/>
              <a:cxnLst/>
              <a:rect l="l" t="t" r="r" b="b"/>
              <a:pathLst>
                <a:path w="374650" h="262254">
                  <a:moveTo>
                    <a:pt x="0" y="131064"/>
                  </a:moveTo>
                  <a:lnTo>
                    <a:pt x="9531" y="89635"/>
                  </a:lnTo>
                  <a:lnTo>
                    <a:pt x="36076" y="53656"/>
                  </a:lnTo>
                  <a:lnTo>
                    <a:pt x="76562" y="25286"/>
                  </a:lnTo>
                  <a:lnTo>
                    <a:pt x="127918" y="6681"/>
                  </a:lnTo>
                  <a:lnTo>
                    <a:pt x="187070" y="0"/>
                  </a:lnTo>
                  <a:lnTo>
                    <a:pt x="246223" y="6681"/>
                  </a:lnTo>
                  <a:lnTo>
                    <a:pt x="297579" y="25286"/>
                  </a:lnTo>
                  <a:lnTo>
                    <a:pt x="338065" y="53656"/>
                  </a:lnTo>
                  <a:lnTo>
                    <a:pt x="364610" y="89635"/>
                  </a:lnTo>
                  <a:lnTo>
                    <a:pt x="374141" y="131064"/>
                  </a:lnTo>
                  <a:lnTo>
                    <a:pt x="364610" y="172492"/>
                  </a:lnTo>
                  <a:lnTo>
                    <a:pt x="338065" y="208471"/>
                  </a:lnTo>
                  <a:lnTo>
                    <a:pt x="297579" y="236841"/>
                  </a:lnTo>
                  <a:lnTo>
                    <a:pt x="246223" y="255446"/>
                  </a:lnTo>
                  <a:lnTo>
                    <a:pt x="187070" y="262128"/>
                  </a:lnTo>
                  <a:lnTo>
                    <a:pt x="127918" y="255446"/>
                  </a:lnTo>
                  <a:lnTo>
                    <a:pt x="76562" y="236841"/>
                  </a:lnTo>
                  <a:lnTo>
                    <a:pt x="36076" y="208471"/>
                  </a:lnTo>
                  <a:lnTo>
                    <a:pt x="9531" y="172492"/>
                  </a:lnTo>
                  <a:lnTo>
                    <a:pt x="0" y="131064"/>
                  </a:lnTo>
                  <a:close/>
                </a:path>
              </a:pathLst>
            </a:custGeom>
            <a:ln w="6858">
              <a:solidFill>
                <a:srgbClr val="000000"/>
              </a:solidFill>
            </a:ln>
          </p:spPr>
          <p:txBody>
            <a:bodyPr wrap="square" lIns="0" tIns="0" rIns="0" bIns="0" rtlCol="0"/>
            <a:lstStyle/>
            <a:p>
              <a:endParaRPr/>
            </a:p>
          </p:txBody>
        </p:sp>
      </p:grpSp>
      <p:sp>
        <p:nvSpPr>
          <p:cNvPr id="20" name="object 12">
            <a:extLst>
              <a:ext uri="{FF2B5EF4-FFF2-40B4-BE49-F238E27FC236}">
                <a16:creationId xmlns:a16="http://schemas.microsoft.com/office/drawing/2014/main" xmlns="" id="{FCBEB872-689F-EA6B-9FB1-453C20A2BF29}"/>
              </a:ext>
            </a:extLst>
          </p:cNvPr>
          <p:cNvSpPr txBox="1"/>
          <p:nvPr/>
        </p:nvSpPr>
        <p:spPr>
          <a:xfrm>
            <a:off x="7476612" y="5860213"/>
            <a:ext cx="200025" cy="147320"/>
          </a:xfrm>
          <a:prstGeom prst="rect">
            <a:avLst/>
          </a:prstGeom>
        </p:spPr>
        <p:txBody>
          <a:bodyPr vert="horz" wrap="square" lIns="0" tIns="12065" rIns="0" bIns="0" rtlCol="0">
            <a:spAutoFit/>
          </a:bodyPr>
          <a:lstStyle/>
          <a:p>
            <a:pPr marL="12700">
              <a:lnSpc>
                <a:spcPct val="100000"/>
              </a:lnSpc>
              <a:spcBef>
                <a:spcPts val="95"/>
              </a:spcBef>
            </a:pPr>
            <a:r>
              <a:rPr sz="800" b="1" spc="-25" dirty="0">
                <a:latin typeface="Arial"/>
                <a:cs typeface="Arial"/>
              </a:rPr>
              <a:t>NIC</a:t>
            </a:r>
            <a:endParaRPr sz="800" dirty="0">
              <a:latin typeface="Arial"/>
              <a:cs typeface="Arial"/>
            </a:endParaRPr>
          </a:p>
        </p:txBody>
      </p:sp>
      <p:pic>
        <p:nvPicPr>
          <p:cNvPr id="21" name="object 13">
            <a:extLst>
              <a:ext uri="{FF2B5EF4-FFF2-40B4-BE49-F238E27FC236}">
                <a16:creationId xmlns:a16="http://schemas.microsoft.com/office/drawing/2014/main" xmlns="" id="{D7FABABC-CA06-451D-ABAD-5DC7F63CC4E8}"/>
              </a:ext>
            </a:extLst>
          </p:cNvPr>
          <p:cNvPicPr/>
          <p:nvPr/>
        </p:nvPicPr>
        <p:blipFill>
          <a:blip r:embed="rId9" cstate="print"/>
          <a:stretch>
            <a:fillRect/>
          </a:stretch>
        </p:blipFill>
        <p:spPr>
          <a:xfrm>
            <a:off x="7279379" y="6122341"/>
            <a:ext cx="594105" cy="319667"/>
          </a:xfrm>
          <a:prstGeom prst="rect">
            <a:avLst/>
          </a:prstGeom>
        </p:spPr>
      </p:pic>
    </p:spTree>
    <p:extLst>
      <p:ext uri="{BB962C8B-B14F-4D97-AF65-F5344CB8AC3E}">
        <p14:creationId xmlns:p14="http://schemas.microsoft.com/office/powerpoint/2010/main" xmlns="" val="138169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0AB899AC-643F-C809-3643-50DA51C37AA9}"/>
              </a:ext>
            </a:extLst>
          </p:cNvPr>
          <p:cNvSpPr txBox="1">
            <a:spLocks noGrp="1"/>
          </p:cNvSpPr>
          <p:nvPr>
            <p:ph type="title"/>
          </p:nvPr>
        </p:nvSpPr>
        <p:spPr>
          <a:xfrm>
            <a:off x="718457" y="85663"/>
            <a:ext cx="6454775" cy="1635703"/>
          </a:xfrm>
          <a:prstGeom prst="rect">
            <a:avLst/>
          </a:prstGeom>
        </p:spPr>
        <p:txBody>
          <a:bodyPr vert="horz" wrap="square" lIns="0" tIns="156844" rIns="0" bIns="0" rtlCol="0" anchor="b">
            <a:spAutoFit/>
          </a:bodyPr>
          <a:lstStyle/>
          <a:p>
            <a:pPr marL="77470">
              <a:lnSpc>
                <a:spcPct val="100000"/>
              </a:lnSpc>
              <a:spcBef>
                <a:spcPts val="95"/>
              </a:spcBef>
            </a:pPr>
            <a:r>
              <a:rPr dirty="0">
                <a:latin typeface="Times New Roman" panose="02020603050405020304" pitchFamily="18" charset="0"/>
                <a:cs typeface="Times New Roman" panose="02020603050405020304" pitchFamily="18" charset="0"/>
              </a:rPr>
              <a:t>Τι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συμβαίνει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όταν</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ανάβουμε</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ένα</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τσιγάρο</a:t>
            </a:r>
            <a:r>
              <a:rPr spc="-60" dirty="0">
                <a:latin typeface="Times New Roman" panose="02020603050405020304" pitchFamily="18" charset="0"/>
                <a:cs typeface="Times New Roman" panose="02020603050405020304" pitchFamily="18" charset="0"/>
              </a:rPr>
              <a:t> </a:t>
            </a:r>
            <a:r>
              <a:rPr spc="-50" dirty="0">
                <a:latin typeface="Times New Roman" panose="02020603050405020304" pitchFamily="18" charset="0"/>
                <a:cs typeface="Times New Roman" panose="02020603050405020304" pitchFamily="18" charset="0"/>
              </a:rPr>
              <a:t>;</a:t>
            </a:r>
          </a:p>
        </p:txBody>
      </p:sp>
      <p:graphicFrame>
        <p:nvGraphicFramePr>
          <p:cNvPr id="6" name="Διάγραμμα 5">
            <a:extLst>
              <a:ext uri="{FF2B5EF4-FFF2-40B4-BE49-F238E27FC236}">
                <a16:creationId xmlns:a16="http://schemas.microsoft.com/office/drawing/2014/main" xmlns="" id="{10DF1668-5FCF-9A1E-67F1-ED7812919A82}"/>
              </a:ext>
            </a:extLst>
          </p:cNvPr>
          <p:cNvGraphicFramePr/>
          <p:nvPr>
            <p:extLst>
              <p:ext uri="{D42A27DB-BD31-4B8C-83A1-F6EECF244321}">
                <p14:modId xmlns:p14="http://schemas.microsoft.com/office/powerpoint/2010/main" xmlns="" val="3683964099"/>
              </p:ext>
            </p:extLst>
          </p:nvPr>
        </p:nvGraphicFramePr>
        <p:xfrm>
          <a:off x="0" y="1807029"/>
          <a:ext cx="12192000" cy="5050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xmlns="" id="{F1BEBCCA-B228-A648-EED3-7F715BD91D94}"/>
              </a:ext>
            </a:extLst>
          </p:cNvPr>
          <p:cNvPicPr>
            <a:picLocks noChangeAspect="1"/>
          </p:cNvPicPr>
          <p:nvPr/>
        </p:nvPicPr>
        <p:blipFill>
          <a:blip r:embed="rId8" cstate="print"/>
          <a:stretch>
            <a:fillRect/>
          </a:stretch>
        </p:blipFill>
        <p:spPr>
          <a:xfrm>
            <a:off x="9732616" y="5486733"/>
            <a:ext cx="1914310" cy="1164437"/>
          </a:xfrm>
          <a:prstGeom prst="rect">
            <a:avLst/>
          </a:prstGeom>
        </p:spPr>
      </p:pic>
    </p:spTree>
    <p:extLst>
      <p:ext uri="{BB962C8B-B14F-4D97-AF65-F5344CB8AC3E}">
        <p14:creationId xmlns:p14="http://schemas.microsoft.com/office/powerpoint/2010/main" xmlns="" val="36984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03524" y="4651247"/>
            <a:ext cx="9144000" cy="2740660"/>
            <a:chOff x="0" y="4117847"/>
            <a:chExt cx="9144000" cy="2740660"/>
          </a:xfrm>
        </p:grpSpPr>
        <p:sp>
          <p:nvSpPr>
            <p:cNvPr id="3" name="object 3"/>
            <p:cNvSpPr/>
            <p:nvPr/>
          </p:nvSpPr>
          <p:spPr>
            <a:xfrm>
              <a:off x="5498972" y="4387214"/>
              <a:ext cx="3148965" cy="1898650"/>
            </a:xfrm>
            <a:custGeom>
              <a:avLst/>
              <a:gdLst/>
              <a:ahLst/>
              <a:cxnLst/>
              <a:rect l="l" t="t" r="r" b="b"/>
              <a:pathLst>
                <a:path w="3148965" h="1898650">
                  <a:moveTo>
                    <a:pt x="3148583" y="0"/>
                  </a:moveTo>
                  <a:lnTo>
                    <a:pt x="0" y="0"/>
                  </a:lnTo>
                  <a:lnTo>
                    <a:pt x="0" y="1898142"/>
                  </a:lnTo>
                  <a:lnTo>
                    <a:pt x="3148583" y="1898142"/>
                  </a:lnTo>
                  <a:lnTo>
                    <a:pt x="3148583" y="0"/>
                  </a:lnTo>
                  <a:close/>
                </a:path>
              </a:pathLst>
            </a:custGeom>
            <a:solidFill>
              <a:srgbClr val="BADFE2"/>
            </a:solidFill>
          </p:spPr>
          <p:txBody>
            <a:bodyPr wrap="square" lIns="0" tIns="0" rIns="0" bIns="0" rtlCol="0"/>
            <a:lstStyle/>
            <a:p>
              <a:endParaRPr/>
            </a:p>
          </p:txBody>
        </p:sp>
        <p:sp>
          <p:nvSpPr>
            <p:cNvPr id="4" name="object 4"/>
            <p:cNvSpPr/>
            <p:nvPr/>
          </p:nvSpPr>
          <p:spPr>
            <a:xfrm>
              <a:off x="5498972" y="4387214"/>
              <a:ext cx="3148965" cy="1898650"/>
            </a:xfrm>
            <a:custGeom>
              <a:avLst/>
              <a:gdLst/>
              <a:ahLst/>
              <a:cxnLst/>
              <a:rect l="l" t="t" r="r" b="b"/>
              <a:pathLst>
                <a:path w="3148965" h="1898650">
                  <a:moveTo>
                    <a:pt x="0" y="1898142"/>
                  </a:moveTo>
                  <a:lnTo>
                    <a:pt x="3148583" y="1898142"/>
                  </a:lnTo>
                  <a:lnTo>
                    <a:pt x="3148583" y="0"/>
                  </a:lnTo>
                  <a:lnTo>
                    <a:pt x="0" y="0"/>
                  </a:lnTo>
                  <a:lnTo>
                    <a:pt x="0" y="1898142"/>
                  </a:lnTo>
                  <a:close/>
                </a:path>
              </a:pathLst>
            </a:custGeom>
            <a:ln w="25146">
              <a:solidFill>
                <a:srgbClr val="88A3A7"/>
              </a:solidFill>
            </a:ln>
          </p:spPr>
          <p:txBody>
            <a:bodyPr wrap="square" lIns="0" tIns="0" rIns="0" bIns="0" rtlCol="0"/>
            <a:lstStyle/>
            <a:p>
              <a:endParaRPr/>
            </a:p>
          </p:txBody>
        </p:sp>
        <p:sp>
          <p:nvSpPr>
            <p:cNvPr id="5" name="object 5"/>
            <p:cNvSpPr/>
            <p:nvPr/>
          </p:nvSpPr>
          <p:spPr>
            <a:xfrm>
              <a:off x="1809369" y="4130420"/>
              <a:ext cx="3149600" cy="1898650"/>
            </a:xfrm>
            <a:custGeom>
              <a:avLst/>
              <a:gdLst/>
              <a:ahLst/>
              <a:cxnLst/>
              <a:rect l="l" t="t" r="r" b="b"/>
              <a:pathLst>
                <a:path w="3149600" h="1898650">
                  <a:moveTo>
                    <a:pt x="3149346" y="0"/>
                  </a:moveTo>
                  <a:lnTo>
                    <a:pt x="0" y="0"/>
                  </a:lnTo>
                  <a:lnTo>
                    <a:pt x="0" y="1898141"/>
                  </a:lnTo>
                  <a:lnTo>
                    <a:pt x="3149346" y="1898141"/>
                  </a:lnTo>
                  <a:lnTo>
                    <a:pt x="3149346" y="0"/>
                  </a:lnTo>
                  <a:close/>
                </a:path>
              </a:pathLst>
            </a:custGeom>
            <a:solidFill>
              <a:srgbClr val="BADFE2"/>
            </a:solidFill>
          </p:spPr>
          <p:txBody>
            <a:bodyPr wrap="square" lIns="0" tIns="0" rIns="0" bIns="0" rtlCol="0"/>
            <a:lstStyle/>
            <a:p>
              <a:endParaRPr/>
            </a:p>
          </p:txBody>
        </p:sp>
        <p:sp>
          <p:nvSpPr>
            <p:cNvPr id="6" name="object 6"/>
            <p:cNvSpPr/>
            <p:nvPr/>
          </p:nvSpPr>
          <p:spPr>
            <a:xfrm>
              <a:off x="1809369" y="4130420"/>
              <a:ext cx="3149600" cy="1898650"/>
            </a:xfrm>
            <a:custGeom>
              <a:avLst/>
              <a:gdLst/>
              <a:ahLst/>
              <a:cxnLst/>
              <a:rect l="l" t="t" r="r" b="b"/>
              <a:pathLst>
                <a:path w="3149600" h="1898650">
                  <a:moveTo>
                    <a:pt x="0" y="1898141"/>
                  </a:moveTo>
                  <a:lnTo>
                    <a:pt x="3149346" y="1898141"/>
                  </a:lnTo>
                  <a:lnTo>
                    <a:pt x="3149346" y="0"/>
                  </a:lnTo>
                  <a:lnTo>
                    <a:pt x="0" y="0"/>
                  </a:lnTo>
                  <a:lnTo>
                    <a:pt x="0" y="1898141"/>
                  </a:lnTo>
                  <a:close/>
                </a:path>
              </a:pathLst>
            </a:custGeom>
            <a:ln w="25145">
              <a:solidFill>
                <a:srgbClr val="88A3A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099310" y="4279391"/>
              <a:ext cx="3096006" cy="1600200"/>
            </a:xfrm>
            <a:prstGeom prst="rect">
              <a:avLst/>
            </a:prstGeom>
          </p:spPr>
        </p:pic>
        <p:pic>
          <p:nvPicPr>
            <p:cNvPr id="8" name="object 8"/>
            <p:cNvPicPr/>
            <p:nvPr/>
          </p:nvPicPr>
          <p:blipFill>
            <a:blip r:embed="rId4" cstate="print"/>
            <a:stretch>
              <a:fillRect/>
            </a:stretch>
          </p:blipFill>
          <p:spPr>
            <a:xfrm>
              <a:off x="5691378" y="4535423"/>
              <a:ext cx="3099054" cy="1600200"/>
            </a:xfrm>
            <a:prstGeom prst="rect">
              <a:avLst/>
            </a:prstGeom>
          </p:spPr>
        </p:pic>
      </p:grpSp>
      <p:sp>
        <p:nvSpPr>
          <p:cNvPr id="10" name="object 10"/>
          <p:cNvSpPr txBox="1">
            <a:spLocks noGrp="1"/>
          </p:cNvSpPr>
          <p:nvPr>
            <p:ph type="title"/>
          </p:nvPr>
        </p:nvSpPr>
        <p:spPr>
          <a:xfrm>
            <a:off x="5767185" y="102243"/>
            <a:ext cx="6455434" cy="1635703"/>
          </a:xfrm>
          <a:prstGeom prst="rect">
            <a:avLst/>
          </a:prstGeom>
        </p:spPr>
        <p:txBody>
          <a:bodyPr vert="horz" wrap="square" lIns="0" tIns="156844" rIns="0" bIns="0" rtlCol="0" anchor="b">
            <a:spAutoFit/>
          </a:bodyPr>
          <a:lstStyle/>
          <a:p>
            <a:pPr marL="77470">
              <a:lnSpc>
                <a:spcPct val="100000"/>
              </a:lnSpc>
              <a:spcBef>
                <a:spcPts val="95"/>
              </a:spcBef>
            </a:pPr>
            <a:r>
              <a:rPr dirty="0">
                <a:latin typeface="Times New Roman" panose="02020603050405020304" pitchFamily="18" charset="0"/>
                <a:cs typeface="Times New Roman" panose="02020603050405020304" pitchFamily="18" charset="0"/>
              </a:rPr>
              <a:t>Τι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συμβαίνει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όταν</a:t>
            </a:r>
            <a:r>
              <a:rPr spc="-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ανάβουμε</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ένα</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τσιγάρο</a:t>
            </a:r>
            <a:r>
              <a:rPr spc="-60" dirty="0">
                <a:latin typeface="Times New Roman" panose="02020603050405020304" pitchFamily="18" charset="0"/>
                <a:cs typeface="Times New Roman" panose="02020603050405020304" pitchFamily="18" charset="0"/>
              </a:rPr>
              <a:t> </a:t>
            </a:r>
            <a:r>
              <a:rPr spc="-50" dirty="0">
                <a:latin typeface="Times New Roman" panose="02020603050405020304" pitchFamily="18" charset="0"/>
                <a:cs typeface="Times New Roman" panose="02020603050405020304" pitchFamily="18" charset="0"/>
              </a:rPr>
              <a:t>;</a:t>
            </a:r>
          </a:p>
        </p:txBody>
      </p:sp>
      <p:sp>
        <p:nvSpPr>
          <p:cNvPr id="11" name="object 11"/>
          <p:cNvSpPr txBox="1"/>
          <p:nvPr/>
        </p:nvSpPr>
        <p:spPr>
          <a:xfrm>
            <a:off x="7226554" y="6558267"/>
            <a:ext cx="1297940" cy="197490"/>
          </a:xfrm>
          <a:prstGeom prst="rect">
            <a:avLst/>
          </a:prstGeom>
        </p:spPr>
        <p:txBody>
          <a:bodyPr vert="horz" wrap="square" lIns="0" tIns="12700" rIns="0" bIns="0" rtlCol="0">
            <a:spAutoFit/>
          </a:bodyPr>
          <a:lstStyle/>
          <a:p>
            <a:pPr marL="12700">
              <a:spcBef>
                <a:spcPts val="100"/>
              </a:spcBef>
            </a:pPr>
            <a:r>
              <a:rPr sz="1200" spc="-10" dirty="0">
                <a:latin typeface="Arial MT"/>
                <a:cs typeface="Arial MT"/>
              </a:rPr>
              <a:t>https://doryforos.gr</a:t>
            </a:r>
            <a:endParaRPr sz="1200" dirty="0">
              <a:latin typeface="Arial MT"/>
              <a:cs typeface="Arial MT"/>
            </a:endParaRPr>
          </a:p>
        </p:txBody>
      </p:sp>
      <p:graphicFrame>
        <p:nvGraphicFramePr>
          <p:cNvPr id="13" name="Διάγραμμα 12">
            <a:extLst>
              <a:ext uri="{FF2B5EF4-FFF2-40B4-BE49-F238E27FC236}">
                <a16:creationId xmlns:a16="http://schemas.microsoft.com/office/drawing/2014/main" xmlns="" id="{F1F26BC4-2234-E39D-B08A-1955372331F8}"/>
              </a:ext>
            </a:extLst>
          </p:cNvPr>
          <p:cNvGraphicFramePr/>
          <p:nvPr>
            <p:extLst>
              <p:ext uri="{D42A27DB-BD31-4B8C-83A1-F6EECF244321}">
                <p14:modId xmlns:p14="http://schemas.microsoft.com/office/powerpoint/2010/main" xmlns="" val="427345534"/>
              </p:ext>
            </p:extLst>
          </p:nvPr>
        </p:nvGraphicFramePr>
        <p:xfrm>
          <a:off x="0" y="1045029"/>
          <a:ext cx="5670982" cy="56239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1557" y="2677957"/>
            <a:ext cx="8451850" cy="3344921"/>
            <a:chOff x="457580" y="2785490"/>
            <a:chExt cx="8451850" cy="3103245"/>
          </a:xfrm>
        </p:grpSpPr>
        <p:sp>
          <p:nvSpPr>
            <p:cNvPr id="3" name="object 3"/>
            <p:cNvSpPr/>
            <p:nvPr/>
          </p:nvSpPr>
          <p:spPr>
            <a:xfrm>
              <a:off x="457580" y="2785490"/>
              <a:ext cx="8451850" cy="3103245"/>
            </a:xfrm>
            <a:custGeom>
              <a:avLst/>
              <a:gdLst/>
              <a:ahLst/>
              <a:cxnLst/>
              <a:rect l="l" t="t" r="r" b="b"/>
              <a:pathLst>
                <a:path w="8451850" h="3103245">
                  <a:moveTo>
                    <a:pt x="8451342" y="0"/>
                  </a:moveTo>
                  <a:lnTo>
                    <a:pt x="0" y="0"/>
                  </a:lnTo>
                  <a:lnTo>
                    <a:pt x="0" y="3102863"/>
                  </a:lnTo>
                  <a:lnTo>
                    <a:pt x="8451342" y="3102863"/>
                  </a:lnTo>
                  <a:lnTo>
                    <a:pt x="8451342" y="0"/>
                  </a:lnTo>
                  <a:close/>
                </a:path>
              </a:pathLst>
            </a:custGeom>
            <a:solidFill>
              <a:srgbClr val="BADFE2"/>
            </a:solidFill>
          </p:spPr>
          <p:txBody>
            <a:bodyPr wrap="square" lIns="0" tIns="0" rIns="0" bIns="0" rtlCol="0"/>
            <a:lstStyle/>
            <a:p>
              <a:endParaRPr/>
            </a:p>
          </p:txBody>
        </p:sp>
        <p:sp>
          <p:nvSpPr>
            <p:cNvPr id="4" name="object 4"/>
            <p:cNvSpPr/>
            <p:nvPr/>
          </p:nvSpPr>
          <p:spPr>
            <a:xfrm>
              <a:off x="457580" y="2785490"/>
              <a:ext cx="8451850" cy="3103245"/>
            </a:xfrm>
            <a:custGeom>
              <a:avLst/>
              <a:gdLst/>
              <a:ahLst/>
              <a:cxnLst/>
              <a:rect l="l" t="t" r="r" b="b"/>
              <a:pathLst>
                <a:path w="8451850" h="3103245">
                  <a:moveTo>
                    <a:pt x="0" y="3102863"/>
                  </a:moveTo>
                  <a:lnTo>
                    <a:pt x="8451342" y="3102863"/>
                  </a:lnTo>
                  <a:lnTo>
                    <a:pt x="8451342" y="0"/>
                  </a:lnTo>
                  <a:lnTo>
                    <a:pt x="0" y="0"/>
                  </a:lnTo>
                  <a:lnTo>
                    <a:pt x="0" y="3102863"/>
                  </a:lnTo>
                  <a:close/>
                </a:path>
              </a:pathLst>
            </a:custGeom>
            <a:ln w="25146">
              <a:solidFill>
                <a:srgbClr val="88A3A7"/>
              </a:solidFill>
            </a:ln>
          </p:spPr>
          <p:txBody>
            <a:bodyPr wrap="square" lIns="0" tIns="0" rIns="0" bIns="0" rtlCol="0"/>
            <a:lstStyle/>
            <a:p>
              <a:endParaRPr/>
            </a:p>
          </p:txBody>
        </p:sp>
      </p:grpSp>
      <p:sp>
        <p:nvSpPr>
          <p:cNvPr id="5" name="object 5"/>
          <p:cNvSpPr txBox="1">
            <a:spLocks noGrp="1"/>
          </p:cNvSpPr>
          <p:nvPr>
            <p:ph type="title"/>
          </p:nvPr>
        </p:nvSpPr>
        <p:spPr>
          <a:xfrm>
            <a:off x="-1099457" y="108005"/>
            <a:ext cx="6455434" cy="861260"/>
          </a:xfrm>
          <a:prstGeom prst="rect">
            <a:avLst/>
          </a:prstGeom>
        </p:spPr>
        <p:txBody>
          <a:bodyPr vert="horz" wrap="square" lIns="0" tIns="121411" rIns="0" bIns="0" rtlCol="0" anchor="b">
            <a:spAutoFit/>
          </a:bodyPr>
          <a:lstStyle/>
          <a:p>
            <a:pPr marL="3159760">
              <a:lnSpc>
                <a:spcPct val="100000"/>
              </a:lnSpc>
              <a:spcBef>
                <a:spcPts val="100"/>
              </a:spcBef>
            </a:pPr>
            <a:r>
              <a:rPr spc="-10" dirty="0">
                <a:latin typeface="Times New Roman" panose="02020603050405020304" pitchFamily="18" charset="0"/>
                <a:cs typeface="Times New Roman" panose="02020603050405020304" pitchFamily="18" charset="0"/>
              </a:rPr>
              <a:t>Εξάρτηση</a:t>
            </a:r>
          </a:p>
        </p:txBody>
      </p:sp>
      <p:sp>
        <p:nvSpPr>
          <p:cNvPr id="6" name="object 6"/>
          <p:cNvSpPr txBox="1"/>
          <p:nvPr/>
        </p:nvSpPr>
        <p:spPr>
          <a:xfrm>
            <a:off x="1428041" y="1503606"/>
            <a:ext cx="8073390" cy="4152419"/>
          </a:xfrm>
          <a:prstGeom prst="rect">
            <a:avLst/>
          </a:prstGeom>
        </p:spPr>
        <p:txBody>
          <a:bodyPr vert="horz" wrap="square" lIns="0" tIns="12700" rIns="0" bIns="0" rtlCol="0">
            <a:spAutoFit/>
          </a:bodyPr>
          <a:lstStyle/>
          <a:p>
            <a:pPr marL="12700" marR="5080" algn="just">
              <a:spcBef>
                <a:spcPts val="100"/>
              </a:spcBef>
            </a:pPr>
            <a:r>
              <a:rPr dirty="0">
                <a:latin typeface="Times New Roman" panose="02020603050405020304" pitchFamily="18" charset="0"/>
                <a:cs typeface="Times New Roman" panose="02020603050405020304" pitchFamily="18" charset="0"/>
              </a:rPr>
              <a:t>Η</a:t>
            </a:r>
            <a:r>
              <a:rPr spc="25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εξάρτηση</a:t>
            </a:r>
            <a:r>
              <a:rPr spc="2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είναι</a:t>
            </a:r>
            <a:r>
              <a:rPr spc="2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η</a:t>
            </a:r>
            <a:r>
              <a:rPr spc="2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έντονη,</a:t>
            </a:r>
            <a:r>
              <a:rPr spc="25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επίπονη</a:t>
            </a:r>
            <a:r>
              <a:rPr spc="2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και</a:t>
            </a:r>
            <a:r>
              <a:rPr spc="2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συνεχής</a:t>
            </a:r>
            <a:r>
              <a:rPr spc="2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ανάγκη</a:t>
            </a:r>
            <a:r>
              <a:rPr spc="2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του</a:t>
            </a:r>
            <a:r>
              <a:rPr spc="2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ατόμου</a:t>
            </a:r>
            <a:r>
              <a:rPr spc="25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για</a:t>
            </a:r>
            <a:r>
              <a:rPr spc="26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τη </a:t>
            </a:r>
            <a:r>
              <a:rPr dirty="0">
                <a:latin typeface="Times New Roman" panose="02020603050405020304" pitchFamily="18" charset="0"/>
                <a:cs typeface="Times New Roman" panose="02020603050405020304" pitchFamily="18" charset="0"/>
              </a:rPr>
              <a:t>χρήση</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μιας</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ουσίας,</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με</a:t>
            </a:r>
            <a:r>
              <a:rPr spc="25" dirty="0">
                <a:latin typeface="Times New Roman" panose="02020603050405020304" pitchFamily="18" charset="0"/>
                <a:cs typeface="Times New Roman" panose="02020603050405020304" pitchFamily="18" charset="0"/>
              </a:rPr>
              <a:t> </a:t>
            </a:r>
            <a:r>
              <a:rPr spc="55" dirty="0">
                <a:latin typeface="Times New Roman" panose="02020603050405020304" pitchFamily="18" charset="0"/>
                <a:cs typeface="Times New Roman" panose="02020603050405020304" pitchFamily="18" charset="0"/>
              </a:rPr>
              <a:t>σκοπό</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να</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βιώνει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τα</a:t>
            </a:r>
            <a:r>
              <a:rPr spc="2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αποτελέσματα</a:t>
            </a:r>
            <a:r>
              <a:rPr spc="25"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της</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δράσης</a:t>
            </a:r>
            <a:r>
              <a:rPr spc="20" dirty="0">
                <a:latin typeface="Times New Roman" panose="02020603050405020304" pitchFamily="18" charset="0"/>
                <a:cs typeface="Times New Roman" panose="02020603050405020304" pitchFamily="18" charset="0"/>
              </a:rPr>
              <a:t> </a:t>
            </a:r>
            <a:r>
              <a:rPr spc="-35" dirty="0">
                <a:latin typeface="Times New Roman" panose="02020603050405020304" pitchFamily="18" charset="0"/>
                <a:cs typeface="Times New Roman" panose="02020603050405020304" pitchFamily="18" charset="0"/>
              </a:rPr>
              <a:t>της</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ή</a:t>
            </a:r>
            <a:r>
              <a:rPr spc="3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να </a:t>
            </a:r>
            <a:r>
              <a:rPr dirty="0">
                <a:latin typeface="Times New Roman" panose="02020603050405020304" pitchFamily="18" charset="0"/>
                <a:cs typeface="Times New Roman" panose="02020603050405020304" pitchFamily="18" charset="0"/>
              </a:rPr>
              <a:t>αποφύγει</a:t>
            </a:r>
            <a:r>
              <a:rPr spc="-40" dirty="0">
                <a:latin typeface="Times New Roman" panose="02020603050405020304" pitchFamily="18" charset="0"/>
                <a:cs typeface="Times New Roman" panose="02020603050405020304" pitchFamily="18" charset="0"/>
              </a:rPr>
              <a:t> την</a:t>
            </a:r>
            <a:r>
              <a:rPr spc="-35"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κατάσταση</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δυσφορίας</a:t>
            </a:r>
            <a:r>
              <a:rPr spc="-40" dirty="0">
                <a:latin typeface="Times New Roman" panose="02020603050405020304" pitchFamily="18" charset="0"/>
                <a:cs typeface="Times New Roman" panose="02020603050405020304" pitchFamily="18" charset="0"/>
              </a:rPr>
              <a:t> </a:t>
            </a:r>
            <a:r>
              <a:rPr spc="70" dirty="0">
                <a:latin typeface="Times New Roman" panose="02020603050405020304" pitchFamily="18" charset="0"/>
                <a:cs typeface="Times New Roman" panose="02020603050405020304" pitchFamily="18" charset="0"/>
              </a:rPr>
              <a:t>που</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προκαλεί</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η</a:t>
            </a:r>
            <a:r>
              <a:rPr spc="-3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στέρησή</a:t>
            </a:r>
            <a:r>
              <a:rPr spc="-35"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της.</a:t>
            </a:r>
            <a:endParaRPr dirty="0">
              <a:latin typeface="Times New Roman" panose="02020603050405020304" pitchFamily="18" charset="0"/>
              <a:cs typeface="Times New Roman" panose="02020603050405020304" pitchFamily="18" charset="0"/>
            </a:endParaRPr>
          </a:p>
          <a:p>
            <a:pPr>
              <a:spcBef>
                <a:spcPts val="950"/>
              </a:spcBef>
            </a:pPr>
            <a:endParaRPr sz="1900" dirty="0">
              <a:latin typeface="Times New Roman" panose="02020603050405020304" pitchFamily="18" charset="0"/>
              <a:cs typeface="Times New Roman" panose="02020603050405020304" pitchFamily="18" charset="0"/>
            </a:endParaRPr>
          </a:p>
          <a:p>
            <a:pPr marL="12700" algn="just">
              <a:spcBef>
                <a:spcPts val="5"/>
              </a:spcBef>
            </a:pPr>
            <a:r>
              <a:rPr sz="1900" b="1" dirty="0">
                <a:latin typeface="Times New Roman" panose="02020603050405020304" pitchFamily="18" charset="0"/>
                <a:cs typeface="Times New Roman" panose="02020603050405020304" pitchFamily="18" charset="0"/>
              </a:rPr>
              <a:t>Χαρακτηριστικά</a:t>
            </a:r>
            <a:r>
              <a:rPr sz="1900" b="1" spc="-30" dirty="0">
                <a:latin typeface="Times New Roman" panose="02020603050405020304" pitchFamily="18" charset="0"/>
                <a:cs typeface="Times New Roman" panose="02020603050405020304" pitchFamily="18" charset="0"/>
              </a:rPr>
              <a:t> </a:t>
            </a:r>
            <a:r>
              <a:rPr sz="1900" b="1" dirty="0" err="1">
                <a:latin typeface="Times New Roman" panose="02020603050405020304" pitchFamily="18" charset="0"/>
                <a:cs typeface="Times New Roman" panose="02020603050405020304" pitchFamily="18" charset="0"/>
              </a:rPr>
              <a:t>της</a:t>
            </a:r>
            <a:r>
              <a:rPr sz="1900" b="1" spc="-45" dirty="0">
                <a:latin typeface="Times New Roman" panose="02020603050405020304" pitchFamily="18" charset="0"/>
                <a:cs typeface="Times New Roman" panose="02020603050405020304" pitchFamily="18" charset="0"/>
              </a:rPr>
              <a:t> </a:t>
            </a:r>
            <a:r>
              <a:rPr sz="1900" b="1" spc="-10" dirty="0" err="1">
                <a:latin typeface="Times New Roman" panose="02020603050405020304" pitchFamily="18" charset="0"/>
                <a:cs typeface="Times New Roman" panose="02020603050405020304" pitchFamily="18" charset="0"/>
              </a:rPr>
              <a:t>εξάρτησης</a:t>
            </a:r>
            <a:endParaRPr sz="1900" dirty="0">
              <a:latin typeface="Times New Roman" panose="02020603050405020304" pitchFamily="18" charset="0"/>
              <a:cs typeface="Times New Roman" panose="02020603050405020304" pitchFamily="18" charset="0"/>
            </a:endParaRPr>
          </a:p>
          <a:p>
            <a:pPr marL="12700"/>
            <a:r>
              <a:rPr sz="1900" dirty="0">
                <a:latin typeface="Times New Roman" panose="02020603050405020304" pitchFamily="18" charset="0"/>
                <a:cs typeface="Times New Roman" panose="02020603050405020304" pitchFamily="18" charset="0"/>
              </a:rPr>
              <a:t>Το</a:t>
            </a:r>
            <a:r>
              <a:rPr sz="1900" spc="-4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άτομο</a:t>
            </a:r>
            <a:r>
              <a:rPr sz="1900" spc="-40"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νιώθει:</a:t>
            </a:r>
            <a:endParaRPr sz="1900" dirty="0">
              <a:latin typeface="Times New Roman" panose="02020603050405020304" pitchFamily="18" charset="0"/>
              <a:cs typeface="Times New Roman" panose="02020603050405020304" pitchFamily="18" charset="0"/>
            </a:endParaRPr>
          </a:p>
          <a:p>
            <a:pPr marL="354965" indent="-342265">
              <a:spcBef>
                <a:spcPts val="434"/>
              </a:spcBef>
              <a:buFont typeface="Wingdings"/>
              <a:buChar char=""/>
              <a:tabLst>
                <a:tab pos="354965" algn="l"/>
              </a:tabLst>
            </a:pPr>
            <a:r>
              <a:rPr sz="1900" spc="775" dirty="0">
                <a:latin typeface="Times New Roman" panose="02020603050405020304" pitchFamily="18" charset="0"/>
                <a:cs typeface="Times New Roman" panose="02020603050405020304" pitchFamily="18" charset="0"/>
              </a:rPr>
              <a:t>…</a:t>
            </a:r>
            <a:r>
              <a:rPr sz="1900" spc="-30" dirty="0">
                <a:latin typeface="Times New Roman" panose="02020603050405020304" pitchFamily="18" charset="0"/>
                <a:cs typeface="Times New Roman" panose="02020603050405020304" pitchFamily="18" charset="0"/>
              </a:rPr>
              <a:t> </a:t>
            </a:r>
            <a:r>
              <a:rPr sz="1900" spc="-45" dirty="0">
                <a:latin typeface="Times New Roman" panose="02020603050405020304" pitchFamily="18" charset="0"/>
                <a:cs typeface="Times New Roman" panose="02020603050405020304" pitchFamily="18" charset="0"/>
              </a:rPr>
              <a:t>έντονη</a:t>
            </a:r>
            <a:r>
              <a:rPr sz="1900" spc="-2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επιθυμία</a:t>
            </a:r>
            <a:r>
              <a:rPr sz="1900" spc="-3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για</a:t>
            </a:r>
            <a:r>
              <a:rPr sz="1900" spc="-30" dirty="0">
                <a:latin typeface="Times New Roman" panose="02020603050405020304" pitchFamily="18" charset="0"/>
                <a:cs typeface="Times New Roman" panose="02020603050405020304" pitchFamily="18" charset="0"/>
              </a:rPr>
              <a:t> </a:t>
            </a:r>
            <a:r>
              <a:rPr sz="1900" spc="-55" dirty="0">
                <a:latin typeface="Times New Roman" panose="02020603050405020304" pitchFamily="18" charset="0"/>
                <a:cs typeface="Times New Roman" panose="02020603050405020304" pitchFamily="18" charset="0"/>
              </a:rPr>
              <a:t>τη</a:t>
            </a:r>
            <a:r>
              <a:rPr sz="1900" spc="-2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χρήση</a:t>
            </a:r>
            <a:r>
              <a:rPr sz="1900" spc="-20" dirty="0">
                <a:latin typeface="Times New Roman" panose="02020603050405020304" pitchFamily="18" charset="0"/>
                <a:cs typeface="Times New Roman" panose="02020603050405020304" pitchFamily="18" charset="0"/>
              </a:rPr>
              <a:t> </a:t>
            </a:r>
            <a:r>
              <a:rPr sz="1900" spc="-80" dirty="0">
                <a:latin typeface="Times New Roman" panose="02020603050405020304" pitchFamily="18" charset="0"/>
                <a:cs typeface="Times New Roman" panose="02020603050405020304" pitchFamily="18" charset="0"/>
              </a:rPr>
              <a:t>της</a:t>
            </a:r>
            <a:r>
              <a:rPr sz="1900" spc="-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ουσίας</a:t>
            </a:r>
            <a:r>
              <a:rPr sz="1900" spc="-3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(νικοτίνη)</a:t>
            </a:r>
            <a:endParaRPr sz="1900" dirty="0">
              <a:latin typeface="Times New Roman" panose="02020603050405020304" pitchFamily="18" charset="0"/>
              <a:cs typeface="Times New Roman" panose="02020603050405020304" pitchFamily="18" charset="0"/>
            </a:endParaRPr>
          </a:p>
          <a:p>
            <a:pPr marL="355600" marR="6350" indent="-342900">
              <a:spcBef>
                <a:spcPts val="434"/>
              </a:spcBef>
              <a:buFont typeface="Wingdings"/>
              <a:buChar char=""/>
              <a:tabLst>
                <a:tab pos="355600" algn="l"/>
              </a:tabLst>
            </a:pPr>
            <a:r>
              <a:rPr sz="1900" spc="775" dirty="0">
                <a:latin typeface="Times New Roman" panose="02020603050405020304" pitchFamily="18" charset="0"/>
                <a:cs typeface="Times New Roman" panose="02020603050405020304" pitchFamily="18" charset="0"/>
              </a:rPr>
              <a:t>…</a:t>
            </a:r>
            <a:r>
              <a:rPr sz="1900" spc="4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ανάπτυξη</a:t>
            </a:r>
            <a:r>
              <a:rPr sz="1900" spc="4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ανοχής</a:t>
            </a:r>
            <a:r>
              <a:rPr sz="1900" spc="4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στη</a:t>
            </a:r>
            <a:r>
              <a:rPr sz="1900" spc="434"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χρήση</a:t>
            </a:r>
            <a:r>
              <a:rPr sz="1900" spc="42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της</a:t>
            </a:r>
            <a:r>
              <a:rPr sz="1900" spc="42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(επιθυμία</a:t>
            </a:r>
            <a:r>
              <a:rPr sz="1900" spc="43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να</a:t>
            </a:r>
            <a:r>
              <a:rPr sz="1900" spc="4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αυξάνω</a:t>
            </a:r>
            <a:r>
              <a:rPr sz="1900" spc="4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συνεχώς</a:t>
            </a:r>
            <a:r>
              <a:rPr sz="1900" spc="420" dirty="0">
                <a:latin typeface="Times New Roman" panose="02020603050405020304" pitchFamily="18" charset="0"/>
                <a:cs typeface="Times New Roman" panose="02020603050405020304" pitchFamily="18" charset="0"/>
              </a:rPr>
              <a:t> </a:t>
            </a:r>
            <a:r>
              <a:rPr sz="1900" spc="-25" dirty="0">
                <a:latin typeface="Times New Roman" panose="02020603050405020304" pitchFamily="18" charset="0"/>
                <a:cs typeface="Times New Roman" panose="02020603050405020304" pitchFamily="18" charset="0"/>
              </a:rPr>
              <a:t>την </a:t>
            </a:r>
            <a:r>
              <a:rPr sz="1900" spc="-10" dirty="0">
                <a:latin typeface="Times New Roman" panose="02020603050405020304" pitchFamily="18" charset="0"/>
                <a:cs typeface="Times New Roman" panose="02020603050405020304" pitchFamily="18" charset="0"/>
              </a:rPr>
              <a:t>ποσότητα</a:t>
            </a:r>
            <a:r>
              <a:rPr sz="1900" spc="-55" dirty="0">
                <a:latin typeface="Times New Roman" panose="02020603050405020304" pitchFamily="18" charset="0"/>
                <a:cs typeface="Times New Roman" panose="02020603050405020304" pitchFamily="18" charset="0"/>
              </a:rPr>
              <a:t> </a:t>
            </a:r>
            <a:r>
              <a:rPr sz="1900" spc="-80" dirty="0">
                <a:latin typeface="Times New Roman" panose="02020603050405020304" pitchFamily="18" charset="0"/>
                <a:cs typeface="Times New Roman" panose="02020603050405020304" pitchFamily="18" charset="0"/>
              </a:rPr>
              <a:t>της</a:t>
            </a:r>
            <a:r>
              <a:rPr sz="1900" spc="-4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ουσίας</a:t>
            </a:r>
            <a:r>
              <a:rPr sz="1900" spc="-45" dirty="0">
                <a:latin typeface="Times New Roman" panose="02020603050405020304" pitchFamily="18" charset="0"/>
                <a:cs typeface="Times New Roman" panose="02020603050405020304" pitchFamily="18" charset="0"/>
              </a:rPr>
              <a:t> </a:t>
            </a:r>
            <a:r>
              <a:rPr sz="1900" spc="70" dirty="0">
                <a:latin typeface="Times New Roman" panose="02020603050405020304" pitchFamily="18" charset="0"/>
                <a:cs typeface="Times New Roman" panose="02020603050405020304" pitchFamily="18" charset="0"/>
              </a:rPr>
              <a:t>που</a:t>
            </a:r>
            <a:r>
              <a:rPr sz="1900" spc="-4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χρησιμοποώ)</a:t>
            </a:r>
            <a:endParaRPr sz="1900" dirty="0">
              <a:latin typeface="Times New Roman" panose="02020603050405020304" pitchFamily="18" charset="0"/>
              <a:cs typeface="Times New Roman" panose="02020603050405020304" pitchFamily="18" charset="0"/>
            </a:endParaRPr>
          </a:p>
          <a:p>
            <a:pPr marL="354965" indent="-342265">
              <a:spcBef>
                <a:spcPts val="430"/>
              </a:spcBef>
              <a:buFont typeface="Wingdings"/>
              <a:buChar char=""/>
              <a:tabLst>
                <a:tab pos="354965" algn="l"/>
              </a:tabLst>
            </a:pPr>
            <a:r>
              <a:rPr sz="1900" spc="775" dirty="0">
                <a:latin typeface="Times New Roman" panose="02020603050405020304" pitchFamily="18" charset="0"/>
                <a:cs typeface="Times New Roman" panose="02020603050405020304" pitchFamily="18" charset="0"/>
              </a:rPr>
              <a:t>…</a:t>
            </a:r>
            <a:r>
              <a:rPr sz="1900" spc="1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δυσάρεστα</a:t>
            </a:r>
            <a:r>
              <a:rPr sz="1900" spc="3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αν</a:t>
            </a:r>
            <a:r>
              <a:rPr sz="1900" spc="1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προσπάθήσει</a:t>
            </a:r>
            <a:r>
              <a:rPr sz="1900" spc="1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να</a:t>
            </a:r>
            <a:r>
              <a:rPr sz="1900" spc="1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διακόψει</a:t>
            </a:r>
            <a:r>
              <a:rPr sz="1900" spc="25" dirty="0">
                <a:latin typeface="Times New Roman" panose="02020603050405020304" pitchFamily="18" charset="0"/>
                <a:cs typeface="Times New Roman" panose="02020603050405020304" pitchFamily="18" charset="0"/>
              </a:rPr>
              <a:t> </a:t>
            </a:r>
            <a:r>
              <a:rPr sz="1900" spc="-55" dirty="0">
                <a:latin typeface="Times New Roman" panose="02020603050405020304" pitchFamily="18" charset="0"/>
                <a:cs typeface="Times New Roman" panose="02020603050405020304" pitchFamily="18" charset="0"/>
              </a:rPr>
              <a:t>τη</a:t>
            </a:r>
            <a:r>
              <a:rPr sz="1900" spc="2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χρήση</a:t>
            </a:r>
            <a:r>
              <a:rPr sz="1900" spc="30" dirty="0">
                <a:latin typeface="Times New Roman" panose="02020603050405020304" pitchFamily="18" charset="0"/>
                <a:cs typeface="Times New Roman" panose="02020603050405020304" pitchFamily="18" charset="0"/>
              </a:rPr>
              <a:t> </a:t>
            </a:r>
            <a:r>
              <a:rPr sz="1900" spc="-45" dirty="0">
                <a:latin typeface="Times New Roman" panose="02020603050405020304" pitchFamily="18" charset="0"/>
                <a:cs typeface="Times New Roman" panose="02020603050405020304" pitchFamily="18" charset="0"/>
              </a:rPr>
              <a:t>(στερητικό</a:t>
            </a:r>
            <a:r>
              <a:rPr sz="1900" spc="1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σύνδρομο)</a:t>
            </a:r>
            <a:endParaRPr sz="1900" dirty="0">
              <a:latin typeface="Times New Roman" panose="02020603050405020304" pitchFamily="18" charset="0"/>
              <a:cs typeface="Times New Roman" panose="02020603050405020304" pitchFamily="18" charset="0"/>
            </a:endParaRPr>
          </a:p>
          <a:p>
            <a:pPr marL="354965" indent="-342265">
              <a:spcBef>
                <a:spcPts val="430"/>
              </a:spcBef>
              <a:buFont typeface="Wingdings"/>
              <a:buChar char=""/>
              <a:tabLst>
                <a:tab pos="354965" algn="l"/>
              </a:tabLst>
            </a:pPr>
            <a:r>
              <a:rPr sz="1900" spc="775" dirty="0">
                <a:latin typeface="Times New Roman" panose="02020603050405020304" pitchFamily="18" charset="0"/>
                <a:cs typeface="Times New Roman" panose="02020603050405020304" pitchFamily="18" charset="0"/>
              </a:rPr>
              <a:t>…</a:t>
            </a:r>
            <a:r>
              <a:rPr sz="1900" spc="80" dirty="0">
                <a:latin typeface="Times New Roman" panose="02020603050405020304" pitchFamily="18" charset="0"/>
                <a:cs typeface="Times New Roman" panose="02020603050405020304" pitchFamily="18" charset="0"/>
              </a:rPr>
              <a:t> </a:t>
            </a:r>
            <a:r>
              <a:rPr sz="1900" spc="-45" dirty="0">
                <a:latin typeface="Times New Roman" panose="02020603050405020304" pitchFamily="18" charset="0"/>
                <a:cs typeface="Times New Roman" panose="02020603050405020304" pitchFamily="18" charset="0"/>
              </a:rPr>
              <a:t>έντονη</a:t>
            </a:r>
            <a:r>
              <a:rPr sz="1900" spc="9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προσήλωση</a:t>
            </a:r>
            <a:r>
              <a:rPr sz="1900" spc="80"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προς</a:t>
            </a:r>
            <a:r>
              <a:rPr sz="1900" spc="75" dirty="0">
                <a:latin typeface="Times New Roman" panose="02020603050405020304" pitchFamily="18" charset="0"/>
                <a:cs typeface="Times New Roman" panose="02020603050405020304" pitchFamily="18" charset="0"/>
              </a:rPr>
              <a:t> </a:t>
            </a:r>
            <a:r>
              <a:rPr sz="1900" spc="-40" dirty="0">
                <a:latin typeface="Times New Roman" panose="02020603050405020304" pitchFamily="18" charset="0"/>
                <a:cs typeface="Times New Roman" panose="02020603050405020304" pitchFamily="18" charset="0"/>
              </a:rPr>
              <a:t>την</a:t>
            </a:r>
            <a:r>
              <a:rPr sz="1900" spc="85" dirty="0">
                <a:latin typeface="Times New Roman" panose="02020603050405020304" pitchFamily="18" charset="0"/>
                <a:cs typeface="Times New Roman" panose="02020603050405020304" pitchFamily="18" charset="0"/>
              </a:rPr>
              <a:t> </a:t>
            </a:r>
            <a:r>
              <a:rPr sz="1900" dirty="0">
                <a:latin typeface="Times New Roman" panose="02020603050405020304" pitchFamily="18" charset="0"/>
                <a:cs typeface="Times New Roman" panose="02020603050405020304" pitchFamily="18" charset="0"/>
              </a:rPr>
              <a:t>ουσία</a:t>
            </a:r>
            <a:r>
              <a:rPr sz="1900" spc="95" dirty="0">
                <a:latin typeface="Times New Roman" panose="02020603050405020304" pitchFamily="18" charset="0"/>
                <a:cs typeface="Times New Roman" panose="02020603050405020304" pitchFamily="18" charset="0"/>
              </a:rPr>
              <a:t> </a:t>
            </a:r>
            <a:r>
              <a:rPr sz="1900" spc="-25" dirty="0">
                <a:latin typeface="Times New Roman" panose="02020603050405020304" pitchFamily="18" charset="0"/>
                <a:cs typeface="Times New Roman" panose="02020603050405020304" pitchFamily="18" charset="0"/>
              </a:rPr>
              <a:t>και</a:t>
            </a:r>
            <a:endParaRPr sz="1900" dirty="0">
              <a:latin typeface="Times New Roman" panose="02020603050405020304" pitchFamily="18" charset="0"/>
              <a:cs typeface="Times New Roman" panose="02020603050405020304" pitchFamily="18" charset="0"/>
            </a:endParaRPr>
          </a:p>
          <a:p>
            <a:pPr marL="355600" marR="6350" indent="-342900">
              <a:spcBef>
                <a:spcPts val="434"/>
              </a:spcBef>
              <a:buFont typeface="Wingdings"/>
              <a:buChar char=""/>
              <a:tabLst>
                <a:tab pos="355600" algn="l"/>
                <a:tab pos="1360805" algn="l"/>
                <a:tab pos="2690495" algn="l"/>
                <a:tab pos="4482465" algn="l"/>
                <a:tab pos="5108575" algn="l"/>
                <a:tab pos="6229985" algn="l"/>
                <a:tab pos="6664325" algn="l"/>
                <a:tab pos="7726680" algn="l"/>
              </a:tabLst>
            </a:pPr>
            <a:r>
              <a:rPr sz="1900" spc="-10" dirty="0">
                <a:latin typeface="Times New Roman" panose="02020603050405020304" pitchFamily="18" charset="0"/>
                <a:cs typeface="Times New Roman" panose="02020603050405020304" pitchFamily="18" charset="0"/>
              </a:rPr>
              <a:t>Μειώνει</a:t>
            </a:r>
            <a:r>
              <a:rPr sz="1900"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σημαντικές</a:t>
            </a:r>
            <a:r>
              <a:rPr sz="1900"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δραστηριότητες</a:t>
            </a:r>
            <a:r>
              <a:rPr sz="1900" dirty="0">
                <a:latin typeface="Times New Roman" panose="02020603050405020304" pitchFamily="18" charset="0"/>
                <a:cs typeface="Times New Roman" panose="02020603050405020304" pitchFamily="18" charset="0"/>
              </a:rPr>
              <a:t>	</a:t>
            </a:r>
            <a:r>
              <a:rPr sz="1900" spc="45" dirty="0">
                <a:latin typeface="Times New Roman" panose="02020603050405020304" pitchFamily="18" charset="0"/>
                <a:cs typeface="Times New Roman" panose="02020603050405020304" pitchFamily="18" charset="0"/>
              </a:rPr>
              <a:t>που</a:t>
            </a:r>
            <a:r>
              <a:rPr sz="1900"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αφορούν</a:t>
            </a:r>
            <a:r>
              <a:rPr sz="1900" dirty="0">
                <a:latin typeface="Times New Roman" panose="02020603050405020304" pitchFamily="18" charset="0"/>
                <a:cs typeface="Times New Roman" panose="02020603050405020304" pitchFamily="18" charset="0"/>
              </a:rPr>
              <a:t>	</a:t>
            </a:r>
            <a:r>
              <a:rPr sz="1900" spc="-25" dirty="0">
                <a:latin typeface="Times New Roman" panose="02020603050405020304" pitchFamily="18" charset="0"/>
                <a:cs typeface="Times New Roman" panose="02020603050405020304" pitchFamily="18" charset="0"/>
              </a:rPr>
              <a:t>το</a:t>
            </a:r>
            <a:r>
              <a:rPr sz="1900"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σχολείο,</a:t>
            </a:r>
            <a:r>
              <a:rPr sz="1900" dirty="0">
                <a:latin typeface="Times New Roman" panose="02020603050405020304" pitchFamily="18" charset="0"/>
                <a:cs typeface="Times New Roman" panose="02020603050405020304" pitchFamily="18" charset="0"/>
              </a:rPr>
              <a:t>	</a:t>
            </a:r>
            <a:r>
              <a:rPr sz="1900" spc="-80" dirty="0">
                <a:latin typeface="Times New Roman" panose="02020603050405020304" pitchFamily="18" charset="0"/>
                <a:cs typeface="Times New Roman" panose="02020603050405020304" pitchFamily="18" charset="0"/>
              </a:rPr>
              <a:t>τον </a:t>
            </a:r>
            <a:r>
              <a:rPr sz="1900" spc="-10" dirty="0">
                <a:latin typeface="Times New Roman" panose="02020603050405020304" pitchFamily="18" charset="0"/>
                <a:cs typeface="Times New Roman" panose="02020603050405020304" pitchFamily="18" charset="0"/>
              </a:rPr>
              <a:t>αθλητισμό,</a:t>
            </a:r>
            <a:r>
              <a:rPr sz="1900" spc="-90" dirty="0">
                <a:latin typeface="Times New Roman" panose="02020603050405020304" pitchFamily="18" charset="0"/>
                <a:cs typeface="Times New Roman" panose="02020603050405020304" pitchFamily="18" charset="0"/>
              </a:rPr>
              <a:t> </a:t>
            </a:r>
            <a:r>
              <a:rPr sz="1900" spc="-35" dirty="0">
                <a:latin typeface="Times New Roman" panose="02020603050405020304" pitchFamily="18" charset="0"/>
                <a:cs typeface="Times New Roman" panose="02020603050405020304" pitchFamily="18" charset="0"/>
              </a:rPr>
              <a:t>την</a:t>
            </a:r>
            <a:r>
              <a:rPr sz="1900" spc="-85" dirty="0">
                <a:latin typeface="Times New Roman" panose="02020603050405020304" pitchFamily="18" charset="0"/>
                <a:cs typeface="Times New Roman" panose="02020603050405020304" pitchFamily="18" charset="0"/>
              </a:rPr>
              <a:t> </a:t>
            </a:r>
            <a:r>
              <a:rPr sz="1900" spc="-10" dirty="0">
                <a:latin typeface="Times New Roman" panose="02020603050405020304" pitchFamily="18" charset="0"/>
                <a:cs typeface="Times New Roman" panose="02020603050405020304" pitchFamily="18" charset="0"/>
              </a:rPr>
              <a:t>άσκηση</a:t>
            </a:r>
            <a:endParaRPr sz="1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00800" y="4827270"/>
            <a:ext cx="3810000" cy="1033272"/>
          </a:xfrm>
          <a:prstGeom prst="rect">
            <a:avLst/>
          </a:prstGeom>
        </p:spPr>
      </p:pic>
      <p:sp>
        <p:nvSpPr>
          <p:cNvPr id="3" name="object 3"/>
          <p:cNvSpPr txBox="1"/>
          <p:nvPr/>
        </p:nvSpPr>
        <p:spPr>
          <a:xfrm>
            <a:off x="1981580" y="3443096"/>
            <a:ext cx="8229600" cy="846386"/>
          </a:xfrm>
          <a:prstGeom prst="rect">
            <a:avLst/>
          </a:prstGeom>
          <a:solidFill>
            <a:srgbClr val="212168">
              <a:alpha val="65097"/>
            </a:srgbClr>
          </a:solidFill>
          <a:ln w="25146">
            <a:solidFill>
              <a:srgbClr val="88A3A7"/>
            </a:solidFill>
          </a:ln>
        </p:spPr>
        <p:txBody>
          <a:bodyPr vert="horz" wrap="square" lIns="0" tIns="15240" rIns="0" bIns="0" rtlCol="0">
            <a:spAutoFit/>
          </a:bodyPr>
          <a:lstStyle/>
          <a:p>
            <a:pPr marL="433705" marR="84455" indent="-342900" algn="just">
              <a:spcBef>
                <a:spcPts val="120"/>
              </a:spcBef>
              <a:buFont typeface="Wingdings"/>
              <a:buChar char=""/>
              <a:tabLst>
                <a:tab pos="433705" algn="l"/>
              </a:tabLst>
            </a:pPr>
            <a:r>
              <a:rPr dirty="0">
                <a:latin typeface="Times New Roman" panose="02020603050405020304" pitchFamily="18" charset="0"/>
                <a:cs typeface="Times New Roman" panose="02020603050405020304" pitchFamily="18" charset="0"/>
              </a:rPr>
              <a:t>Στην</a:t>
            </a:r>
            <a:r>
              <a:rPr spc="25"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ψυχολογική</a:t>
            </a:r>
            <a:r>
              <a:rPr b="1" spc="10"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εξάρτηση</a:t>
            </a:r>
            <a:r>
              <a:rPr b="1"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το</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άτομο</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οργανώνει</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όλη</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του</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τη</a:t>
            </a:r>
            <a:r>
              <a:rPr spc="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ζωή</a:t>
            </a:r>
            <a:r>
              <a:rPr spc="25"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με </a:t>
            </a:r>
            <a:r>
              <a:rPr spc="-30" dirty="0">
                <a:latin typeface="Times New Roman" panose="02020603050405020304" pitchFamily="18" charset="0"/>
                <a:cs typeface="Times New Roman" panose="02020603050405020304" pitchFamily="18" charset="0"/>
              </a:rPr>
              <a:t>δραστηριότητες</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γύρω</a:t>
            </a:r>
            <a:r>
              <a:rPr spc="270" dirty="0">
                <a:latin typeface="Times New Roman" panose="02020603050405020304" pitchFamily="18" charset="0"/>
                <a:cs typeface="Times New Roman" panose="02020603050405020304" pitchFamily="18" charset="0"/>
              </a:rPr>
              <a:t> </a:t>
            </a:r>
            <a:r>
              <a:rPr spc="75" dirty="0">
                <a:latin typeface="Times New Roman" panose="02020603050405020304" pitchFamily="18" charset="0"/>
                <a:cs typeface="Times New Roman" panose="02020603050405020304" pitchFamily="18" charset="0"/>
              </a:rPr>
              <a:t>από</a:t>
            </a:r>
            <a:r>
              <a:rPr spc="28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τη</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χρήση</a:t>
            </a:r>
            <a:r>
              <a:rPr spc="28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της</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ουσίας</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και</a:t>
            </a:r>
            <a:r>
              <a:rPr spc="28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νιώθει</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ότι</a:t>
            </a:r>
            <a:r>
              <a:rPr spc="28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μόνο</a:t>
            </a:r>
            <a:r>
              <a:rPr spc="275"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έτσι </a:t>
            </a:r>
            <a:r>
              <a:rPr dirty="0">
                <a:latin typeface="Times New Roman" panose="02020603050405020304" pitchFamily="18" charset="0"/>
                <a:cs typeface="Times New Roman" panose="02020603050405020304" pitchFamily="18" charset="0"/>
              </a:rPr>
              <a:t>μπορεί</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να</a:t>
            </a:r>
            <a:r>
              <a:rPr spc="1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ανταπεξέλθει</a:t>
            </a:r>
            <a:r>
              <a:rPr spc="-10" dirty="0">
                <a:latin typeface="Times New Roman" panose="02020603050405020304" pitchFamily="18" charset="0"/>
                <a:cs typeface="Times New Roman" panose="02020603050405020304" pitchFamily="18" charset="0"/>
              </a:rPr>
              <a:t> </a:t>
            </a:r>
            <a:r>
              <a:rPr spc="-50" dirty="0">
                <a:latin typeface="Times New Roman" panose="02020603050405020304" pitchFamily="18" charset="0"/>
                <a:cs typeface="Times New Roman" panose="02020603050405020304" pitchFamily="18" charset="0"/>
              </a:rPr>
              <a:t>στις</a:t>
            </a:r>
            <a:r>
              <a:rPr spc="1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προκλήσεις</a:t>
            </a:r>
            <a:r>
              <a:rPr spc="-5" dirty="0">
                <a:latin typeface="Times New Roman" panose="02020603050405020304" pitchFamily="18" charset="0"/>
                <a:cs typeface="Times New Roman" panose="02020603050405020304" pitchFamily="18" charset="0"/>
              </a:rPr>
              <a:t> </a:t>
            </a:r>
            <a:r>
              <a:rPr spc="-85" dirty="0">
                <a:latin typeface="Times New Roman" panose="02020603050405020304" pitchFamily="18" charset="0"/>
                <a:cs typeface="Times New Roman" panose="02020603050405020304" pitchFamily="18" charset="0"/>
              </a:rPr>
              <a:t>της</a:t>
            </a:r>
            <a:r>
              <a:rPr spc="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καθημερινότητας.</a:t>
            </a:r>
            <a:endParaRPr dirty="0">
              <a:latin typeface="Times New Roman" panose="02020603050405020304" pitchFamily="18" charset="0"/>
              <a:cs typeface="Times New Roman" panose="02020603050405020304" pitchFamily="18" charset="0"/>
            </a:endParaRPr>
          </a:p>
        </p:txBody>
      </p:sp>
      <p:sp>
        <p:nvSpPr>
          <p:cNvPr id="4" name="object 4"/>
          <p:cNvSpPr txBox="1"/>
          <p:nvPr/>
        </p:nvSpPr>
        <p:spPr>
          <a:xfrm>
            <a:off x="1981580" y="1660017"/>
            <a:ext cx="8229600" cy="1186222"/>
          </a:xfrm>
          <a:prstGeom prst="rect">
            <a:avLst/>
          </a:prstGeom>
          <a:solidFill>
            <a:srgbClr val="BADFE2"/>
          </a:solidFill>
          <a:ln w="25146">
            <a:solidFill>
              <a:srgbClr val="88A3A7"/>
            </a:solidFill>
          </a:ln>
        </p:spPr>
        <p:txBody>
          <a:bodyPr vert="horz" wrap="square" lIns="0" tIns="77470" rIns="0" bIns="0" rtlCol="0">
            <a:spAutoFit/>
          </a:bodyPr>
          <a:lstStyle/>
          <a:p>
            <a:pPr marL="433705" marR="83820" indent="-342900" algn="just">
              <a:spcBef>
                <a:spcPts val="610"/>
              </a:spcBef>
              <a:buFont typeface="Wingdings"/>
              <a:buChar char=""/>
              <a:tabLst>
                <a:tab pos="433705" algn="l"/>
              </a:tabLst>
            </a:pPr>
            <a:r>
              <a:rPr dirty="0">
                <a:latin typeface="Times New Roman" panose="02020603050405020304" pitchFamily="18" charset="0"/>
                <a:cs typeface="Times New Roman" panose="02020603050405020304" pitchFamily="18" charset="0"/>
              </a:rPr>
              <a:t>Στη</a:t>
            </a:r>
            <a:r>
              <a:rPr spc="120"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σωματική</a:t>
            </a:r>
            <a:r>
              <a:rPr b="1" spc="105"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εξάρτηση</a:t>
            </a:r>
            <a:r>
              <a:rPr b="1" spc="10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το</a:t>
            </a:r>
            <a:r>
              <a:rPr spc="12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άτομο</a:t>
            </a:r>
            <a:r>
              <a:rPr spc="12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αναπτύσσει</a:t>
            </a:r>
            <a:r>
              <a:rPr spc="13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¨ανοχή¨,</a:t>
            </a:r>
            <a:r>
              <a:rPr spc="9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έχει</a:t>
            </a:r>
            <a:r>
              <a:rPr spc="1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αδυναμία</a:t>
            </a:r>
            <a:r>
              <a:rPr spc="125"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να </a:t>
            </a:r>
            <a:r>
              <a:rPr spc="-20" dirty="0">
                <a:latin typeface="Times New Roman" panose="02020603050405020304" pitchFamily="18" charset="0"/>
                <a:cs typeface="Times New Roman" panose="02020603050405020304" pitchFamily="18" charset="0"/>
              </a:rPr>
              <a:t>λειτουργήσει</a:t>
            </a:r>
            <a:r>
              <a:rPr spc="1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φυσιολογικά</a:t>
            </a:r>
            <a:r>
              <a:rPr spc="1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χωρίς</a:t>
            </a:r>
            <a:r>
              <a:rPr spc="1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την</a:t>
            </a:r>
            <a:r>
              <a:rPr spc="1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ουσία,</a:t>
            </a:r>
            <a:r>
              <a:rPr spc="1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με</a:t>
            </a:r>
            <a:r>
              <a:rPr spc="1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αποτέλεσμα</a:t>
            </a:r>
            <a:r>
              <a:rPr spc="16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την</a:t>
            </a:r>
            <a:r>
              <a:rPr spc="16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εκδήλωση </a:t>
            </a:r>
            <a:r>
              <a:rPr dirty="0">
                <a:latin typeface="Times New Roman" panose="02020603050405020304" pitchFamily="18" charset="0"/>
                <a:cs typeface="Times New Roman" panose="02020603050405020304" pitchFamily="18" charset="0"/>
              </a:rPr>
              <a:t>δυσάρεστων</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και</a:t>
            </a:r>
            <a:r>
              <a:rPr spc="275" dirty="0">
                <a:latin typeface="Times New Roman" panose="02020603050405020304" pitchFamily="18" charset="0"/>
                <a:cs typeface="Times New Roman" panose="02020603050405020304" pitchFamily="18" charset="0"/>
              </a:rPr>
              <a:t> </a:t>
            </a:r>
            <a:r>
              <a:rPr spc="50" dirty="0">
                <a:latin typeface="Times New Roman" panose="02020603050405020304" pitchFamily="18" charset="0"/>
                <a:cs typeface="Times New Roman" panose="02020603050405020304" pitchFamily="18" charset="0"/>
              </a:rPr>
              <a:t>επώδυνων</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σωματικών</a:t>
            </a:r>
            <a:r>
              <a:rPr spc="27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συμπτωμάτων</a:t>
            </a:r>
            <a:r>
              <a:rPr spc="27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όταν</a:t>
            </a:r>
            <a:r>
              <a:rPr spc="27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προσπαθήσει </a:t>
            </a:r>
            <a:r>
              <a:rPr dirty="0">
                <a:latin typeface="Times New Roman" panose="02020603050405020304" pitchFamily="18" charset="0"/>
                <a:cs typeface="Times New Roman" panose="02020603050405020304" pitchFamily="18" charset="0"/>
              </a:rPr>
              <a:t>να</a:t>
            </a:r>
            <a:r>
              <a:rPr spc="-10" dirty="0">
                <a:latin typeface="Times New Roman" panose="02020603050405020304" pitchFamily="18" charset="0"/>
                <a:cs typeface="Times New Roman" panose="02020603050405020304" pitchFamily="18" charset="0"/>
              </a:rPr>
              <a:t> διακόψει</a:t>
            </a:r>
            <a:r>
              <a:rPr spc="-5" dirty="0">
                <a:latin typeface="Times New Roman" panose="02020603050405020304" pitchFamily="18" charset="0"/>
                <a:cs typeface="Times New Roman" panose="02020603050405020304" pitchFamily="18" charset="0"/>
              </a:rPr>
              <a:t> </a:t>
            </a:r>
            <a:r>
              <a:rPr spc="-55" dirty="0">
                <a:latin typeface="Times New Roman" panose="02020603050405020304" pitchFamily="18" charset="0"/>
                <a:cs typeface="Times New Roman" panose="02020603050405020304" pitchFamily="18" charset="0"/>
              </a:rPr>
              <a:t>τη</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χρήση των προϊόντων</a:t>
            </a:r>
            <a:r>
              <a:rPr spc="-2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καπνού.</a:t>
            </a:r>
            <a:endParaRPr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title"/>
          </p:nvPr>
        </p:nvSpPr>
        <p:spPr>
          <a:xfrm>
            <a:off x="0" y="202350"/>
            <a:ext cx="6455434" cy="750847"/>
          </a:xfrm>
          <a:prstGeom prst="rect">
            <a:avLst/>
          </a:prstGeom>
        </p:spPr>
        <p:txBody>
          <a:bodyPr vert="horz" wrap="square" lIns="0" tIns="12065" rIns="0" bIns="0" rtlCol="0" anchor="b">
            <a:spAutoFit/>
          </a:bodyPr>
          <a:lstStyle/>
          <a:p>
            <a:pPr marL="3159760">
              <a:lnSpc>
                <a:spcPct val="100000"/>
              </a:lnSpc>
              <a:spcBef>
                <a:spcPts val="95"/>
              </a:spcBef>
            </a:pPr>
            <a:r>
              <a:rPr spc="-10" dirty="0">
                <a:latin typeface="Times New Roman" panose="02020603050405020304" pitchFamily="18" charset="0"/>
                <a:cs typeface="Times New Roman" panose="02020603050405020304" pitchFamily="18" charset="0"/>
              </a:rPr>
              <a:t>Εξάρτηση</a:t>
            </a:r>
          </a:p>
        </p:txBody>
      </p:sp>
      <p:sp>
        <p:nvSpPr>
          <p:cNvPr id="6" name="object 6"/>
          <p:cNvSpPr txBox="1"/>
          <p:nvPr/>
        </p:nvSpPr>
        <p:spPr>
          <a:xfrm>
            <a:off x="2337054" y="1088897"/>
            <a:ext cx="6265545" cy="299720"/>
          </a:xfrm>
          <a:prstGeom prst="rect">
            <a:avLst/>
          </a:prstGeom>
        </p:spPr>
        <p:txBody>
          <a:bodyPr vert="horz" wrap="square" lIns="0" tIns="12700" rIns="0" bIns="0" rtlCol="0">
            <a:spAutoFit/>
          </a:bodyPr>
          <a:lstStyle/>
          <a:p>
            <a:pPr marL="12700">
              <a:spcBef>
                <a:spcPts val="100"/>
              </a:spcBef>
            </a:pPr>
            <a:r>
              <a:rPr dirty="0">
                <a:latin typeface="Times New Roman" panose="02020603050405020304" pitchFamily="18" charset="0"/>
                <a:cs typeface="Times New Roman" panose="02020603050405020304" pitchFamily="18" charset="0"/>
              </a:rPr>
              <a:t>Υπάρχουν</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δύο</a:t>
            </a:r>
            <a:r>
              <a:rPr spc="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είδη</a:t>
            </a:r>
            <a:r>
              <a:rPr dirty="0">
                <a:latin typeface="Times New Roman" panose="02020603050405020304" pitchFamily="18" charset="0"/>
                <a:cs typeface="Times New Roman" panose="02020603050405020304" pitchFamily="18" charset="0"/>
              </a:rPr>
              <a:t> </a:t>
            </a:r>
            <a:r>
              <a:rPr spc="-40" dirty="0">
                <a:latin typeface="Times New Roman" panose="02020603050405020304" pitchFamily="18" charset="0"/>
                <a:cs typeface="Times New Roman" panose="02020603050405020304" pitchFamily="18" charset="0"/>
              </a:rPr>
              <a:t>εξάρτησης,</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η</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σωματική</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και</a:t>
            </a:r>
            <a:r>
              <a:rPr spc="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η</a:t>
            </a:r>
            <a:r>
              <a:rPr spc="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ψυχολογική.</a:t>
            </a:r>
            <a:endParaRPr dirty="0">
              <a:latin typeface="Times New Roman" panose="02020603050405020304" pitchFamily="18" charset="0"/>
              <a:cs typeface="Times New Roman" panose="02020603050405020304" pitchFamily="18" charset="0"/>
            </a:endParaRPr>
          </a:p>
        </p:txBody>
      </p:sp>
      <p:sp>
        <p:nvSpPr>
          <p:cNvPr id="7" name="object 7"/>
          <p:cNvSpPr txBox="1"/>
          <p:nvPr/>
        </p:nvSpPr>
        <p:spPr>
          <a:xfrm>
            <a:off x="7754112" y="5889497"/>
            <a:ext cx="2453005" cy="197490"/>
          </a:xfrm>
          <a:prstGeom prst="rect">
            <a:avLst/>
          </a:prstGeom>
        </p:spPr>
        <p:txBody>
          <a:bodyPr vert="horz" wrap="square" lIns="0" tIns="12700" rIns="0" bIns="0" rtlCol="0">
            <a:spAutoFit/>
          </a:bodyPr>
          <a:lstStyle/>
          <a:p>
            <a:pPr marL="12700">
              <a:spcBef>
                <a:spcPts val="100"/>
              </a:spcBef>
            </a:pPr>
            <a:r>
              <a:rPr sz="1200" spc="-10" dirty="0">
                <a:latin typeface="Arial MT"/>
                <a:cs typeface="Arial MT"/>
              </a:rPr>
              <a:t>https://</a:t>
            </a:r>
            <a:r>
              <a:rPr sz="1200" spc="-10" dirty="0">
                <a:latin typeface="Arial MT"/>
                <a:cs typeface="Arial MT"/>
                <a:hlinkClick r:id="rId3"/>
              </a:rPr>
              <a:t>www.maxmag.gr/psychologia</a:t>
            </a:r>
            <a:endParaRPr sz="120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2051" y="4162426"/>
            <a:ext cx="5868670" cy="1657505"/>
          </a:xfrm>
          <a:prstGeom prst="rect">
            <a:avLst/>
          </a:prstGeom>
          <a:solidFill>
            <a:srgbClr val="BADFE2"/>
          </a:solidFill>
          <a:ln w="25146">
            <a:solidFill>
              <a:srgbClr val="88A3A7"/>
            </a:solidFill>
          </a:ln>
        </p:spPr>
        <p:txBody>
          <a:bodyPr vert="horz" wrap="square" lIns="0" tIns="117475" rIns="0" bIns="0" rtlCol="0">
            <a:spAutoFit/>
          </a:bodyPr>
          <a:lstStyle/>
          <a:p>
            <a:pPr marL="90170" marR="307340">
              <a:spcBef>
                <a:spcPts val="925"/>
              </a:spcBef>
            </a:pPr>
            <a:r>
              <a:rPr sz="2000" spc="-55" dirty="0">
                <a:latin typeface="Times New Roman" panose="02020603050405020304" pitchFamily="18" charset="0"/>
                <a:cs typeface="Times New Roman" panose="02020603050405020304" pitchFamily="18" charset="0"/>
              </a:rPr>
              <a:t>Στην</a:t>
            </a:r>
            <a:r>
              <a:rPr sz="2000" spc="-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Ελλάδα</a:t>
            </a:r>
            <a:r>
              <a:rPr sz="2000" spc="-40" dirty="0">
                <a:latin typeface="Times New Roman" panose="02020603050405020304" pitchFamily="18" charset="0"/>
                <a:cs typeface="Times New Roman" panose="02020603050405020304" pitchFamily="18" charset="0"/>
              </a:rPr>
              <a:t> </a:t>
            </a:r>
            <a:r>
              <a:rPr sz="2000" spc="-110" dirty="0">
                <a:latin typeface="Times New Roman" panose="02020603050405020304" pitchFamily="18" charset="0"/>
                <a:cs typeface="Times New Roman" panose="02020603050405020304" pitchFamily="18" charset="0"/>
              </a:rPr>
              <a:t>το</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20%</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των</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θανάτων</a:t>
            </a:r>
            <a:r>
              <a:rPr sz="2000" spc="-50"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στους</a:t>
            </a:r>
            <a:r>
              <a:rPr sz="2000" spc="-5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άνδρες </a:t>
            </a:r>
            <a:r>
              <a:rPr sz="2000" spc="-50" dirty="0">
                <a:latin typeface="Times New Roman" panose="02020603050405020304" pitchFamily="18" charset="0"/>
                <a:cs typeface="Times New Roman" panose="02020603050405020304" pitchFamily="18" charset="0"/>
              </a:rPr>
              <a:t>οφείλεται</a:t>
            </a:r>
            <a:r>
              <a:rPr sz="2000" spc="-6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στο</a:t>
            </a:r>
            <a:r>
              <a:rPr sz="2000" spc="-8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κάπνισμα</a:t>
            </a:r>
            <a:endParaRPr sz="2000" dirty="0">
              <a:latin typeface="Times New Roman" panose="02020603050405020304" pitchFamily="18" charset="0"/>
              <a:cs typeface="Times New Roman" panose="02020603050405020304" pitchFamily="18" charset="0"/>
            </a:endParaRPr>
          </a:p>
          <a:p>
            <a:pPr marL="90170" marR="996315"/>
            <a:r>
              <a:rPr sz="2000" dirty="0">
                <a:latin typeface="Times New Roman" panose="02020603050405020304" pitchFamily="18" charset="0"/>
                <a:cs typeface="Times New Roman" panose="02020603050405020304" pitchFamily="18" charset="0"/>
              </a:rPr>
              <a:t>4</a:t>
            </a:r>
            <a:r>
              <a:rPr sz="2000" spc="-45"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στους</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10</a:t>
            </a:r>
            <a:r>
              <a:rPr sz="2000" spc="-4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Έλληνες</a:t>
            </a:r>
            <a:r>
              <a:rPr sz="2000" spc="-6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είναι</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καπνιστές </a:t>
            </a:r>
            <a:endParaRPr lang="el-GR" sz="2000" spc="-10" dirty="0">
              <a:latin typeface="Times New Roman" panose="02020603050405020304" pitchFamily="18" charset="0"/>
              <a:cs typeface="Times New Roman" panose="02020603050405020304" pitchFamily="18" charset="0"/>
            </a:endParaRPr>
          </a:p>
          <a:p>
            <a:pPr marL="90170" marR="996315"/>
            <a:r>
              <a:rPr sz="2000" dirty="0" err="1">
                <a:latin typeface="Times New Roman" panose="02020603050405020304" pitchFamily="18" charset="0"/>
                <a:cs typeface="Times New Roman" panose="02020603050405020304" pitchFamily="18" charset="0"/>
              </a:rPr>
              <a:t>Σχεδόν</a:t>
            </a:r>
            <a:r>
              <a:rPr sz="2000" spc="-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οι</a:t>
            </a:r>
            <a:r>
              <a:rPr sz="2000" spc="-6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μισοί</a:t>
            </a:r>
            <a:r>
              <a:rPr sz="2000" spc="-5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ενήλικες</a:t>
            </a:r>
            <a:r>
              <a:rPr sz="2000" spc="-6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άνδρες</a:t>
            </a:r>
            <a:r>
              <a:rPr sz="2000" spc="-6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καπνίζουν</a:t>
            </a:r>
            <a:endParaRPr sz="2000" dirty="0">
              <a:latin typeface="Times New Roman" panose="02020603050405020304" pitchFamily="18" charset="0"/>
              <a:cs typeface="Times New Roman" panose="02020603050405020304" pitchFamily="18" charset="0"/>
            </a:endParaRPr>
          </a:p>
          <a:p>
            <a:pPr marL="90170"/>
            <a:r>
              <a:rPr sz="2000" dirty="0">
                <a:latin typeface="Times New Roman" panose="02020603050405020304" pitchFamily="18" charset="0"/>
                <a:cs typeface="Times New Roman" panose="02020603050405020304" pitchFamily="18" charset="0"/>
              </a:rPr>
              <a:t>3</a:t>
            </a:r>
            <a:r>
              <a:rPr sz="2000" spc="-50" dirty="0">
                <a:latin typeface="Times New Roman" panose="02020603050405020304" pitchFamily="18" charset="0"/>
                <a:cs typeface="Times New Roman" panose="02020603050405020304" pitchFamily="18" charset="0"/>
              </a:rPr>
              <a:t> </a:t>
            </a:r>
            <a:r>
              <a:rPr sz="2000" spc="-55" dirty="0">
                <a:latin typeface="Times New Roman" panose="02020603050405020304" pitchFamily="18" charset="0"/>
                <a:cs typeface="Times New Roman" panose="02020603050405020304" pitchFamily="18" charset="0"/>
              </a:rPr>
              <a:t>στις</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10</a:t>
            </a:r>
            <a:r>
              <a:rPr sz="2000" spc="-4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ενήλικες</a:t>
            </a:r>
            <a:r>
              <a:rPr sz="2000" spc="-5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γυναίκες</a:t>
            </a:r>
            <a:r>
              <a:rPr sz="2000" spc="-4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είναι</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καπνίστριες</a:t>
            </a:r>
            <a:endParaRPr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ctrTitle"/>
          </p:nvPr>
        </p:nvSpPr>
        <p:spPr>
          <a:xfrm>
            <a:off x="250373" y="96456"/>
            <a:ext cx="6211185" cy="566181"/>
          </a:xfrm>
          <a:prstGeom prst="rect">
            <a:avLst/>
          </a:prstGeom>
        </p:spPr>
        <p:txBody>
          <a:bodyPr vert="horz" wrap="square" lIns="0" tIns="12065" rIns="0" bIns="0" rtlCol="0" anchor="b">
            <a:spAutoFit/>
          </a:bodyPr>
          <a:lstStyle/>
          <a:p>
            <a:pPr marL="12700">
              <a:lnSpc>
                <a:spcPct val="100000"/>
              </a:lnSpc>
              <a:spcBef>
                <a:spcPts val="95"/>
              </a:spcBef>
            </a:pPr>
            <a:r>
              <a:rPr dirty="0">
                <a:latin typeface="Times New Roman" panose="02020603050405020304" pitchFamily="18" charset="0"/>
                <a:cs typeface="Times New Roman" panose="02020603050405020304" pitchFamily="18" charset="0"/>
              </a:rPr>
              <a:t>Το</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κάπνισμα</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σε</a:t>
            </a:r>
            <a:r>
              <a:rPr spc="-2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….αριθμούς</a:t>
            </a:r>
          </a:p>
        </p:txBody>
      </p:sp>
      <p:sp>
        <p:nvSpPr>
          <p:cNvPr id="4" name="object 4"/>
          <p:cNvSpPr txBox="1"/>
          <p:nvPr/>
        </p:nvSpPr>
        <p:spPr>
          <a:xfrm>
            <a:off x="1719072" y="784351"/>
            <a:ext cx="8504555" cy="2807820"/>
          </a:xfrm>
          <a:prstGeom prst="rect">
            <a:avLst/>
          </a:prstGeom>
        </p:spPr>
        <p:txBody>
          <a:bodyPr vert="horz" wrap="square" lIns="0" tIns="12065" rIns="0" bIns="0" rtlCol="0">
            <a:spAutoFit/>
          </a:bodyPr>
          <a:lstStyle/>
          <a:p>
            <a:pPr marL="355600" marR="5080" indent="-342900" algn="just">
              <a:spcBef>
                <a:spcPts val="95"/>
              </a:spcBef>
              <a:buFont typeface="Wingdings"/>
              <a:buChar char=""/>
              <a:tabLst>
                <a:tab pos="355600" algn="l"/>
              </a:tabLst>
            </a:pPr>
            <a:r>
              <a:rPr sz="2000" dirty="0">
                <a:latin typeface="Times New Roman" panose="02020603050405020304" pitchFamily="18" charset="0"/>
                <a:cs typeface="Times New Roman" panose="02020603050405020304" pitchFamily="18" charset="0"/>
              </a:rPr>
              <a:t>5.000.000</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άνθρωποι</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χάνουν</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τη</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ζωή</a:t>
            </a:r>
            <a:r>
              <a:rPr sz="2000" spc="50" dirty="0">
                <a:latin typeface="Times New Roman" panose="02020603050405020304" pitchFamily="18" charset="0"/>
                <a:cs typeface="Times New Roman" panose="02020603050405020304" pitchFamily="18" charset="0"/>
              </a:rPr>
              <a:t> </a:t>
            </a:r>
            <a:r>
              <a:rPr sz="2000" spc="-55" dirty="0">
                <a:latin typeface="Times New Roman" panose="02020603050405020304" pitchFamily="18" charset="0"/>
                <a:cs typeface="Times New Roman" panose="02020603050405020304" pitchFamily="18" charset="0"/>
              </a:rPr>
              <a:t>τους</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κάθε</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χρόνο</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σε</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όλο</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τον</a:t>
            </a:r>
            <a:r>
              <a:rPr sz="2000" spc="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κόσμο </a:t>
            </a:r>
            <a:r>
              <a:rPr sz="2000" dirty="0">
                <a:latin typeface="Times New Roman" panose="02020603050405020304" pitchFamily="18" charset="0"/>
                <a:cs typeface="Times New Roman" panose="02020603050405020304" pitchFamily="18" charset="0"/>
              </a:rPr>
              <a:t>εξαιτίας</a:t>
            </a:r>
            <a:r>
              <a:rPr sz="2000" spc="26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του</a:t>
            </a:r>
            <a:r>
              <a:rPr sz="2000" spc="2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καπνίσματος.</a:t>
            </a:r>
            <a:r>
              <a:rPr sz="2000" spc="22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Αυτό</a:t>
            </a:r>
            <a:r>
              <a:rPr sz="2000" spc="2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σημαίνει</a:t>
            </a:r>
            <a:r>
              <a:rPr sz="2000" spc="2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μια</a:t>
            </a:r>
            <a:r>
              <a:rPr sz="2000" spc="2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απώλεια</a:t>
            </a:r>
            <a:r>
              <a:rPr sz="2000" spc="26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κάθε</a:t>
            </a:r>
            <a:r>
              <a:rPr sz="2000" spc="26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10 </a:t>
            </a:r>
            <a:r>
              <a:rPr sz="2000" spc="-10" dirty="0">
                <a:latin typeface="Times New Roman" panose="02020603050405020304" pitchFamily="18" charset="0"/>
                <a:cs typeface="Times New Roman" panose="02020603050405020304" pitchFamily="18" charset="0"/>
              </a:rPr>
              <a:t>δευτερόλεπτα</a:t>
            </a:r>
            <a:endParaRPr sz="2000" dirty="0">
              <a:latin typeface="Times New Roman" panose="02020603050405020304" pitchFamily="18" charset="0"/>
              <a:cs typeface="Times New Roman" panose="02020603050405020304" pitchFamily="18" charset="0"/>
            </a:endParaRPr>
          </a:p>
          <a:p>
            <a:pPr>
              <a:spcBef>
                <a:spcPts val="140"/>
              </a:spcBef>
              <a:buFont typeface="Wingdings"/>
              <a:buChar char=""/>
            </a:pPr>
            <a:endParaRPr sz="2000" dirty="0">
              <a:latin typeface="Times New Roman" panose="02020603050405020304" pitchFamily="18" charset="0"/>
              <a:cs typeface="Times New Roman" panose="02020603050405020304" pitchFamily="18" charset="0"/>
            </a:endParaRPr>
          </a:p>
          <a:p>
            <a:pPr marL="355600" marR="6985" indent="-342900" algn="just">
              <a:buFont typeface="Wingdings"/>
              <a:buChar char=""/>
              <a:tabLst>
                <a:tab pos="355600" algn="l"/>
              </a:tabLst>
            </a:pPr>
            <a:r>
              <a:rPr sz="2000" dirty="0">
                <a:latin typeface="Times New Roman" panose="02020603050405020304" pitchFamily="18" charset="0"/>
                <a:cs typeface="Times New Roman" panose="02020603050405020304" pitchFamily="18" charset="0"/>
              </a:rPr>
              <a:t>Έχει</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υπολογιστεί  ότι</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κάθε</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τσιγάρο</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κόβει  5</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λεπτά  </a:t>
            </a:r>
            <a:r>
              <a:rPr sz="2000" spc="75" dirty="0">
                <a:latin typeface="Times New Roman" panose="02020603050405020304" pitchFamily="18" charset="0"/>
                <a:cs typeface="Times New Roman" panose="02020603050405020304" pitchFamily="18" charset="0"/>
              </a:rPr>
              <a:t>από</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τη</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ζωή  </a:t>
            </a:r>
            <a:r>
              <a:rPr sz="2000" spc="-25" dirty="0">
                <a:latin typeface="Times New Roman" panose="02020603050405020304" pitchFamily="18" charset="0"/>
                <a:cs typeface="Times New Roman" panose="02020603050405020304" pitchFamily="18" charset="0"/>
              </a:rPr>
              <a:t>του </a:t>
            </a:r>
            <a:r>
              <a:rPr sz="2000" spc="-10" dirty="0">
                <a:latin typeface="Times New Roman" panose="02020603050405020304" pitchFamily="18" charset="0"/>
                <a:cs typeface="Times New Roman" panose="02020603050405020304" pitchFamily="18" charset="0"/>
              </a:rPr>
              <a:t>καπνιστή</a:t>
            </a:r>
            <a:endParaRPr sz="2000" dirty="0">
              <a:latin typeface="Times New Roman" panose="02020603050405020304" pitchFamily="18" charset="0"/>
              <a:cs typeface="Times New Roman" panose="02020603050405020304" pitchFamily="18" charset="0"/>
            </a:endParaRPr>
          </a:p>
          <a:p>
            <a:pPr>
              <a:spcBef>
                <a:spcPts val="135"/>
              </a:spcBef>
              <a:buFont typeface="Wingdings"/>
              <a:buChar char=""/>
            </a:pPr>
            <a:endParaRPr sz="2000" dirty="0">
              <a:latin typeface="Times New Roman" panose="02020603050405020304" pitchFamily="18" charset="0"/>
              <a:cs typeface="Times New Roman" panose="02020603050405020304" pitchFamily="18" charset="0"/>
            </a:endParaRPr>
          </a:p>
          <a:p>
            <a:pPr marL="355600" marR="5080" indent="-342900" algn="just">
              <a:buFont typeface="Wingdings"/>
              <a:buChar char=""/>
              <a:tabLst>
                <a:tab pos="355600" algn="l"/>
              </a:tabLst>
            </a:pPr>
            <a:r>
              <a:rPr sz="2000" dirty="0">
                <a:latin typeface="Times New Roman" panose="02020603050405020304" pitchFamily="18" charset="0"/>
                <a:cs typeface="Times New Roman" panose="02020603050405020304" pitchFamily="18" charset="0"/>
              </a:rPr>
              <a:t>Κάθε</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μέρα</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σχεδόν</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6.000</a:t>
            </a:r>
            <a:r>
              <a:rPr sz="2000" spc="2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παιδιά</a:t>
            </a:r>
            <a:r>
              <a:rPr sz="2000" spc="2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κάτω</a:t>
            </a:r>
            <a:r>
              <a:rPr sz="2000" spc="275" dirty="0">
                <a:latin typeface="Times New Roman" panose="02020603050405020304" pitchFamily="18" charset="0"/>
                <a:cs typeface="Times New Roman" panose="02020603050405020304" pitchFamily="18" charset="0"/>
              </a:rPr>
              <a:t> </a:t>
            </a:r>
            <a:r>
              <a:rPr sz="2000" spc="75" dirty="0">
                <a:latin typeface="Times New Roman" panose="02020603050405020304" pitchFamily="18" charset="0"/>
                <a:cs typeface="Times New Roman" panose="02020603050405020304" pitchFamily="18" charset="0"/>
              </a:rPr>
              <a:t>από</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την</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ηλικία</a:t>
            </a:r>
            <a:r>
              <a:rPr sz="2000" spc="28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των</a:t>
            </a:r>
            <a:r>
              <a:rPr sz="2000" spc="2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18</a:t>
            </a:r>
            <a:r>
              <a:rPr sz="2000" spc="2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χρόνων </a:t>
            </a:r>
            <a:r>
              <a:rPr sz="2000" dirty="0">
                <a:latin typeface="Times New Roman" panose="02020603050405020304" pitchFamily="18" charset="0"/>
                <a:cs typeface="Times New Roman" panose="02020603050405020304" pitchFamily="18" charset="0"/>
              </a:rPr>
              <a:t>αρχίζουν</a:t>
            </a:r>
            <a:r>
              <a:rPr sz="2000" spc="6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να</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καπνίζουν:</a:t>
            </a:r>
            <a:r>
              <a:rPr sz="2000" spc="30" dirty="0">
                <a:latin typeface="Times New Roman" panose="02020603050405020304" pitchFamily="18" charset="0"/>
                <a:cs typeface="Times New Roman" panose="02020603050405020304" pitchFamily="18" charset="0"/>
              </a:rPr>
              <a:t>  </a:t>
            </a:r>
            <a:r>
              <a:rPr sz="2000" spc="75" dirty="0">
                <a:latin typeface="Times New Roman" panose="02020603050405020304" pitchFamily="18" charset="0"/>
                <a:cs typeface="Times New Roman" panose="02020603050405020304" pitchFamily="18" charset="0"/>
              </a:rPr>
              <a:t>από</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αυτούς</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σχεδόν</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2000</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εξελίσσονται</a:t>
            </a:r>
            <a:r>
              <a:rPr sz="2000" spc="6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σε </a:t>
            </a:r>
            <a:r>
              <a:rPr sz="2000" spc="-45" dirty="0">
                <a:latin typeface="Times New Roman" panose="02020603050405020304" pitchFamily="18" charset="0"/>
                <a:cs typeface="Times New Roman" panose="02020603050405020304" pitchFamily="18" charset="0"/>
              </a:rPr>
              <a:t>σταθερούς</a:t>
            </a:r>
            <a:r>
              <a:rPr sz="2000" spc="-7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καπνιστές.</a:t>
            </a:r>
            <a:endParaRPr sz="2000" dirty="0">
              <a:latin typeface="Times New Roman" panose="02020603050405020304" pitchFamily="18" charset="0"/>
              <a:cs typeface="Times New Roman" panose="02020603050405020304" pitchFamily="18" charset="0"/>
            </a:endParaRPr>
          </a:p>
        </p:txBody>
      </p:sp>
      <p:sp>
        <p:nvSpPr>
          <p:cNvPr id="8" name="object 8"/>
          <p:cNvSpPr txBox="1"/>
          <p:nvPr/>
        </p:nvSpPr>
        <p:spPr>
          <a:xfrm>
            <a:off x="8120127" y="4382262"/>
            <a:ext cx="2256155" cy="696595"/>
          </a:xfrm>
          <a:prstGeom prst="rect">
            <a:avLst/>
          </a:prstGeom>
        </p:spPr>
        <p:txBody>
          <a:bodyPr vert="horz" wrap="square" lIns="0" tIns="12700" rIns="0" bIns="0" rtlCol="0">
            <a:spAutoFit/>
          </a:bodyPr>
          <a:lstStyle/>
          <a:p>
            <a:pPr marL="33655" marR="5080" indent="-21590">
              <a:spcBef>
                <a:spcPts val="100"/>
              </a:spcBef>
            </a:pPr>
            <a:r>
              <a:rPr sz="2200" b="1" dirty="0">
                <a:solidFill>
                  <a:srgbClr val="FFFFFF"/>
                </a:solidFill>
                <a:latin typeface="Times New Roman" panose="02020603050405020304" pitchFamily="18" charset="0"/>
                <a:cs typeface="Times New Roman" panose="02020603050405020304" pitchFamily="18" charset="0"/>
              </a:rPr>
              <a:t>Γιατί</a:t>
            </a:r>
            <a:r>
              <a:rPr sz="2200" b="1" spc="-10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νομίζετε</a:t>
            </a:r>
            <a:r>
              <a:rPr sz="2200" b="1" spc="-85" dirty="0">
                <a:solidFill>
                  <a:srgbClr val="FFFFFF"/>
                </a:solidFill>
                <a:latin typeface="Times New Roman" panose="02020603050405020304" pitchFamily="18" charset="0"/>
                <a:cs typeface="Times New Roman" panose="02020603050405020304" pitchFamily="18" charset="0"/>
              </a:rPr>
              <a:t> </a:t>
            </a:r>
            <a:r>
              <a:rPr sz="2200" b="1" spc="-25" dirty="0">
                <a:solidFill>
                  <a:srgbClr val="FFFFFF"/>
                </a:solidFill>
                <a:latin typeface="Times New Roman" panose="02020603050405020304" pitchFamily="18" charset="0"/>
                <a:cs typeface="Times New Roman" panose="02020603050405020304" pitchFamily="18" charset="0"/>
              </a:rPr>
              <a:t>ότι </a:t>
            </a:r>
            <a:r>
              <a:rPr sz="2200" b="1" dirty="0">
                <a:solidFill>
                  <a:srgbClr val="FFFFFF"/>
                </a:solidFill>
                <a:latin typeface="Times New Roman" panose="02020603050405020304" pitchFamily="18" charset="0"/>
                <a:cs typeface="Times New Roman" panose="02020603050405020304" pitchFamily="18" charset="0"/>
              </a:rPr>
              <a:t>συμβαίνει</a:t>
            </a:r>
            <a:r>
              <a:rPr sz="2200" b="1" spc="-1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αυτό</a:t>
            </a:r>
            <a:r>
              <a:rPr sz="2200" b="1" spc="-20" dirty="0">
                <a:solidFill>
                  <a:srgbClr val="FFFFFF"/>
                </a:solidFill>
                <a:latin typeface="Times New Roman" panose="02020603050405020304" pitchFamily="18" charset="0"/>
                <a:cs typeface="Times New Roman" panose="02020603050405020304" pitchFamily="18" charset="0"/>
              </a:rPr>
              <a:t> </a:t>
            </a:r>
            <a:r>
              <a:rPr sz="2200" b="1" spc="-50" dirty="0">
                <a:solidFill>
                  <a:srgbClr val="FFFFFF"/>
                </a:solidFill>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718C41F0-CF4F-4288-F7DC-6FFA2B879DFA}"/>
              </a:ext>
            </a:extLst>
          </p:cNvPr>
          <p:cNvSpPr>
            <a:spLocks noGrp="1"/>
          </p:cNvSpPr>
          <p:nvPr>
            <p:ph type="ctrTitle"/>
          </p:nvPr>
        </p:nvSpPr>
        <p:spPr>
          <a:xfrm>
            <a:off x="337459" y="316820"/>
            <a:ext cx="6211185" cy="684666"/>
          </a:xfrm>
        </p:spPr>
        <p:txBody>
          <a:bodyPr/>
          <a:lstStyle/>
          <a:p>
            <a:r>
              <a:rPr lang="el-GR" i="0" dirty="0">
                <a:solidFill>
                  <a:srgbClr val="000000"/>
                </a:solidFill>
                <a:effectLst/>
                <a:latin typeface="Times New Roman" panose="02020603050405020304" pitchFamily="18" charset="0"/>
                <a:cs typeface="Times New Roman" panose="02020603050405020304" pitchFamily="18" charset="0"/>
              </a:rPr>
              <a:t>Επιπτώσεις στην Υγεία</a:t>
            </a:r>
            <a:endParaRPr lang="el-GR" dirty="0">
              <a:latin typeface="Times New Roman" panose="02020603050405020304" pitchFamily="18" charset="0"/>
              <a:cs typeface="Times New Roman" panose="02020603050405020304" pitchFamily="18" charset="0"/>
            </a:endParaRPr>
          </a:p>
        </p:txBody>
      </p:sp>
      <p:pic>
        <p:nvPicPr>
          <p:cNvPr id="7" name="Εικόνα 6" descr="Εικόνα που περιέχει κείμενο, στιγμιότυπο οθόνης, ρουχισμός, παπούτσια&#10;&#10;Το περιεχόμενο που δημιουργείται από τεχνολογία AI ενδέχεται να είναι εσφαλμένο.">
            <a:extLst>
              <a:ext uri="{FF2B5EF4-FFF2-40B4-BE49-F238E27FC236}">
                <a16:creationId xmlns:a16="http://schemas.microsoft.com/office/drawing/2014/main" xmlns="" id="{3116589E-648F-5FF1-7F9F-7132A4FEB75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001486"/>
            <a:ext cx="5863883" cy="5214257"/>
          </a:xfrm>
          <a:prstGeom prst="rect">
            <a:avLst/>
          </a:prstGeom>
        </p:spPr>
      </p:pic>
      <p:sp>
        <p:nvSpPr>
          <p:cNvPr id="8" name="TextBox 7">
            <a:extLst>
              <a:ext uri="{FF2B5EF4-FFF2-40B4-BE49-F238E27FC236}">
                <a16:creationId xmlns:a16="http://schemas.microsoft.com/office/drawing/2014/main" xmlns="" id="{0CFA5D10-DD04-F2BD-7525-286AF7FD5BB9}"/>
              </a:ext>
            </a:extLst>
          </p:cNvPr>
          <p:cNvSpPr txBox="1"/>
          <p:nvPr/>
        </p:nvSpPr>
        <p:spPr>
          <a:xfrm>
            <a:off x="6096000" y="6387291"/>
            <a:ext cx="5428452" cy="307777"/>
          </a:xfrm>
          <a:prstGeom prst="rect">
            <a:avLst/>
          </a:prstGeom>
          <a:noFill/>
        </p:spPr>
        <p:txBody>
          <a:bodyPr wrap="square" rtlCol="0">
            <a:spAutoFit/>
          </a:bodyPr>
          <a:lstStyle/>
          <a:p>
            <a:r>
              <a:rPr lang="el-GR" sz="1400" dirty="0">
                <a:latin typeface="Times New Roman" panose="02020603050405020304" pitchFamily="18" charset="0"/>
                <a:cs typeface="Times New Roman" panose="02020603050405020304" pitchFamily="18" charset="0"/>
              </a:rPr>
              <a:t>Πηγή: </a:t>
            </a:r>
            <a:r>
              <a:rPr lang="en-US" sz="1400" dirty="0">
                <a:latin typeface="Times New Roman" panose="02020603050405020304" pitchFamily="18" charset="0"/>
                <a:cs typeface="Times New Roman" panose="02020603050405020304" pitchFamily="18" charset="0"/>
              </a:rPr>
              <a:t>https://www.denkapnizo.org/</a:t>
            </a:r>
            <a:r>
              <a:rPr lang="el-GR" sz="1400" dirty="0">
                <a:latin typeface="Times New Roman" panose="02020603050405020304" pitchFamily="18" charset="0"/>
                <a:cs typeface="Times New Roman" panose="02020603050405020304" pitchFamily="18" charset="0"/>
              </a:rPr>
              <a:t>ΕΠΙΠΤΩΣΕΙΣ-ΣΤΗΝ-ΥΓΕΙΑ</a:t>
            </a:r>
          </a:p>
        </p:txBody>
      </p:sp>
      <p:sp>
        <p:nvSpPr>
          <p:cNvPr id="9" name="Ορθογώνιο 8">
            <a:extLst>
              <a:ext uri="{FF2B5EF4-FFF2-40B4-BE49-F238E27FC236}">
                <a16:creationId xmlns:a16="http://schemas.microsoft.com/office/drawing/2014/main" xmlns="" id="{52110952-002C-6B77-DEA9-CDF7CB30DB85}"/>
              </a:ext>
            </a:extLst>
          </p:cNvPr>
          <p:cNvSpPr/>
          <p:nvPr/>
        </p:nvSpPr>
        <p:spPr>
          <a:xfrm>
            <a:off x="6096000" y="1687285"/>
            <a:ext cx="5863881" cy="2721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400" b="1" dirty="0">
                <a:solidFill>
                  <a:schemeClr val="tx1"/>
                </a:solidFill>
                <a:latin typeface="Times New Roman" panose="02020603050405020304" pitchFamily="18" charset="0"/>
                <a:cs typeface="Times New Roman" panose="02020603050405020304" pitchFamily="18" charset="0"/>
              </a:rPr>
              <a:t>Καρκίνος πεπτικού σωλήνα</a:t>
            </a:r>
          </a:p>
          <a:p>
            <a:r>
              <a:rPr lang="el-GR" sz="1400" dirty="0">
                <a:solidFill>
                  <a:schemeClr val="tx1"/>
                </a:solidFill>
                <a:latin typeface="Times New Roman" panose="02020603050405020304" pitchFamily="18" charset="0"/>
                <a:cs typeface="Times New Roman" panose="02020603050405020304" pitchFamily="18" charset="0"/>
              </a:rPr>
              <a:t>Το κάπνισμα αποτελεί τον ισχυρότερο παράγοντα κινδύνου για καρκίνο στομάχου ενώ ευθύνεται και για τα αυξημένα ποσοστά </a:t>
            </a:r>
            <a:r>
              <a:rPr lang="el-GR" sz="1400" dirty="0" err="1">
                <a:solidFill>
                  <a:schemeClr val="tx1"/>
                </a:solidFill>
                <a:latin typeface="Times New Roman" panose="02020603050405020304" pitchFamily="18" charset="0"/>
                <a:cs typeface="Times New Roman" panose="02020603050405020304" pitchFamily="18" charset="0"/>
              </a:rPr>
              <a:t>ογκογένεσης</a:t>
            </a:r>
            <a:r>
              <a:rPr lang="el-GR" sz="1400" dirty="0">
                <a:solidFill>
                  <a:schemeClr val="tx1"/>
                </a:solidFill>
                <a:latin typeface="Times New Roman" panose="02020603050405020304" pitchFamily="18" charset="0"/>
                <a:cs typeface="Times New Roman" panose="02020603050405020304" pitchFamily="18" charset="0"/>
              </a:rPr>
              <a:t> κατά μήκος όλου του πεπτικού σωλήνα (λεπτό και παχύ έντερο), το ήπαρ και το πάγκρεας. Το τσιγάρο περιέχει χιλιάδες τοξικές ουσίες πολλές από τις οποίες ενοχοποιούνται για καρκίνο του πεπτικού συστήματος. Για παράδειγμα, οι </a:t>
            </a:r>
            <a:r>
              <a:rPr lang="el-GR" sz="1400" dirty="0" err="1">
                <a:solidFill>
                  <a:schemeClr val="tx1"/>
                </a:solidFill>
                <a:latin typeface="Times New Roman" panose="02020603050405020304" pitchFamily="18" charset="0"/>
                <a:cs typeface="Times New Roman" panose="02020603050405020304" pitchFamily="18" charset="0"/>
              </a:rPr>
              <a:t>πολυκυκλικοί</a:t>
            </a:r>
            <a:r>
              <a:rPr lang="el-GR" sz="1400" dirty="0">
                <a:solidFill>
                  <a:schemeClr val="tx1"/>
                </a:solidFill>
                <a:latin typeface="Times New Roman" panose="02020603050405020304" pitchFamily="18" charset="0"/>
                <a:cs typeface="Times New Roman" panose="02020603050405020304" pitchFamily="18" charset="0"/>
              </a:rPr>
              <a:t> αρωματικοί υδρογονάνθρακες και οι </a:t>
            </a:r>
            <a:r>
              <a:rPr lang="el-GR" sz="1400" dirty="0" err="1">
                <a:solidFill>
                  <a:schemeClr val="tx1"/>
                </a:solidFill>
                <a:latin typeface="Times New Roman" panose="02020603050405020304" pitchFamily="18" charset="0"/>
                <a:cs typeface="Times New Roman" panose="02020603050405020304" pitchFamily="18" charset="0"/>
              </a:rPr>
              <a:t>νιτροζαμίνες</a:t>
            </a:r>
            <a:r>
              <a:rPr lang="el-GR" sz="1400" dirty="0">
                <a:solidFill>
                  <a:schemeClr val="tx1"/>
                </a:solidFill>
                <a:latin typeface="Times New Roman" panose="02020603050405020304" pitchFamily="18" charset="0"/>
                <a:cs typeface="Times New Roman" panose="02020603050405020304" pitchFamily="18" charset="0"/>
              </a:rPr>
              <a:t> που είναι γνωστές </a:t>
            </a:r>
            <a:r>
              <a:rPr lang="el-GR" sz="1400" dirty="0" err="1">
                <a:solidFill>
                  <a:schemeClr val="tx1"/>
                </a:solidFill>
                <a:latin typeface="Times New Roman" panose="02020603050405020304" pitchFamily="18" charset="0"/>
                <a:cs typeface="Times New Roman" panose="02020603050405020304" pitchFamily="18" charset="0"/>
              </a:rPr>
              <a:t>καρκινογόνες</a:t>
            </a:r>
            <a:r>
              <a:rPr lang="el-GR" sz="1400" dirty="0">
                <a:solidFill>
                  <a:schemeClr val="tx1"/>
                </a:solidFill>
                <a:latin typeface="Times New Roman" panose="02020603050405020304" pitchFamily="18" charset="0"/>
                <a:cs typeface="Times New Roman" panose="02020603050405020304" pitchFamily="18" charset="0"/>
              </a:rPr>
              <a:t> ουσίες. Πέρα όμως από την άμεση τοξική δράση των ουσιών αυτών, η περιεχόμενη στο τσιγάρο νικοτίνη προάγει την παραγωγή ορμονών και ουσιών σημαντικών για την αύξηση, μετάσταση και διήθηση των καρκινικών κυττάρων.</a:t>
            </a:r>
          </a:p>
          <a:p>
            <a:pPr algn="ctr"/>
            <a:endParaRPr lang="el-GR" sz="1400" dirty="0">
              <a:solidFill>
                <a:schemeClr val="tx1"/>
              </a:solidFill>
            </a:endParaRPr>
          </a:p>
        </p:txBody>
      </p:sp>
    </p:spTree>
    <p:custDataLst>
      <p:tags r:id="rId1"/>
    </p:custDataLst>
    <p:extLst>
      <p:ext uri="{BB962C8B-B14F-4D97-AF65-F5344CB8AC3E}">
        <p14:creationId xmlns:p14="http://schemas.microsoft.com/office/powerpoint/2010/main" xmlns="" val="2528936932"/>
      </p:ext>
    </p:extLst>
  </p:cSld>
  <p:clrMapOvr>
    <a:masterClrMapping/>
  </p:clrMapOvr>
  <mc:AlternateContent xmlns:mc="http://schemas.openxmlformats.org/markup-compatibility/2006">
    <mc:Choice xmlns:p14="http://schemas.microsoft.com/office/powerpoint/2010/main" xmlns="" Requires="p14">
      <p:transition spd="slow" p14:dur="2000" advTm="43619"/>
    </mc:Choice>
    <mc:Fallback>
      <p:transition spd="slow" advTm="43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D00CB3E-22D8-C88A-E699-CC9736BC9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CA1D9545-EB93-C120-A1BE-099A34E4504B}"/>
              </a:ext>
            </a:extLst>
          </p:cNvPr>
          <p:cNvSpPr>
            <a:spLocks noGrp="1"/>
          </p:cNvSpPr>
          <p:nvPr>
            <p:ph type="title"/>
          </p:nvPr>
        </p:nvSpPr>
        <p:spPr>
          <a:xfrm>
            <a:off x="1066799" y="1132367"/>
            <a:ext cx="7608074" cy="1257299"/>
          </a:xfrm>
        </p:spPr>
        <p:txBody>
          <a:bodyPr anchor="ctr">
            <a:normAutofit fontScale="90000"/>
          </a:bodyPr>
          <a:lstStyle/>
          <a:p>
            <a:r>
              <a:rPr lang="el-GR" sz="4800" b="0" dirty="0">
                <a:latin typeface="Times New Roman"/>
                <a:ea typeface="+mj-lt"/>
                <a:cs typeface="Times New Roman"/>
              </a:rPr>
              <a:t>Οι επιλογές μου έχουν συνέπειες</a:t>
            </a:r>
            <a:endParaRPr lang="el-GR" dirty="0">
              <a:latin typeface="Times New Roman"/>
              <a:cs typeface="Times New Roman"/>
            </a:endParaRPr>
          </a:p>
        </p:txBody>
      </p:sp>
      <p:sp>
        <p:nvSpPr>
          <p:cNvPr id="10" name="Freeform: Shape 9">
            <a:extLst>
              <a:ext uri="{FF2B5EF4-FFF2-40B4-BE49-F238E27FC236}">
                <a16:creationId xmlns:a16="http://schemas.microsoft.com/office/drawing/2014/main" xmlns="" id="{4625E526-838B-DBE7-6600-D159BFBCE1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40000" flipH="1">
            <a:off x="5827306" y="3434599"/>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xmlns="" id="{701E353D-CDAD-AAEB-CC1F-5247BBBE9F78}"/>
              </a:ext>
            </a:extLst>
          </p:cNvPr>
          <p:cNvSpPr>
            <a:spLocks noGrp="1"/>
          </p:cNvSpPr>
          <p:nvPr>
            <p:ph idx="1"/>
          </p:nvPr>
        </p:nvSpPr>
        <p:spPr>
          <a:xfrm>
            <a:off x="1066800" y="2736850"/>
            <a:ext cx="5029200" cy="2978152"/>
          </a:xfrm>
        </p:spPr>
        <p:txBody>
          <a:bodyPr vert="horz" lIns="91440" tIns="45720" rIns="91440" bIns="45720" rtlCol="0" anchor="t">
            <a:normAutofit/>
          </a:bodyPr>
          <a:lstStyle/>
          <a:p>
            <a:pPr algn="ctr"/>
            <a:r>
              <a:rPr lang="el-GR" dirty="0">
                <a:latin typeface="Times New Roman"/>
                <a:ea typeface="+mn-lt"/>
                <a:cs typeface="Times New Roman"/>
              </a:rPr>
              <a:t>Σκοπός</a:t>
            </a:r>
            <a:endParaRPr lang="el-GR" dirty="0">
              <a:latin typeface="Times New Roman"/>
              <a:cs typeface="Times New Roman"/>
            </a:endParaRPr>
          </a:p>
          <a:p>
            <a:pPr algn="ctr"/>
            <a:r>
              <a:rPr lang="el-GR" dirty="0">
                <a:latin typeface="Times New Roman"/>
                <a:ea typeface="+mn-lt"/>
                <a:cs typeface="Times New Roman"/>
              </a:rPr>
              <a:t>Να γνωρίζω τις συνέπειες των επιλογών μου σε σχέση με το κάπνισμα</a:t>
            </a:r>
            <a:endParaRPr lang="el-GR" dirty="0">
              <a:latin typeface="Times New Roman"/>
              <a:cs typeface="Times New Roman"/>
            </a:endParaRPr>
          </a:p>
        </p:txBody>
      </p:sp>
    </p:spTree>
    <p:extLst>
      <p:ext uri="{BB962C8B-B14F-4D97-AF65-F5344CB8AC3E}">
        <p14:creationId xmlns:p14="http://schemas.microsoft.com/office/powerpoint/2010/main" xmlns="" val="293575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AC620D-9B1E-D0A7-81B9-919BDDC2E616}"/>
              </a:ext>
            </a:extLst>
          </p:cNvPr>
          <p:cNvSpPr>
            <a:spLocks noGrp="1"/>
          </p:cNvSpPr>
          <p:nvPr>
            <p:ph type="title"/>
          </p:nvPr>
        </p:nvSpPr>
        <p:spPr>
          <a:xfrm>
            <a:off x="174172" y="76881"/>
            <a:ext cx="6455434" cy="848405"/>
          </a:xfrm>
        </p:spPr>
        <p:txBody>
          <a:bodyPr>
            <a:normAutofit/>
          </a:bodyPr>
          <a:lstStyle/>
          <a:p>
            <a:r>
              <a:rPr lang="el-GR" sz="3600" i="0" dirty="0">
                <a:solidFill>
                  <a:srgbClr val="000000"/>
                </a:solidFill>
                <a:effectLst/>
                <a:latin typeface="Times New Roman" panose="02020603050405020304" pitchFamily="18" charset="0"/>
                <a:cs typeface="Times New Roman" panose="02020603050405020304" pitchFamily="18" charset="0"/>
              </a:rPr>
              <a:t>Επιπτώσεις στην Υγεία</a:t>
            </a:r>
            <a:endParaRPr lang="el-GR" sz="3600" dirty="0"/>
          </a:p>
        </p:txBody>
      </p:sp>
      <p:pic>
        <p:nvPicPr>
          <p:cNvPr id="5" name="Εικόνα 4" descr="Εικόνα που περιέχει κείμενο, στιγμιότυπο οθόνης, ρουχισμός, ροζ&#10;&#10;Το περιεχόμενο που δημιουργείται από τεχνολογία AI ενδέχεται να είναι εσφαλμένο.">
            <a:extLst>
              <a:ext uri="{FF2B5EF4-FFF2-40B4-BE49-F238E27FC236}">
                <a16:creationId xmlns:a16="http://schemas.microsoft.com/office/drawing/2014/main" xmlns="" id="{BF18F1DE-FC54-DBD1-46B4-E976D09D5AC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972" y="1025452"/>
            <a:ext cx="5867984" cy="5505977"/>
          </a:xfrm>
          <a:prstGeom prst="rect">
            <a:avLst/>
          </a:prstGeom>
        </p:spPr>
      </p:pic>
      <p:sp>
        <p:nvSpPr>
          <p:cNvPr id="6" name="Ορθογώνιο 5">
            <a:extLst>
              <a:ext uri="{FF2B5EF4-FFF2-40B4-BE49-F238E27FC236}">
                <a16:creationId xmlns:a16="http://schemas.microsoft.com/office/drawing/2014/main" xmlns="" id="{67BB4D43-C57E-2E26-3CA8-9A3D6D5998D1}"/>
              </a:ext>
            </a:extLst>
          </p:cNvPr>
          <p:cNvSpPr/>
          <p:nvPr/>
        </p:nvSpPr>
        <p:spPr>
          <a:xfrm>
            <a:off x="6226044" y="1371600"/>
            <a:ext cx="5867984" cy="4539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b="1" i="0" dirty="0">
                <a:solidFill>
                  <a:schemeClr val="tx1"/>
                </a:solidFill>
                <a:effectLst/>
                <a:latin typeface="Times New Roman" panose="02020603050405020304" pitchFamily="18" charset="0"/>
                <a:cs typeface="Times New Roman" panose="02020603050405020304" pitchFamily="18" charset="0"/>
              </a:rPr>
              <a:t>Χείλη και Καρκίνος του Στόματος</a:t>
            </a:r>
          </a:p>
          <a:p>
            <a:pPr algn="just"/>
            <a:r>
              <a:rPr lang="el-GR" b="0" i="0" dirty="0">
                <a:solidFill>
                  <a:srgbClr val="000000"/>
                </a:solidFill>
                <a:effectLst/>
                <a:latin typeface="Times New Roman" panose="02020603050405020304" pitchFamily="18" charset="0"/>
                <a:cs typeface="Times New Roman" panose="02020603050405020304" pitchFamily="18" charset="0"/>
              </a:rPr>
              <a:t>Ο καρκίνος των χειλιών και του στόματος είναι μια ασθένεια στην οποία κακοήθη (καρκινικά) κύτταρα σχηματίζονται στα χείλη ή στο στόμα. Ο καπνός και η χρήση αλκοόλ μπορεί να επηρεάσει τον κίνδυνο ανάπτυξης καρκίνου του χείλους και του στόματος. Πιθανά συμπτώματα του καρκίνου του χείλους και του στόματος περιλαμβάνουν μια πληγή ή ένα εξόγκωμα στα χείλη ή στο στόμα. Εξετάσεις για το στόμα και το λαιμό που χρησιμοποιούνται για την ανίχνευση και τη διάγνωση του καρκίνου του χείλους και του στόματος. Ορισμένοι παράγοντες επηρεάζουν την πρόγνωση (πιθανότητα ανάκτησης) και τις επιλογές θεραπείας. Ο καρκίνος των χειλιών και του στόματος είναι μια ασθένεια στην οποία κακοήθη (καρκινικά) κύτταρα σχηματίζονται στα χείλη ή στο στόμα.</a:t>
            </a:r>
          </a:p>
          <a:p>
            <a:pPr algn="ctr"/>
            <a:endParaRPr lang="el-GR"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244247B-0E48-6B05-0F3D-8A4BDFF88A0C}"/>
              </a:ext>
            </a:extLst>
          </p:cNvPr>
          <p:cNvSpPr txBox="1"/>
          <p:nvPr/>
        </p:nvSpPr>
        <p:spPr>
          <a:xfrm>
            <a:off x="6335193" y="6069764"/>
            <a:ext cx="5649686" cy="738664"/>
          </a:xfrm>
          <a:prstGeom prst="rect">
            <a:avLst/>
          </a:prstGeom>
          <a:noFill/>
        </p:spPr>
        <p:txBody>
          <a:bodyPr wrap="square" rtlCol="0">
            <a:spAutoFit/>
          </a:bodyPr>
          <a:lstStyle/>
          <a:p>
            <a:r>
              <a:rPr lang="el-GR" sz="1400" dirty="0">
                <a:latin typeface="Times New Roman" panose="02020603050405020304" pitchFamily="18" charset="0"/>
                <a:cs typeface="Times New Roman" panose="02020603050405020304" pitchFamily="18" charset="0"/>
              </a:rPr>
              <a:t>Πηγή: </a:t>
            </a:r>
            <a:r>
              <a:rPr lang="en-US" sz="1400" dirty="0">
                <a:latin typeface="Times New Roman" panose="02020603050405020304" pitchFamily="18" charset="0"/>
                <a:cs typeface="Times New Roman" panose="02020603050405020304" pitchFamily="18" charset="0"/>
              </a:rPr>
              <a:t>https://www.fragkioudakisnikos.gr/orthognath-kraniopr/gnathoprosopiki/karkinos-kefalis-laimou/cheili-kai-karkinos-tou-stomatos/</a:t>
            </a:r>
            <a:endParaRPr lang="el-GR"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285950503"/>
      </p:ext>
    </p:extLst>
  </p:cSld>
  <p:clrMapOvr>
    <a:masterClrMapping/>
  </p:clrMapOvr>
  <mc:AlternateContent xmlns:mc="http://schemas.openxmlformats.org/markup-compatibility/2006">
    <mc:Choice xmlns:p14="http://schemas.microsoft.com/office/powerpoint/2010/main" xmlns="" Requires="p14">
      <p:transition spd="slow" p14:dur="2000" advTm="29930"/>
    </mc:Choice>
    <mc:Fallback>
      <p:transition spd="slow" advTm="299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E9C7B31B-AC57-1B11-3BBB-CB37E99B5F00}"/>
              </a:ext>
            </a:extLst>
          </p:cNvPr>
          <p:cNvSpPr>
            <a:spLocks noGrp="1"/>
          </p:cNvSpPr>
          <p:nvPr>
            <p:ph type="title"/>
          </p:nvPr>
        </p:nvSpPr>
        <p:spPr>
          <a:xfrm>
            <a:off x="174172" y="76881"/>
            <a:ext cx="6455434" cy="848405"/>
          </a:xfrm>
        </p:spPr>
        <p:txBody>
          <a:bodyPr>
            <a:normAutofit/>
          </a:bodyPr>
          <a:lstStyle/>
          <a:p>
            <a:r>
              <a:rPr lang="el-GR" sz="3600" i="0" dirty="0">
                <a:solidFill>
                  <a:srgbClr val="000000"/>
                </a:solidFill>
                <a:effectLst/>
                <a:latin typeface="Times New Roman" panose="02020603050405020304" pitchFamily="18" charset="0"/>
                <a:cs typeface="Times New Roman" panose="02020603050405020304" pitchFamily="18" charset="0"/>
              </a:rPr>
              <a:t>Επιπτώσεις στην Υγεία</a:t>
            </a:r>
            <a:endParaRPr lang="el-GR" sz="3600" dirty="0"/>
          </a:p>
        </p:txBody>
      </p:sp>
      <p:sp>
        <p:nvSpPr>
          <p:cNvPr id="5" name="Ορθογώνιο 4">
            <a:extLst>
              <a:ext uri="{FF2B5EF4-FFF2-40B4-BE49-F238E27FC236}">
                <a16:creationId xmlns:a16="http://schemas.microsoft.com/office/drawing/2014/main" xmlns="" id="{2DDBF8AD-2EE2-ADD9-A388-B2FAECEF57AE}"/>
              </a:ext>
            </a:extLst>
          </p:cNvPr>
          <p:cNvSpPr/>
          <p:nvPr/>
        </p:nvSpPr>
        <p:spPr>
          <a:xfrm>
            <a:off x="6096000" y="1600200"/>
            <a:ext cx="5736771" cy="43542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400" b="1" dirty="0">
                <a:solidFill>
                  <a:schemeClr val="tx1"/>
                </a:solidFill>
                <a:latin typeface="Times New Roman" panose="02020603050405020304" pitchFamily="18" charset="0"/>
                <a:cs typeface="Times New Roman" panose="02020603050405020304" pitchFamily="18" charset="0"/>
              </a:rPr>
              <a:t>Κ</a:t>
            </a:r>
            <a:r>
              <a:rPr lang="el-GR" sz="1400" b="1" i="0" dirty="0">
                <a:solidFill>
                  <a:schemeClr val="tx1"/>
                </a:solidFill>
                <a:effectLst/>
                <a:latin typeface="Times New Roman" panose="02020603050405020304" pitchFamily="18" charset="0"/>
                <a:cs typeface="Times New Roman" panose="02020603050405020304" pitchFamily="18" charset="0"/>
              </a:rPr>
              <a:t>αρκίνος του πνεύμονα</a:t>
            </a:r>
          </a:p>
          <a:p>
            <a:pPr algn="just"/>
            <a:r>
              <a:rPr lang="el-GR" sz="1400" i="0" dirty="0">
                <a:solidFill>
                  <a:schemeClr val="tx1"/>
                </a:solidFill>
                <a:effectLst/>
                <a:latin typeface="Times New Roman" panose="02020603050405020304" pitchFamily="18" charset="0"/>
                <a:cs typeface="Times New Roman" panose="02020603050405020304" pitchFamily="18" charset="0"/>
              </a:rPr>
              <a:t>Ο καρκίνος του πνεύμονα οφείλεται στον ανεξέλεγκτο και ανώμαλο πολλαπλασιασμό μίας παθολογικής σειράς κυττάρων του πνεύμονα.</a:t>
            </a:r>
            <a:r>
              <a:rPr lang="el-GR" sz="1400" b="0" i="0" dirty="0">
                <a:solidFill>
                  <a:schemeClr val="tx1"/>
                </a:solidFill>
                <a:effectLst/>
                <a:latin typeface="Times New Roman" panose="02020603050405020304" pitchFamily="18" charset="0"/>
                <a:cs typeface="Times New Roman" panose="02020603050405020304" pitchFamily="18" charset="0"/>
              </a:rPr>
              <a:t> Οι δύο κυριότερες κατηγορίες του καρκίνου του πνεύμονα είναι ο Μη </a:t>
            </a:r>
            <a:r>
              <a:rPr lang="el-GR" sz="1400" b="0" i="0" dirty="0" err="1">
                <a:solidFill>
                  <a:schemeClr val="tx1"/>
                </a:solidFill>
                <a:effectLst/>
                <a:latin typeface="Times New Roman" panose="02020603050405020304" pitchFamily="18" charset="0"/>
                <a:cs typeface="Times New Roman" panose="02020603050405020304" pitchFamily="18" charset="0"/>
              </a:rPr>
              <a:t>Μικροκυτταρικός</a:t>
            </a:r>
            <a:r>
              <a:rPr lang="el-GR" sz="1400" b="0" i="0" dirty="0">
                <a:solidFill>
                  <a:schemeClr val="tx1"/>
                </a:solidFill>
                <a:effectLst/>
                <a:latin typeface="Times New Roman" panose="02020603050405020304" pitchFamily="18" charset="0"/>
                <a:cs typeface="Times New Roman" panose="02020603050405020304" pitchFamily="18" charset="0"/>
              </a:rPr>
              <a:t> Καρκίνος Πνεύμονα (ΜΜΚΠ) και ο </a:t>
            </a:r>
            <a:r>
              <a:rPr lang="el-GR" sz="1400" b="0" i="0" dirty="0" err="1">
                <a:solidFill>
                  <a:schemeClr val="tx1"/>
                </a:solidFill>
                <a:effectLst/>
                <a:latin typeface="Times New Roman" panose="02020603050405020304" pitchFamily="18" charset="0"/>
                <a:cs typeface="Times New Roman" panose="02020603050405020304" pitchFamily="18" charset="0"/>
              </a:rPr>
              <a:t>Μικροκυτταρικός</a:t>
            </a:r>
            <a:r>
              <a:rPr lang="el-GR" sz="1400" b="0" i="0" dirty="0">
                <a:solidFill>
                  <a:schemeClr val="tx1"/>
                </a:solidFill>
                <a:effectLst/>
                <a:latin typeface="Times New Roman" panose="02020603050405020304" pitchFamily="18" charset="0"/>
                <a:cs typeface="Times New Roman" panose="02020603050405020304" pitchFamily="18" charset="0"/>
              </a:rPr>
              <a:t> Καρκίνος Πνεύμονα (ΜΚΠ). Ο ΜΜΚΠ αντιπροσωπεύει περίπου το 85% των συνολικών περιπτώσεων καρκίνου πνεύμονα, ενώ ο ΜΚΠ το 13%.</a:t>
            </a:r>
          </a:p>
          <a:p>
            <a:pPr algn="just"/>
            <a:r>
              <a:rPr lang="el-GR" sz="1400" b="0" i="0" dirty="0">
                <a:solidFill>
                  <a:schemeClr val="tx1"/>
                </a:solidFill>
                <a:effectLst/>
                <a:latin typeface="Times New Roman" panose="02020603050405020304" pitchFamily="18" charset="0"/>
                <a:cs typeface="Times New Roman" panose="02020603050405020304" pitchFamily="18" charset="0"/>
              </a:rPr>
              <a:t>Οι περισσότερες περιπτώσεις καρκίνου του πνεύμονα σχετίζονται με το </a:t>
            </a:r>
            <a:r>
              <a:rPr lang="el-GR" sz="1400" i="0" dirty="0">
                <a:solidFill>
                  <a:schemeClr val="tx1"/>
                </a:solidFill>
                <a:effectLst/>
                <a:latin typeface="Times New Roman" panose="02020603050405020304" pitchFamily="18" charset="0"/>
                <a:cs typeface="Times New Roman" panose="02020603050405020304" pitchFamily="18" charset="0"/>
              </a:rPr>
              <a:t>κάπνισμα, </a:t>
            </a:r>
            <a:r>
              <a:rPr lang="el-GR" sz="1400" b="0" i="0" dirty="0">
                <a:solidFill>
                  <a:schemeClr val="tx1"/>
                </a:solidFill>
                <a:effectLst/>
                <a:latin typeface="Times New Roman" panose="02020603050405020304" pitchFamily="18" charset="0"/>
                <a:cs typeface="Times New Roman" panose="02020603050405020304" pitchFamily="18" charset="0"/>
              </a:rPr>
              <a:t>σε ποσοστό περίπου 70-90%, καθώς περιέχει μεγάλο αριθμό καρκινογόνων ουσιών. Από τον καπνό κινδυνεύουν τόσο οι ενεργοί καπνιστές, όσο και οι παθητικοί καπνιστές.</a:t>
            </a:r>
          </a:p>
          <a:p>
            <a:pPr algn="just"/>
            <a:r>
              <a:rPr lang="el-GR" sz="1400" b="0" i="0" dirty="0">
                <a:solidFill>
                  <a:schemeClr val="tx1"/>
                </a:solidFill>
                <a:effectLst/>
                <a:latin typeface="Times New Roman" panose="02020603050405020304" pitchFamily="18" charset="0"/>
                <a:cs typeface="Times New Roman" panose="02020603050405020304" pitchFamily="18" charset="0"/>
              </a:rPr>
              <a:t>Άλλοι παράγοντες κινδύνου αποτελούν η </a:t>
            </a:r>
            <a:r>
              <a:rPr lang="el-GR" sz="1400" i="0" dirty="0">
                <a:solidFill>
                  <a:schemeClr val="tx1"/>
                </a:solidFill>
                <a:effectLst/>
                <a:latin typeface="Times New Roman" panose="02020603050405020304" pitchFamily="18" charset="0"/>
                <a:cs typeface="Times New Roman" panose="02020603050405020304" pitchFamily="18" charset="0"/>
              </a:rPr>
              <a:t>ατμοσφαιρική ρύπανση, </a:t>
            </a:r>
            <a:r>
              <a:rPr lang="el-GR" sz="1400" b="0" i="0" dirty="0">
                <a:solidFill>
                  <a:schemeClr val="tx1"/>
                </a:solidFill>
                <a:effectLst/>
                <a:latin typeface="Times New Roman" panose="02020603050405020304" pitchFamily="18" charset="0"/>
                <a:cs typeface="Times New Roman" panose="02020603050405020304" pitchFamily="18" charset="0"/>
              </a:rPr>
              <a:t>η </a:t>
            </a:r>
            <a:r>
              <a:rPr lang="el-GR" sz="1400" i="0" dirty="0">
                <a:solidFill>
                  <a:schemeClr val="tx1"/>
                </a:solidFill>
                <a:effectLst/>
                <a:latin typeface="Times New Roman" panose="02020603050405020304" pitchFamily="18" charset="0"/>
                <a:cs typeface="Times New Roman" panose="02020603050405020304" pitchFamily="18" charset="0"/>
              </a:rPr>
              <a:t>επαγγελματική έκθεση σε επικίνδυνες ουσίες (όπως αμίαντος, ουράνιο, κάδμιο κ.ά.), καθώς και η ύπαρξη υποκείμενης πνευμονικής νόσου (π.χ. Χρόνια Αποφρακτική Πνευμονοπάθεια ή Ιδιοπαθής Πνευμονική </a:t>
            </a:r>
            <a:r>
              <a:rPr lang="el-GR" sz="1400" i="0" dirty="0" err="1">
                <a:solidFill>
                  <a:schemeClr val="tx1"/>
                </a:solidFill>
                <a:effectLst/>
                <a:latin typeface="Times New Roman" panose="02020603050405020304" pitchFamily="18" charset="0"/>
                <a:cs typeface="Times New Roman" panose="02020603050405020304" pitchFamily="18" charset="0"/>
              </a:rPr>
              <a:t>Ίνωση</a:t>
            </a:r>
            <a:r>
              <a:rPr lang="el-GR" sz="1400" i="0" dirty="0">
                <a:solidFill>
                  <a:schemeClr val="tx1"/>
                </a:solidFill>
                <a:effectLst/>
                <a:latin typeface="Times New Roman" panose="02020603050405020304" pitchFamily="18" charset="0"/>
                <a:cs typeface="Times New Roman" panose="02020603050405020304" pitchFamily="18" charset="0"/>
              </a:rPr>
              <a:t>).</a:t>
            </a:r>
          </a:p>
          <a:p>
            <a:pPr algn="just"/>
            <a:r>
              <a:rPr lang="el-GR" sz="1400" i="0" dirty="0">
                <a:solidFill>
                  <a:schemeClr val="tx1"/>
                </a:solidFill>
                <a:effectLst/>
                <a:latin typeface="Times New Roman" panose="02020603050405020304" pitchFamily="18" charset="0"/>
                <a:cs typeface="Times New Roman" panose="02020603050405020304" pitchFamily="18" charset="0"/>
              </a:rPr>
              <a:t>Σημαντικό ρόλο παίζει η κληρονομικότητα, μέσω συγκεκριμένων γονιδίων. Η ύπαρξη ιστορικού καρκίνου του πνεύμονα σε κοντινούς συγγενείς αυξάνει τον κίνδυνο εμφάνισης της νόσου.</a:t>
            </a:r>
          </a:p>
          <a:p>
            <a:pPr algn="just"/>
            <a:endParaRPr lang="el-GR" sz="1400" dirty="0">
              <a:latin typeface="Times New Roman" panose="02020603050405020304" pitchFamily="18" charset="0"/>
              <a:cs typeface="Times New Roman" panose="02020603050405020304" pitchFamily="18" charset="0"/>
            </a:endParaRPr>
          </a:p>
        </p:txBody>
      </p:sp>
      <p:pic>
        <p:nvPicPr>
          <p:cNvPr id="7" name="Εικόνα 6" descr="Εικόνα που περιέχει κείμενο, στιγμιότυπο οθόνης, ρουχισμός, παπούτσια&#10;&#10;Το περιεχόμενο που δημιουργείται από τεχνολογία AI ενδέχεται να είναι εσφαλμένο.">
            <a:extLst>
              <a:ext uri="{FF2B5EF4-FFF2-40B4-BE49-F238E27FC236}">
                <a16:creationId xmlns:a16="http://schemas.microsoft.com/office/drawing/2014/main" xmlns="" id="{26741C75-254D-8830-2224-C48C800ACB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4172" y="1349829"/>
            <a:ext cx="5755901" cy="5300274"/>
          </a:xfrm>
          <a:prstGeom prst="rect">
            <a:avLst/>
          </a:prstGeom>
        </p:spPr>
      </p:pic>
      <p:sp>
        <p:nvSpPr>
          <p:cNvPr id="8" name="TextBox 7">
            <a:extLst>
              <a:ext uri="{FF2B5EF4-FFF2-40B4-BE49-F238E27FC236}">
                <a16:creationId xmlns:a16="http://schemas.microsoft.com/office/drawing/2014/main" xmlns="" id="{21008577-0E9E-F731-8B30-5ACCFD0DDCAA}"/>
              </a:ext>
            </a:extLst>
          </p:cNvPr>
          <p:cNvSpPr txBox="1"/>
          <p:nvPr/>
        </p:nvSpPr>
        <p:spPr>
          <a:xfrm>
            <a:off x="6890657" y="6237514"/>
            <a:ext cx="4495800" cy="523220"/>
          </a:xfrm>
          <a:prstGeom prst="rect">
            <a:avLst/>
          </a:prstGeom>
          <a:noFill/>
        </p:spPr>
        <p:txBody>
          <a:bodyPr wrap="square" rtlCol="0">
            <a:spAutoFit/>
          </a:bodyPr>
          <a:lstStyle/>
          <a:p>
            <a:r>
              <a:rPr lang="el-GR" sz="1400" dirty="0">
                <a:latin typeface="Times New Roman" panose="02020603050405020304" pitchFamily="18" charset="0"/>
                <a:cs typeface="Times New Roman" panose="02020603050405020304" pitchFamily="18" charset="0"/>
              </a:rPr>
              <a:t>Πηγή: </a:t>
            </a:r>
            <a:r>
              <a:rPr lang="en-US" sz="1400" dirty="0">
                <a:latin typeface="Times New Roman" panose="02020603050405020304" pitchFamily="18" charset="0"/>
                <a:cs typeface="Times New Roman" panose="02020603050405020304" pitchFamily="18" charset="0"/>
              </a:rPr>
              <a:t>https://www.sotiropoulosthoracic.gr/karkinos-tou-pneumona/</a:t>
            </a:r>
            <a:endParaRPr lang="el-GR"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820909424"/>
      </p:ext>
    </p:extLst>
  </p:cSld>
  <p:clrMapOvr>
    <a:masterClrMapping/>
  </p:clrMapOvr>
  <mc:AlternateContent xmlns:mc="http://schemas.openxmlformats.org/markup-compatibility/2006">
    <mc:Choice xmlns:p14="http://schemas.microsoft.com/office/powerpoint/2010/main" xmlns="" Requires="p14">
      <p:transition spd="slow" p14:dur="2000" advTm="46004"/>
    </mc:Choice>
    <mc:Fallback>
      <p:transition spd="slow" advTm="460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στιγμιότυπο οθόνης, ροζ, ρουχισμός&#10;&#10;Το περιεχόμενο που δημιουργείται από τεχνολογία AI ενδέχεται να είναι εσφαλμένο.">
            <a:extLst>
              <a:ext uri="{FF2B5EF4-FFF2-40B4-BE49-F238E27FC236}">
                <a16:creationId xmlns:a16="http://schemas.microsoft.com/office/drawing/2014/main" xmlns="" id="{F835585E-C8BD-5EB2-FEDD-8615C232119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5406" y="1174749"/>
            <a:ext cx="5830594" cy="5334000"/>
          </a:xfrm>
          <a:prstGeom prst="rect">
            <a:avLst/>
          </a:prstGeom>
        </p:spPr>
      </p:pic>
      <p:sp>
        <p:nvSpPr>
          <p:cNvPr id="6" name="Τίτλος 1">
            <a:extLst>
              <a:ext uri="{FF2B5EF4-FFF2-40B4-BE49-F238E27FC236}">
                <a16:creationId xmlns:a16="http://schemas.microsoft.com/office/drawing/2014/main" xmlns="" id="{7843C62B-0755-5D06-4777-2D659C69C7F8}"/>
              </a:ext>
            </a:extLst>
          </p:cNvPr>
          <p:cNvSpPr>
            <a:spLocks noGrp="1"/>
          </p:cNvSpPr>
          <p:nvPr>
            <p:ph type="title"/>
          </p:nvPr>
        </p:nvSpPr>
        <p:spPr>
          <a:xfrm>
            <a:off x="174172" y="76881"/>
            <a:ext cx="6455434" cy="848405"/>
          </a:xfrm>
        </p:spPr>
        <p:txBody>
          <a:bodyPr>
            <a:normAutofit/>
          </a:bodyPr>
          <a:lstStyle/>
          <a:p>
            <a:r>
              <a:rPr lang="el-GR" sz="3600" i="0" dirty="0">
                <a:solidFill>
                  <a:srgbClr val="000000"/>
                </a:solidFill>
                <a:effectLst/>
                <a:latin typeface="Times New Roman" panose="02020603050405020304" pitchFamily="18" charset="0"/>
                <a:cs typeface="Times New Roman" panose="02020603050405020304" pitchFamily="18" charset="0"/>
              </a:rPr>
              <a:t>Επιπτώσεις στην Υγεία</a:t>
            </a:r>
            <a:endParaRPr lang="el-GR" sz="3600" dirty="0"/>
          </a:p>
        </p:txBody>
      </p:sp>
      <p:sp>
        <p:nvSpPr>
          <p:cNvPr id="7" name="Ορθογώνιο 6">
            <a:extLst>
              <a:ext uri="{FF2B5EF4-FFF2-40B4-BE49-F238E27FC236}">
                <a16:creationId xmlns:a16="http://schemas.microsoft.com/office/drawing/2014/main" xmlns="" id="{17B59E68-68F4-11B1-EA11-0931D3A6A3CD}"/>
              </a:ext>
            </a:extLst>
          </p:cNvPr>
          <p:cNvSpPr/>
          <p:nvPr/>
        </p:nvSpPr>
        <p:spPr>
          <a:xfrm>
            <a:off x="6400800" y="1245506"/>
            <a:ext cx="5148943" cy="5192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Καρκίνος της ουροδόχου κύστης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spcBef>
                <a:spcPct val="0"/>
              </a:spcBef>
              <a:spcAft>
                <a:spcPct val="0"/>
              </a:spcAft>
              <a:buClrTx/>
              <a:buSzTx/>
              <a:buFont typeface="Wingdings" panose="05000000000000000000" pitchFamily="2" charset="2"/>
              <a:buChar char="v"/>
              <a:tabLst/>
            </a:pPr>
            <a:r>
              <a:rPr lang="el-GR" altLang="el-GR" sz="1400" dirty="0">
                <a:solidFill>
                  <a:schemeClr val="tx1"/>
                </a:solidFill>
                <a:latin typeface="Times New Roman" panose="02020603050405020304" pitchFamily="18" charset="0"/>
                <a:cs typeface="Times New Roman" panose="02020603050405020304" pitchFamily="18" charset="0"/>
              </a:rPr>
              <a:t>Ο καρκίνος </a:t>
            </a:r>
            <a:r>
              <a:rPr kumimoji="0" lang="el-GR"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της ουροδόχου κύστης είναι το δεύτερο σε συχνότητα καρκίνωμα του ουρογεννητικού στον άνθρωπο μετά από αυτό του προστάτη. Στον άνδρα αποτελεί τον 4ο κατά σειρά συχνότητας καρκίνο, μετά από αυτούς του προστάτη, του πνεύμονα και του παχέος εντέρου, ενώ στη γυναίκα τον 8ο.</a:t>
            </a:r>
          </a:p>
          <a:p>
            <a:pPr marL="285750" marR="0" lvl="0" indent="-285750" algn="just" defTabSz="914400" rtl="0" eaLnBrk="0" fontAlgn="base" latinLnBrk="0" hangingPunct="0">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Η ισχυρή σχέση του καπνίσματος με τον καρκίνο της ουροδόχου κύστης έχει πλήρως επιβεβαιωθεί. Υπολογίζεται ότι το κάπνισμα ευθύνεται για το 25-60% των περιπτώσεων καρκίνου της κύστης. Οι καπνιστές διατρέχουν τετραπλάσιο κίνδυνο ανάπτυξης του καρκινώματος από τους μη καπνιστές, ο δε κίνδυνος φαίνεται ότι σχετίζεται με τον αριθμό των τσιγάρων, τη διάρκεια του καπνίσματος και το βαθμό εισπνοής του καπνού.</a:t>
            </a:r>
          </a:p>
          <a:p>
            <a:pPr marL="285750" marR="0" lvl="0" indent="-285750" algn="just" defTabSz="914400" rtl="0" eaLnBrk="0" fontAlgn="base" latinLnBrk="0" hangingPunct="0">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Η διακοπή του καπνίσματος φαίνεται ότι έχει ως αποτέλεσμα τη μείωση της συχνότητας εμφάνισης του καρκίνου της κύστης, μείωση που πάντως είναι προοδευτική και μακροχρόνια. Υπολογίζεται ότι χρειάζονται τουλάχιστον 20 χρόνια από τη διακοπή του καπνίσματος ώστε ο σχετικός κίνδυνος να μειωθεί στα επίπεδα του μη καπνιστή και η περίοδος αυτή είναι πολύ μεγαλύτερη από την αντίστοιχη για τον καρκίνο του πνεύμονα και τις καρδιαγγειακές νόσους.</a:t>
            </a:r>
          </a:p>
        </p:txBody>
      </p:sp>
      <p:sp>
        <p:nvSpPr>
          <p:cNvPr id="13" name="TextBox 12">
            <a:extLst>
              <a:ext uri="{FF2B5EF4-FFF2-40B4-BE49-F238E27FC236}">
                <a16:creationId xmlns:a16="http://schemas.microsoft.com/office/drawing/2014/main" xmlns="" id="{E577B61C-FD1D-8463-1421-0639EF1C8CB5}"/>
              </a:ext>
            </a:extLst>
          </p:cNvPr>
          <p:cNvSpPr txBox="1"/>
          <p:nvPr/>
        </p:nvSpPr>
        <p:spPr>
          <a:xfrm>
            <a:off x="6955971" y="6508749"/>
            <a:ext cx="3429000" cy="400110"/>
          </a:xfrm>
          <a:prstGeom prst="rect">
            <a:avLst/>
          </a:prstGeom>
          <a:noFill/>
        </p:spPr>
        <p:txBody>
          <a:bodyPr wrap="square" rtlCol="0">
            <a:spAutoFit/>
          </a:bodyPr>
          <a:lstStyle/>
          <a:p>
            <a:pPr algn="just"/>
            <a:r>
              <a:rPr lang="el-GR" sz="1000" dirty="0">
                <a:latin typeface="Times New Roman" panose="02020603050405020304" pitchFamily="18" charset="0"/>
                <a:cs typeface="Times New Roman" panose="02020603050405020304" pitchFamily="18" charset="0"/>
              </a:rPr>
              <a:t>Πηγή: </a:t>
            </a:r>
            <a:r>
              <a:rPr lang="en-US" sz="1000" dirty="0">
                <a:latin typeface="Times New Roman" panose="02020603050405020304" pitchFamily="18" charset="0"/>
                <a:cs typeface="Times New Roman" panose="02020603050405020304" pitchFamily="18" charset="0"/>
              </a:rPr>
              <a:t>http://urology.med.uth.gr/gia-astheneis/chrisimes-plirofories/karkinos-tis-oyrodochoy-kystis/</a:t>
            </a:r>
            <a:endParaRPr lang="el-GR" sz="1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241203839"/>
      </p:ext>
    </p:extLst>
  </p:cSld>
  <p:clrMapOvr>
    <a:masterClrMapping/>
  </p:clrMapOvr>
  <mc:AlternateContent xmlns:mc="http://schemas.openxmlformats.org/markup-compatibility/2006">
    <mc:Choice xmlns:p14="http://schemas.microsoft.com/office/powerpoint/2010/main" xmlns="" Requires="p14">
      <p:transition spd="slow" p14:dur="2000" advTm="59259"/>
    </mc:Choice>
    <mc:Fallback>
      <p:transition spd="slow" advTm="592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8904" y="262630"/>
            <a:ext cx="8427720" cy="499496"/>
          </a:xfrm>
          <a:prstGeom prst="rect">
            <a:avLst/>
          </a:prstGeom>
          <a:solidFill>
            <a:srgbClr val="001F5F"/>
          </a:solidFill>
        </p:spPr>
        <p:txBody>
          <a:bodyPr vert="horz" wrap="square" lIns="0" tIns="67945" rIns="0" bIns="0" rtlCol="0" anchor="b">
            <a:spAutoFit/>
          </a:bodyPr>
          <a:lstStyle/>
          <a:p>
            <a:pPr marL="746760">
              <a:lnSpc>
                <a:spcPct val="100000"/>
              </a:lnSpc>
              <a:spcBef>
                <a:spcPts val="535"/>
              </a:spcBef>
            </a:pPr>
            <a:r>
              <a:rPr sz="2800" dirty="0">
                <a:solidFill>
                  <a:srgbClr val="FFFFFF"/>
                </a:solidFill>
                <a:latin typeface="Times New Roman" panose="02020603050405020304" pitchFamily="18" charset="0"/>
                <a:cs typeface="Times New Roman" panose="02020603050405020304" pitchFamily="18" charset="0"/>
              </a:rPr>
              <a:t>Οφέλη</a:t>
            </a:r>
            <a:r>
              <a:rPr sz="2800" spc="-5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από</a:t>
            </a:r>
            <a:r>
              <a:rPr sz="2800" spc="-40"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τη</a:t>
            </a:r>
            <a:r>
              <a:rPr sz="2800" spc="-4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διακοπή</a:t>
            </a:r>
            <a:r>
              <a:rPr sz="2800" spc="-40"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του</a:t>
            </a:r>
            <a:r>
              <a:rPr sz="2800" spc="-50" dirty="0">
                <a:solidFill>
                  <a:srgbClr val="FFFFFF"/>
                </a:solidFill>
                <a:latin typeface="Times New Roman" panose="02020603050405020304" pitchFamily="18" charset="0"/>
                <a:cs typeface="Times New Roman" panose="02020603050405020304" pitchFamily="18" charset="0"/>
              </a:rPr>
              <a:t> </a:t>
            </a:r>
            <a:r>
              <a:rPr sz="2800" spc="-10" dirty="0">
                <a:solidFill>
                  <a:srgbClr val="FFFFFF"/>
                </a:solidFill>
                <a:latin typeface="Times New Roman" panose="02020603050405020304" pitchFamily="18" charset="0"/>
                <a:cs typeface="Times New Roman" panose="02020603050405020304" pitchFamily="18" charset="0"/>
              </a:rPr>
              <a:t>καπνίσματος</a:t>
            </a:r>
            <a:endParaRPr sz="2800" dirty="0">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1992626" y="1319165"/>
            <a:ext cx="8153030" cy="5067919"/>
          </a:xfrm>
          <a:prstGeom prst="rect">
            <a:avLst/>
          </a:prstGeom>
        </p:spPr>
      </p:pic>
      <p:sp>
        <p:nvSpPr>
          <p:cNvPr id="4" name="object 4"/>
          <p:cNvSpPr txBox="1"/>
          <p:nvPr/>
        </p:nvSpPr>
        <p:spPr>
          <a:xfrm>
            <a:off x="3685795" y="6528816"/>
            <a:ext cx="6561455" cy="197490"/>
          </a:xfrm>
          <a:prstGeom prst="rect">
            <a:avLst/>
          </a:prstGeom>
        </p:spPr>
        <p:txBody>
          <a:bodyPr vert="horz" wrap="square" lIns="0" tIns="12700" rIns="0" bIns="0" rtlCol="0">
            <a:spAutoFit/>
          </a:bodyPr>
          <a:lstStyle/>
          <a:p>
            <a:pPr marL="12700">
              <a:spcBef>
                <a:spcPts val="100"/>
              </a:spcBef>
            </a:pPr>
            <a:r>
              <a:rPr sz="1200" spc="-25" dirty="0">
                <a:latin typeface="Microsoft Sans Serif"/>
                <a:cs typeface="Microsoft Sans Serif"/>
              </a:rPr>
              <a:t>Μεταφρ.</a:t>
            </a:r>
            <a:r>
              <a:rPr sz="1200" spc="260" dirty="0">
                <a:latin typeface="Microsoft Sans Serif"/>
                <a:cs typeface="Microsoft Sans Serif"/>
              </a:rPr>
              <a:t> </a:t>
            </a:r>
            <a:r>
              <a:rPr sz="1200" dirty="0">
                <a:latin typeface="Microsoft Sans Serif"/>
                <a:cs typeface="Microsoft Sans Serif"/>
              </a:rPr>
              <a:t>από:</a:t>
            </a:r>
            <a:r>
              <a:rPr sz="1200" spc="225" dirty="0">
                <a:latin typeface="Microsoft Sans Serif"/>
                <a:cs typeface="Microsoft Sans Serif"/>
              </a:rPr>
              <a:t> </a:t>
            </a:r>
            <a:r>
              <a:rPr sz="1200" spc="-10" dirty="0">
                <a:latin typeface="Arial MT"/>
                <a:cs typeface="Arial MT"/>
              </a:rPr>
              <a:t>https://antismokingsociety.wordpress.com/2015/06/24/benefits-of-quitting-smoking/</a:t>
            </a:r>
            <a:endParaRPr sz="1200">
              <a:latin typeface="Arial MT"/>
              <a:cs typeface="Arial MT"/>
            </a:endParaRPr>
          </a:p>
        </p:txBody>
      </p:sp>
      <p:sp>
        <p:nvSpPr>
          <p:cNvPr id="5" name="object 5"/>
          <p:cNvSpPr txBox="1"/>
          <p:nvPr/>
        </p:nvSpPr>
        <p:spPr>
          <a:xfrm>
            <a:off x="5122164" y="899414"/>
            <a:ext cx="1531620" cy="391160"/>
          </a:xfrm>
          <a:prstGeom prst="rect">
            <a:avLst/>
          </a:prstGeom>
        </p:spPr>
        <p:txBody>
          <a:bodyPr vert="horz" wrap="square" lIns="0" tIns="12700" rIns="0" bIns="0" rtlCol="0">
            <a:spAutoFit/>
          </a:bodyPr>
          <a:lstStyle/>
          <a:p>
            <a:pPr marL="12700">
              <a:spcBef>
                <a:spcPts val="100"/>
              </a:spcBef>
            </a:pPr>
            <a:r>
              <a:rPr sz="2400" b="1" dirty="0">
                <a:latin typeface="Times New Roman" panose="02020603050405020304" pitchFamily="18" charset="0"/>
                <a:cs typeface="Times New Roman" panose="02020603050405020304" pitchFamily="18" charset="0"/>
              </a:rPr>
              <a:t>Μετά</a:t>
            </a:r>
            <a:r>
              <a:rPr sz="2400" b="1" spc="-130" dirty="0">
                <a:latin typeface="Times New Roman" panose="02020603050405020304" pitchFamily="18" charset="0"/>
                <a:cs typeface="Times New Roman" panose="02020603050405020304" pitchFamily="18" charset="0"/>
              </a:rPr>
              <a:t> </a:t>
            </a:r>
            <a:r>
              <a:rPr sz="2400" b="1" spc="-20" dirty="0">
                <a:latin typeface="Times New Roman" panose="02020603050405020304" pitchFamily="18" charset="0"/>
                <a:cs typeface="Times New Roman" panose="02020603050405020304" pitchFamily="18" charset="0"/>
              </a:rPr>
              <a:t>από:</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33525D3-97F9-835A-CA56-27B2999A6070}"/>
              </a:ext>
            </a:extLst>
          </p:cNvPr>
          <p:cNvSpPr>
            <a:spLocks noGrp="1"/>
          </p:cNvSpPr>
          <p:nvPr>
            <p:ph type="title"/>
          </p:nvPr>
        </p:nvSpPr>
        <p:spPr>
          <a:xfrm>
            <a:off x="3918858" y="2221367"/>
            <a:ext cx="3320142" cy="924605"/>
          </a:xfrm>
        </p:spPr>
        <p:txBody>
          <a:bodyPr/>
          <a:lstStyle/>
          <a:p>
            <a:r>
              <a:rPr lang="el-GR" dirty="0">
                <a:latin typeface="Times New Roman" panose="02020603050405020304" pitchFamily="18" charset="0"/>
                <a:cs typeface="Times New Roman" panose="02020603050405020304" pitchFamily="18" charset="0"/>
              </a:rPr>
              <a:t>Ερωτήσεις;</a:t>
            </a:r>
          </a:p>
        </p:txBody>
      </p:sp>
    </p:spTree>
    <p:extLst>
      <p:ext uri="{BB962C8B-B14F-4D97-AF65-F5344CB8AC3E}">
        <p14:creationId xmlns:p14="http://schemas.microsoft.com/office/powerpoint/2010/main" xmlns="" val="4690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101BA5BF-45B5-4F3E-23E5-3167EEB7F794}"/>
              </a:ext>
            </a:extLst>
          </p:cNvPr>
          <p:cNvSpPr>
            <a:spLocks noGrp="1"/>
          </p:cNvSpPr>
          <p:nvPr>
            <p:ph type="title"/>
          </p:nvPr>
        </p:nvSpPr>
        <p:spPr>
          <a:xfrm>
            <a:off x="2656114" y="2275796"/>
            <a:ext cx="6455434" cy="1436233"/>
          </a:xfrm>
        </p:spPr>
        <p:txBody>
          <a:bodyPr/>
          <a:lstStyle/>
          <a:p>
            <a:r>
              <a:rPr lang="el-GR" dirty="0">
                <a:latin typeface="Times New Roman" panose="02020603050405020304" pitchFamily="18" charset="0"/>
                <a:cs typeface="Times New Roman" panose="02020603050405020304" pitchFamily="18" charset="0"/>
              </a:rPr>
              <a:t>Σας ευχαριστώ για την προσοχή σας!</a:t>
            </a:r>
          </a:p>
        </p:txBody>
      </p:sp>
    </p:spTree>
    <p:extLst>
      <p:ext uri="{BB962C8B-B14F-4D97-AF65-F5344CB8AC3E}">
        <p14:creationId xmlns:p14="http://schemas.microsoft.com/office/powerpoint/2010/main" xmlns="" val="335571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364E18-0909-04B8-85B7-1D75F76733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5A4E4C0D-6BCA-FC17-62BD-B629662A9D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19000">
                <a:schemeClr val="bg2"/>
              </a:gs>
              <a:gs pos="99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71144913-CD45-9F20-3A31-DDF6392B9EF9}"/>
              </a:ext>
            </a:extLst>
          </p:cNvPr>
          <p:cNvSpPr>
            <a:spLocks noGrp="1"/>
          </p:cNvSpPr>
          <p:nvPr>
            <p:ph type="title"/>
          </p:nvPr>
        </p:nvSpPr>
        <p:spPr>
          <a:xfrm>
            <a:off x="1987680" y="642257"/>
            <a:ext cx="7946597" cy="1257300"/>
          </a:xfrm>
        </p:spPr>
        <p:txBody>
          <a:bodyPr anchor="ctr">
            <a:normAutofit/>
          </a:bodyPr>
          <a:lstStyle/>
          <a:p>
            <a:pPr algn="ctr"/>
            <a:r>
              <a:rPr lang="el-GR" b="0" dirty="0">
                <a:latin typeface="Times New Roman"/>
                <a:ea typeface="+mj-lt"/>
                <a:cs typeface="Times New Roman"/>
              </a:rPr>
              <a:t>Το κάπνισμα</a:t>
            </a:r>
            <a:endParaRPr lang="el-GR" dirty="0">
              <a:latin typeface="Times New Roman"/>
              <a:cs typeface="Times New Roman"/>
            </a:endParaRPr>
          </a:p>
        </p:txBody>
      </p:sp>
      <p:sp>
        <p:nvSpPr>
          <p:cNvPr id="12" name="Freeform: Shape 11">
            <a:extLst>
              <a:ext uri="{FF2B5EF4-FFF2-40B4-BE49-F238E27FC236}">
                <a16:creationId xmlns:a16="http://schemas.microsoft.com/office/drawing/2014/main" xmlns="" id="{8B08FA76-1ED5-E432-8E59-C7ABAAB69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1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Θέση περιεχομένου 3" descr="Εικόνα που περιέχει άτομο, καπνός, προϊόντα καπνού, κάπνισμα&#10;&#10;Το περιεχόμενο που δημιουργείται από ΑΙ μπορεί να μην είναι σωστό.">
            <a:extLst>
              <a:ext uri="{FF2B5EF4-FFF2-40B4-BE49-F238E27FC236}">
                <a16:creationId xmlns:a16="http://schemas.microsoft.com/office/drawing/2014/main" xmlns="" id="{D5C4161D-B3BE-020B-F4AF-4AA153181E87}"/>
              </a:ext>
            </a:extLst>
          </p:cNvPr>
          <p:cNvPicPr>
            <a:picLocks noGrp="1" noChangeAspect="1"/>
          </p:cNvPicPr>
          <p:nvPr>
            <p:ph idx="1"/>
          </p:nvPr>
        </p:nvPicPr>
        <p:blipFill>
          <a:blip r:embed="rId2" cstate="print"/>
          <a:stretch>
            <a:fillRect/>
          </a:stretch>
        </p:blipFill>
        <p:spPr>
          <a:xfrm>
            <a:off x="150552" y="1475348"/>
            <a:ext cx="3047548" cy="2433349"/>
          </a:xfrm>
          <a:prstGeom prst="rect">
            <a:avLst/>
          </a:prstGeom>
        </p:spPr>
      </p:pic>
      <p:pic>
        <p:nvPicPr>
          <p:cNvPr id="5" name="Εικόνα 4" descr="Εικόνα που περιέχει ζωγραφιά, παιδική τέχνη, σκίτσο/σχέδιο, τέχνη&#10;&#10;Το περιεχόμενο που δημιουργείται από ΑΙ μπορεί να μην είναι σωστό.">
            <a:extLst>
              <a:ext uri="{FF2B5EF4-FFF2-40B4-BE49-F238E27FC236}">
                <a16:creationId xmlns:a16="http://schemas.microsoft.com/office/drawing/2014/main" xmlns="" id="{A8D4F96F-F208-4A3E-A144-66490851874C}"/>
              </a:ext>
            </a:extLst>
          </p:cNvPr>
          <p:cNvPicPr>
            <a:picLocks noChangeAspect="1"/>
          </p:cNvPicPr>
          <p:nvPr/>
        </p:nvPicPr>
        <p:blipFill>
          <a:blip r:embed="rId3" cstate="print"/>
          <a:stretch>
            <a:fillRect/>
          </a:stretch>
        </p:blipFill>
        <p:spPr>
          <a:xfrm>
            <a:off x="3681046" y="2542075"/>
            <a:ext cx="3645877" cy="2066925"/>
          </a:xfrm>
          <a:prstGeom prst="rect">
            <a:avLst/>
          </a:prstGeom>
        </p:spPr>
      </p:pic>
      <p:pic>
        <p:nvPicPr>
          <p:cNvPr id="6" name="Εικόνα 5" descr="Εικόνα που περιέχει σύννεφο, ουρανός, καπνός, ρύπανση&#10;&#10;Το περιεχόμενο που δημιουργείται από ΑΙ μπορεί να μην είναι σωστό.">
            <a:extLst>
              <a:ext uri="{FF2B5EF4-FFF2-40B4-BE49-F238E27FC236}">
                <a16:creationId xmlns:a16="http://schemas.microsoft.com/office/drawing/2014/main" xmlns="" id="{301CF3E3-3745-39E3-2C00-2B9DEB57A35C}"/>
              </a:ext>
            </a:extLst>
          </p:cNvPr>
          <p:cNvPicPr>
            <a:picLocks noChangeAspect="1"/>
          </p:cNvPicPr>
          <p:nvPr/>
        </p:nvPicPr>
        <p:blipFill>
          <a:blip r:embed="rId4" cstate="print"/>
          <a:stretch>
            <a:fillRect/>
          </a:stretch>
        </p:blipFill>
        <p:spPr>
          <a:xfrm>
            <a:off x="8310196" y="3428267"/>
            <a:ext cx="2933700" cy="2838450"/>
          </a:xfrm>
          <a:prstGeom prst="rect">
            <a:avLst/>
          </a:prstGeom>
        </p:spPr>
      </p:pic>
      <p:sp>
        <p:nvSpPr>
          <p:cNvPr id="7" name="TextBox 6">
            <a:extLst>
              <a:ext uri="{FF2B5EF4-FFF2-40B4-BE49-F238E27FC236}">
                <a16:creationId xmlns:a16="http://schemas.microsoft.com/office/drawing/2014/main" xmlns="" id="{BE4849B0-2F19-6C1F-884B-737FA4E914E3}"/>
              </a:ext>
            </a:extLst>
          </p:cNvPr>
          <p:cNvSpPr txBox="1"/>
          <p:nvPr/>
        </p:nvSpPr>
        <p:spPr>
          <a:xfrm>
            <a:off x="307730" y="4147037"/>
            <a:ext cx="2549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dirty="0">
                <a:latin typeface="Times New Roman" panose="02020603050405020304" pitchFamily="18" charset="0"/>
                <a:cs typeface="Times New Roman" panose="02020603050405020304" pitchFamily="18" charset="0"/>
              </a:rPr>
              <a:t>Ενεργητικό</a:t>
            </a:r>
          </a:p>
        </p:txBody>
      </p:sp>
      <p:sp>
        <p:nvSpPr>
          <p:cNvPr id="9" name="TextBox 8">
            <a:extLst>
              <a:ext uri="{FF2B5EF4-FFF2-40B4-BE49-F238E27FC236}">
                <a16:creationId xmlns:a16="http://schemas.microsoft.com/office/drawing/2014/main" xmlns="" id="{4957368E-7DD1-C5F0-5E81-405C7A059748}"/>
              </a:ext>
            </a:extLst>
          </p:cNvPr>
          <p:cNvSpPr txBox="1"/>
          <p:nvPr/>
        </p:nvSpPr>
        <p:spPr>
          <a:xfrm>
            <a:off x="4517571" y="4748892"/>
            <a:ext cx="2041071"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dirty="0">
                <a:latin typeface="Times New Roman" panose="02020603050405020304" pitchFamily="18" charset="0"/>
                <a:cs typeface="Times New Roman" panose="02020603050405020304" pitchFamily="18" charset="0"/>
              </a:rPr>
              <a:t>Παθητικό</a:t>
            </a:r>
          </a:p>
        </p:txBody>
      </p:sp>
      <p:sp>
        <p:nvSpPr>
          <p:cNvPr id="11" name="TextBox 10">
            <a:extLst>
              <a:ext uri="{FF2B5EF4-FFF2-40B4-BE49-F238E27FC236}">
                <a16:creationId xmlns:a16="http://schemas.microsoft.com/office/drawing/2014/main" xmlns="" id="{521C18F5-2E64-D5F2-A325-6AA4FCAE1EAD}"/>
              </a:ext>
            </a:extLst>
          </p:cNvPr>
          <p:cNvSpPr txBox="1"/>
          <p:nvPr/>
        </p:nvSpPr>
        <p:spPr>
          <a:xfrm>
            <a:off x="9035142" y="6368143"/>
            <a:ext cx="15648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dirty="0">
                <a:latin typeface="Times New Roman" panose="02020603050405020304" pitchFamily="18" charset="0"/>
                <a:cs typeface="Times New Roman" panose="02020603050405020304" pitchFamily="18" charset="0"/>
              </a:rPr>
              <a:t>Τριτογενές</a:t>
            </a:r>
          </a:p>
        </p:txBody>
      </p:sp>
    </p:spTree>
    <p:extLst>
      <p:ext uri="{BB962C8B-B14F-4D97-AF65-F5344CB8AC3E}">
        <p14:creationId xmlns:p14="http://schemas.microsoft.com/office/powerpoint/2010/main" xmlns="" val="888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88BF64-62B4-8D42-6238-D5C18E47AD32}"/>
              </a:ext>
            </a:extLst>
          </p:cNvPr>
          <p:cNvSpPr>
            <a:spLocks noGrp="1"/>
          </p:cNvSpPr>
          <p:nvPr>
            <p:ph type="title"/>
          </p:nvPr>
        </p:nvSpPr>
        <p:spPr>
          <a:xfrm>
            <a:off x="1066800" y="197461"/>
            <a:ext cx="6455434" cy="789059"/>
          </a:xfrm>
        </p:spPr>
        <p:txBody>
          <a:bodyPr/>
          <a:lstStyle/>
          <a:p>
            <a:pPr algn="ctr"/>
            <a:r>
              <a:rPr lang="el-GR" dirty="0">
                <a:latin typeface="Times New Roman"/>
                <a:ea typeface="+mj-lt"/>
                <a:cs typeface="Times New Roman"/>
              </a:rPr>
              <a:t>Ενεργητικό κάπνισμα</a:t>
            </a:r>
            <a:endParaRPr lang="el-GR" dirty="0">
              <a:latin typeface="Times New Roman"/>
              <a:cs typeface="Times New Roman"/>
            </a:endParaRPr>
          </a:p>
        </p:txBody>
      </p:sp>
      <p:sp>
        <p:nvSpPr>
          <p:cNvPr id="3" name="Θέση περιεχομένου 2">
            <a:extLst>
              <a:ext uri="{FF2B5EF4-FFF2-40B4-BE49-F238E27FC236}">
                <a16:creationId xmlns:a16="http://schemas.microsoft.com/office/drawing/2014/main" xmlns="" id="{55D0F9EA-3B8A-0140-2F67-189990190BF1}"/>
              </a:ext>
            </a:extLst>
          </p:cNvPr>
          <p:cNvSpPr>
            <a:spLocks noGrp="1"/>
          </p:cNvSpPr>
          <p:nvPr>
            <p:ph type="body" idx="1"/>
          </p:nvPr>
        </p:nvSpPr>
        <p:spPr>
          <a:xfrm>
            <a:off x="696097" y="1475003"/>
            <a:ext cx="12791303" cy="5002584"/>
          </a:xfrm>
        </p:spPr>
        <p:txBody>
          <a:bodyPr vert="horz" lIns="91440" tIns="45720" rIns="91440" bIns="45720" rtlCol="0" anchor="t">
            <a:normAutofit/>
          </a:bodyPr>
          <a:lstStyle/>
          <a:p>
            <a:pPr marL="342900" indent="-342900">
              <a:buFont typeface="Wingdings" panose="020B0604020202020204" pitchFamily="34" charset="0"/>
              <a:buChar char="Ø"/>
            </a:pPr>
            <a:r>
              <a:rPr lang="el-GR" sz="2800" dirty="0">
                <a:latin typeface="Times New Roman"/>
                <a:ea typeface="+mn-lt"/>
                <a:cs typeface="Times New Roman"/>
              </a:rPr>
              <a:t>Είναι η χρήση προϊόντων καπνού με διάφορους τρόπους.</a:t>
            </a:r>
            <a:endParaRPr lang="el-GR" sz="2800" dirty="0"/>
          </a:p>
          <a:p>
            <a:pPr marL="342900" indent="-342900">
              <a:buFont typeface="Wingdings" panose="020B0604020202020204" pitchFamily="34" charset="0"/>
              <a:buChar char="Ø"/>
            </a:pPr>
            <a:r>
              <a:rPr lang="el-GR" sz="2800" dirty="0">
                <a:latin typeface="Times New Roman"/>
                <a:ea typeface="+mn-lt"/>
                <a:cs typeface="Times New Roman"/>
              </a:rPr>
              <a:t>Μπορεί να προκαλέσει: </a:t>
            </a:r>
          </a:p>
        </p:txBody>
      </p:sp>
      <p:graphicFrame>
        <p:nvGraphicFramePr>
          <p:cNvPr id="4" name="Διάγραμμα 3">
            <a:extLst>
              <a:ext uri="{FF2B5EF4-FFF2-40B4-BE49-F238E27FC236}">
                <a16:creationId xmlns:a16="http://schemas.microsoft.com/office/drawing/2014/main" xmlns="" id="{DBB0510C-17B6-2EAA-A218-450B1770F303}"/>
              </a:ext>
            </a:extLst>
          </p:cNvPr>
          <p:cNvGraphicFramePr/>
          <p:nvPr>
            <p:extLst>
              <p:ext uri="{D42A27DB-BD31-4B8C-83A1-F6EECF244321}">
                <p14:modId xmlns:p14="http://schemas.microsoft.com/office/powerpoint/2010/main" xmlns="" val="3061745244"/>
              </p:ext>
            </p:extLst>
          </p:nvPr>
        </p:nvGraphicFramePr>
        <p:xfrm>
          <a:off x="-87086" y="2830707"/>
          <a:ext cx="12279085" cy="411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077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12C50B-9634-258F-58CF-253F91418BDB}"/>
              </a:ext>
            </a:extLst>
          </p:cNvPr>
          <p:cNvSpPr>
            <a:spLocks noGrp="1"/>
          </p:cNvSpPr>
          <p:nvPr>
            <p:ph type="ctrTitle"/>
          </p:nvPr>
        </p:nvSpPr>
        <p:spPr>
          <a:xfrm>
            <a:off x="1066801" y="1122363"/>
            <a:ext cx="6211185" cy="605400"/>
          </a:xfrm>
        </p:spPr>
        <p:txBody>
          <a:bodyPr>
            <a:normAutofit fontScale="90000"/>
          </a:bodyPr>
          <a:lstStyle/>
          <a:p>
            <a:r>
              <a:rPr lang="el-GR" dirty="0">
                <a:latin typeface="Times New Roman"/>
                <a:ea typeface="+mj-lt"/>
                <a:cs typeface="Times New Roman"/>
              </a:rPr>
              <a:t>Ενεργητικό κάπνισμα</a:t>
            </a:r>
            <a:endParaRPr lang="el-GR" dirty="0">
              <a:latin typeface="Times New Roman"/>
              <a:cs typeface="Times New Roman"/>
            </a:endParaRPr>
          </a:p>
        </p:txBody>
      </p:sp>
      <p:sp>
        <p:nvSpPr>
          <p:cNvPr id="3" name="Θέση κειμένου 2">
            <a:extLst>
              <a:ext uri="{FF2B5EF4-FFF2-40B4-BE49-F238E27FC236}">
                <a16:creationId xmlns:a16="http://schemas.microsoft.com/office/drawing/2014/main" xmlns="" id="{485D5303-7447-DEF2-13A6-B9E25B151557}"/>
              </a:ext>
            </a:extLst>
          </p:cNvPr>
          <p:cNvSpPr>
            <a:spLocks noGrp="1"/>
          </p:cNvSpPr>
          <p:nvPr>
            <p:ph type="subTitle" idx="1"/>
          </p:nvPr>
        </p:nvSpPr>
        <p:spPr>
          <a:xfrm>
            <a:off x="953532" y="1932372"/>
            <a:ext cx="5029198" cy="1956278"/>
          </a:xfrm>
        </p:spPr>
        <p:txBody>
          <a:bodyPr vert="horz" lIns="91440" tIns="45720" rIns="91440" bIns="45720" rtlCol="0" anchor="t">
            <a:normAutofit/>
          </a:bodyPr>
          <a:lstStyle/>
          <a:p>
            <a:r>
              <a:rPr lang="el-GR" dirty="0">
                <a:latin typeface="Times New Roman"/>
                <a:cs typeface="Times New Roman"/>
              </a:rPr>
              <a:t>Μπορεί να προκαλέσει σε μεγαλύτερη ηλικία:</a:t>
            </a:r>
          </a:p>
          <a:p>
            <a:pPr marL="342900" indent="-342900">
              <a:buFont typeface="Wingdings" panose="020B0604020202020204" pitchFamily="34" charset="0"/>
              <a:buChar char="Ø"/>
            </a:pPr>
            <a:r>
              <a:rPr lang="el-GR" dirty="0">
                <a:latin typeface="Times New Roman"/>
                <a:ea typeface="+mn-lt"/>
                <a:cs typeface="Times New Roman"/>
              </a:rPr>
              <a:t>Προβλήματα στη λειτουργία της καρδιάς, των πνευμόνων και των αγγείων.</a:t>
            </a:r>
            <a:endParaRPr lang="el-GR" dirty="0">
              <a:latin typeface="Times New Roman"/>
              <a:cs typeface="Times New Roman"/>
            </a:endParaRPr>
          </a:p>
        </p:txBody>
      </p:sp>
      <p:pic>
        <p:nvPicPr>
          <p:cNvPr id="4" name="Εικόνα 3" descr="Εικόνα που περιέχει κείμενο&#10;&#10;Το περιεχόμενο που δημιουργείται από ΑΙ μπορεί να μην είναι σωστό.">
            <a:extLst>
              <a:ext uri="{FF2B5EF4-FFF2-40B4-BE49-F238E27FC236}">
                <a16:creationId xmlns:a16="http://schemas.microsoft.com/office/drawing/2014/main" xmlns="" id="{8B56307D-A7B5-A0F6-F4CB-A589AF088F70}"/>
              </a:ext>
            </a:extLst>
          </p:cNvPr>
          <p:cNvPicPr>
            <a:picLocks noChangeAspect="1"/>
          </p:cNvPicPr>
          <p:nvPr/>
        </p:nvPicPr>
        <p:blipFill>
          <a:blip r:embed="rId2" cstate="print"/>
          <a:stretch>
            <a:fillRect/>
          </a:stretch>
        </p:blipFill>
        <p:spPr>
          <a:xfrm>
            <a:off x="6522426" y="1417759"/>
            <a:ext cx="3613639" cy="2416420"/>
          </a:xfrm>
          <a:prstGeom prst="rect">
            <a:avLst/>
          </a:prstGeom>
        </p:spPr>
      </p:pic>
      <p:pic>
        <p:nvPicPr>
          <p:cNvPr id="5" name="Εικόνα 4" descr="Εικόνα που περιέχει ρουχισμός, άτομο, κτίριο, εξωτερικός χώρος/ύπαιθρος&#10;&#10;Το περιεχόμενο που δημιουργείται από ΑΙ μπορεί να μην είναι σωστό.">
            <a:extLst>
              <a:ext uri="{FF2B5EF4-FFF2-40B4-BE49-F238E27FC236}">
                <a16:creationId xmlns:a16="http://schemas.microsoft.com/office/drawing/2014/main" xmlns="" id="{BB88235D-97AA-7146-FEE1-EF4A519761A9}"/>
              </a:ext>
            </a:extLst>
          </p:cNvPr>
          <p:cNvPicPr>
            <a:picLocks noChangeAspect="1"/>
          </p:cNvPicPr>
          <p:nvPr/>
        </p:nvPicPr>
        <p:blipFill>
          <a:blip r:embed="rId3" cstate="print"/>
          <a:stretch>
            <a:fillRect/>
          </a:stretch>
        </p:blipFill>
        <p:spPr>
          <a:xfrm>
            <a:off x="319454" y="3426069"/>
            <a:ext cx="3276600" cy="1951893"/>
          </a:xfrm>
          <a:prstGeom prst="rect">
            <a:avLst/>
          </a:prstGeom>
        </p:spPr>
      </p:pic>
      <p:pic>
        <p:nvPicPr>
          <p:cNvPr id="8" name="Εικόνα 7" descr="Εικόνα που περιέχει άτομο, ρουχισμός, κείμενο, ανθρώπινο πρόσωπο&#10;&#10;Το περιεχόμενο που δημιουργείται από ΑΙ μπορεί να μην είναι σωστό.">
            <a:extLst>
              <a:ext uri="{FF2B5EF4-FFF2-40B4-BE49-F238E27FC236}">
                <a16:creationId xmlns:a16="http://schemas.microsoft.com/office/drawing/2014/main" xmlns="" id="{83B16842-5061-FDAC-9CD0-1DB82F09639D}"/>
              </a:ext>
            </a:extLst>
          </p:cNvPr>
          <p:cNvPicPr>
            <a:picLocks noChangeAspect="1"/>
          </p:cNvPicPr>
          <p:nvPr/>
        </p:nvPicPr>
        <p:blipFill>
          <a:blip r:embed="rId4" cstate="print"/>
          <a:stretch>
            <a:fillRect/>
          </a:stretch>
        </p:blipFill>
        <p:spPr>
          <a:xfrm>
            <a:off x="4601674" y="4103444"/>
            <a:ext cx="2238375" cy="1933575"/>
          </a:xfrm>
          <a:prstGeom prst="rect">
            <a:avLst/>
          </a:prstGeom>
        </p:spPr>
      </p:pic>
    </p:spTree>
    <p:extLst>
      <p:ext uri="{BB962C8B-B14F-4D97-AF65-F5344CB8AC3E}">
        <p14:creationId xmlns:p14="http://schemas.microsoft.com/office/powerpoint/2010/main" xmlns="" val="249939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5DB6A8-3098-1059-0409-1EC185B43BE2}"/>
              </a:ext>
            </a:extLst>
          </p:cNvPr>
          <p:cNvSpPr>
            <a:spLocks noGrp="1"/>
          </p:cNvSpPr>
          <p:nvPr>
            <p:ph type="title"/>
          </p:nvPr>
        </p:nvSpPr>
        <p:spPr>
          <a:xfrm>
            <a:off x="2714368" y="113657"/>
            <a:ext cx="6455434" cy="648382"/>
          </a:xfrm>
        </p:spPr>
        <p:txBody>
          <a:bodyPr>
            <a:normAutofit fontScale="90000"/>
          </a:bodyPr>
          <a:lstStyle/>
          <a:p>
            <a:pPr algn="ctr"/>
            <a:r>
              <a:rPr lang="el-GR" dirty="0">
                <a:latin typeface="Times New Roman"/>
                <a:cs typeface="Times New Roman"/>
              </a:rPr>
              <a:t>Παθητικό Κάπνισμα</a:t>
            </a:r>
            <a:endParaRPr lang="el-GR" dirty="0"/>
          </a:p>
        </p:txBody>
      </p:sp>
      <p:sp>
        <p:nvSpPr>
          <p:cNvPr id="3" name="Θέση περιεχομένου 2">
            <a:extLst>
              <a:ext uri="{FF2B5EF4-FFF2-40B4-BE49-F238E27FC236}">
                <a16:creationId xmlns:a16="http://schemas.microsoft.com/office/drawing/2014/main" xmlns="" id="{9B643AA4-31A2-5A8F-4375-A354DA55B443}"/>
              </a:ext>
            </a:extLst>
          </p:cNvPr>
          <p:cNvSpPr>
            <a:spLocks noGrp="1"/>
          </p:cNvSpPr>
          <p:nvPr>
            <p:ph type="body" idx="1"/>
          </p:nvPr>
        </p:nvSpPr>
        <p:spPr>
          <a:xfrm>
            <a:off x="3393989" y="763900"/>
            <a:ext cx="8434962" cy="945451"/>
          </a:xfrm>
        </p:spPr>
        <p:txBody>
          <a:bodyPr vert="horz" lIns="91440" tIns="45720" rIns="91440" bIns="45720" rtlCol="0" anchor="t">
            <a:normAutofit/>
          </a:bodyPr>
          <a:lstStyle/>
          <a:p>
            <a:r>
              <a:rPr lang="el-GR" dirty="0">
                <a:latin typeface="Times New Roman"/>
                <a:ea typeface="+mn-lt"/>
                <a:cs typeface="Times New Roman"/>
              </a:rPr>
              <a:t>Παθητικό κάπνισμα είναι η έκθεση μη καπνιστών σε προϊόντα καύσης του καπνού σε κλειστό χώρο.</a:t>
            </a:r>
            <a:endParaRPr lang="el-GR" dirty="0">
              <a:latin typeface="Times New Roman"/>
              <a:cs typeface="Times New Roman"/>
            </a:endParaRPr>
          </a:p>
        </p:txBody>
      </p:sp>
      <p:sp>
        <p:nvSpPr>
          <p:cNvPr id="4" name="TextBox 3">
            <a:extLst>
              <a:ext uri="{FF2B5EF4-FFF2-40B4-BE49-F238E27FC236}">
                <a16:creationId xmlns:a16="http://schemas.microsoft.com/office/drawing/2014/main" xmlns="" id="{65587E9C-0727-5762-C2B2-AAC0D847075B}"/>
              </a:ext>
            </a:extLst>
          </p:cNvPr>
          <p:cNvSpPr txBox="1"/>
          <p:nvPr/>
        </p:nvSpPr>
        <p:spPr>
          <a:xfrm>
            <a:off x="489018" y="1685825"/>
            <a:ext cx="4465509" cy="5057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5" name="TextBox 4">
            <a:extLst>
              <a:ext uri="{FF2B5EF4-FFF2-40B4-BE49-F238E27FC236}">
                <a16:creationId xmlns:a16="http://schemas.microsoft.com/office/drawing/2014/main" xmlns="" id="{A4649D77-E705-8974-1229-C9B34666D01A}"/>
              </a:ext>
            </a:extLst>
          </p:cNvPr>
          <p:cNvSpPr txBox="1"/>
          <p:nvPr/>
        </p:nvSpPr>
        <p:spPr>
          <a:xfrm>
            <a:off x="483885" y="1989585"/>
            <a:ext cx="4637938" cy="258532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l-GR" dirty="0">
                <a:latin typeface="Times New Roman"/>
                <a:ea typeface="+mn-lt"/>
                <a:cs typeface="Times New Roman"/>
              </a:rPr>
              <a:t>Η έκθεση στο παθητικό κάπνισμα πραγματοποιείται:</a:t>
            </a:r>
            <a:endParaRPr lang="el-GR" dirty="0">
              <a:latin typeface="Times New Roman"/>
              <a:cs typeface="Times New Roman"/>
            </a:endParaRPr>
          </a:p>
          <a:p>
            <a:pPr marL="285750" indent="-285750">
              <a:buFont typeface="Wingdings"/>
              <a:buChar char="v"/>
            </a:pPr>
            <a:r>
              <a:rPr lang="el-GR" dirty="0">
                <a:latin typeface="Times New Roman"/>
                <a:ea typeface="+mn-lt"/>
                <a:cs typeface="Times New Roman"/>
              </a:rPr>
              <a:t>Στο σπίτι (καπνιστές συγγενείς)</a:t>
            </a:r>
            <a:endParaRPr lang="el-GR" dirty="0">
              <a:latin typeface="Times New Roman"/>
              <a:cs typeface="Times New Roman"/>
            </a:endParaRPr>
          </a:p>
          <a:p>
            <a:pPr marL="285750" indent="-285750">
              <a:buFont typeface="Wingdings"/>
              <a:buChar char="v"/>
            </a:pPr>
            <a:r>
              <a:rPr lang="el-GR" dirty="0">
                <a:latin typeface="Times New Roman"/>
                <a:ea typeface="+mn-lt"/>
                <a:cs typeface="Times New Roman"/>
              </a:rPr>
              <a:t>Σε χώρους εργασίας (γραφεία, καταστήματα, δημόσιες υπηρεσίες)</a:t>
            </a:r>
            <a:endParaRPr lang="el-GR" dirty="0">
              <a:latin typeface="Times New Roman"/>
              <a:cs typeface="Times New Roman"/>
            </a:endParaRPr>
          </a:p>
          <a:p>
            <a:pPr marL="285750" indent="-285750">
              <a:buFont typeface="Wingdings"/>
              <a:buChar char="v"/>
            </a:pPr>
            <a:r>
              <a:rPr lang="el-GR" dirty="0">
                <a:latin typeface="Times New Roman"/>
                <a:ea typeface="+mn-lt"/>
                <a:cs typeface="Times New Roman"/>
              </a:rPr>
              <a:t>Σε χώρους διασκέδασης (καφετέριες, εστιατόρια, νυχτερινά κέντρα)</a:t>
            </a:r>
            <a:endParaRPr lang="el-GR" dirty="0">
              <a:latin typeface="Times New Roman"/>
              <a:cs typeface="Times New Roman"/>
            </a:endParaRPr>
          </a:p>
          <a:p>
            <a:pPr marL="285750" indent="-285750">
              <a:buFont typeface="Wingdings"/>
              <a:buChar char="v"/>
            </a:pPr>
            <a:r>
              <a:rPr lang="el-GR" dirty="0">
                <a:latin typeface="Times New Roman"/>
                <a:ea typeface="+mn-lt"/>
                <a:cs typeface="Times New Roman"/>
              </a:rPr>
              <a:t>Σε οχήματα (μέσα μαζικής μεταφοράς, ιδιωτικά αυτοκίνητα)</a:t>
            </a:r>
            <a:endParaRPr lang="el-GR" dirty="0">
              <a:latin typeface="Times New Roman"/>
              <a:cs typeface="Times New Roman"/>
            </a:endParaRPr>
          </a:p>
        </p:txBody>
      </p:sp>
      <p:pic>
        <p:nvPicPr>
          <p:cNvPr id="6" name="Εικόνα 5" descr="Εικόνα που περιέχει κείμενο, εσωτερικός χώρος, τοίχος, τραπέζι&#10;&#10;Το περιεχόμενο που δημιουργείται από ΑΙ μπορεί να μην είναι σωστό.">
            <a:extLst>
              <a:ext uri="{FF2B5EF4-FFF2-40B4-BE49-F238E27FC236}">
                <a16:creationId xmlns:a16="http://schemas.microsoft.com/office/drawing/2014/main" xmlns="" id="{2D35BFF4-C191-7ADA-86C1-7BBE9A7A103C}"/>
              </a:ext>
            </a:extLst>
          </p:cNvPr>
          <p:cNvPicPr>
            <a:picLocks noChangeAspect="1"/>
          </p:cNvPicPr>
          <p:nvPr/>
        </p:nvPicPr>
        <p:blipFill>
          <a:blip r:embed="rId2" cstate="print"/>
          <a:stretch>
            <a:fillRect/>
          </a:stretch>
        </p:blipFill>
        <p:spPr>
          <a:xfrm>
            <a:off x="7612277" y="1374817"/>
            <a:ext cx="2857500" cy="1781175"/>
          </a:xfrm>
          <a:prstGeom prst="rect">
            <a:avLst/>
          </a:prstGeom>
        </p:spPr>
      </p:pic>
      <p:pic>
        <p:nvPicPr>
          <p:cNvPr id="7" name="Εικόνα 6" descr="Εικόνα που περιέχει μωρό, άτομο, νήπιο, ανθρώπινο πρόσωπο&#10;&#10;Το περιεχόμενο που δημιουργείται από ΑΙ μπορεί να μην είναι σωστό.">
            <a:extLst>
              <a:ext uri="{FF2B5EF4-FFF2-40B4-BE49-F238E27FC236}">
                <a16:creationId xmlns:a16="http://schemas.microsoft.com/office/drawing/2014/main" xmlns="" id="{10D03274-0ACE-6163-FD8E-72D0BCE7C3E5}"/>
              </a:ext>
            </a:extLst>
          </p:cNvPr>
          <p:cNvPicPr>
            <a:picLocks noChangeAspect="1"/>
          </p:cNvPicPr>
          <p:nvPr/>
        </p:nvPicPr>
        <p:blipFill>
          <a:blip r:embed="rId3" cstate="print"/>
          <a:stretch>
            <a:fillRect/>
          </a:stretch>
        </p:blipFill>
        <p:spPr>
          <a:xfrm>
            <a:off x="844249" y="4664805"/>
            <a:ext cx="2553988" cy="2306338"/>
          </a:xfrm>
          <a:prstGeom prst="rect">
            <a:avLst/>
          </a:prstGeom>
        </p:spPr>
      </p:pic>
      <p:pic>
        <p:nvPicPr>
          <p:cNvPr id="8" name="Εικόνα 7" descr="Εικόνα που περιέχει εσωτερικός χώρος, έπιπλα, οροφή, καρέκλα&#10;&#10;Το περιεχόμενο που δημιουργείται από ΑΙ μπορεί να μην είναι σωστό.">
            <a:extLst>
              <a:ext uri="{FF2B5EF4-FFF2-40B4-BE49-F238E27FC236}">
                <a16:creationId xmlns:a16="http://schemas.microsoft.com/office/drawing/2014/main" xmlns="" id="{301110ED-CAFE-892A-E660-AD20F245C8F6}"/>
              </a:ext>
            </a:extLst>
          </p:cNvPr>
          <p:cNvPicPr>
            <a:picLocks noChangeAspect="1"/>
          </p:cNvPicPr>
          <p:nvPr/>
        </p:nvPicPr>
        <p:blipFill>
          <a:blip r:embed="rId4" cstate="print"/>
          <a:stretch>
            <a:fillRect/>
          </a:stretch>
        </p:blipFill>
        <p:spPr>
          <a:xfrm>
            <a:off x="5117757" y="4664161"/>
            <a:ext cx="4129217" cy="1535328"/>
          </a:xfrm>
          <a:prstGeom prst="rect">
            <a:avLst/>
          </a:prstGeom>
        </p:spPr>
      </p:pic>
    </p:spTree>
    <p:extLst>
      <p:ext uri="{BB962C8B-B14F-4D97-AF65-F5344CB8AC3E}">
        <p14:creationId xmlns:p14="http://schemas.microsoft.com/office/powerpoint/2010/main" xmlns="" val="223854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D7368D-31D9-8101-473D-CD39E706F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xmlns="" id="{0B4F0AD4-7619-011B-2FA7-793E0764AA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A65114C3-015C-6D16-DD63-F1A2D3D8F8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540000" flipV="1">
            <a:off x="-35524" y="-119829"/>
            <a:ext cx="12204742" cy="6152857"/>
          </a:xfrm>
          <a:custGeom>
            <a:avLst/>
            <a:gdLst>
              <a:gd name="connsiteX0" fmla="*/ 2879413 w 12204742"/>
              <a:gd name="connsiteY0" fmla="*/ 2336 h 6152857"/>
              <a:gd name="connsiteX1" fmla="*/ 140766 w 12204742"/>
              <a:gd name="connsiteY1" fmla="*/ 1212659 h 6152857"/>
              <a:gd name="connsiteX2" fmla="*/ 0 w 12204742"/>
              <a:gd name="connsiteY2" fmla="*/ 1366844 h 6152857"/>
              <a:gd name="connsiteX3" fmla="*/ 83541 w 12204742"/>
              <a:gd name="connsiteY3" fmla="*/ 6152857 h 6152857"/>
              <a:gd name="connsiteX4" fmla="*/ 12204742 w 12204742"/>
              <a:gd name="connsiteY4" fmla="*/ 5941281 h 6152857"/>
              <a:gd name="connsiteX5" fmla="*/ 5349696 w 12204742"/>
              <a:gd name="connsiteY5" fmla="*/ 753031 h 6152857"/>
              <a:gd name="connsiteX6" fmla="*/ 5265419 w 12204742"/>
              <a:gd name="connsiteY6" fmla="*/ 692507 h 6152857"/>
              <a:gd name="connsiteX7" fmla="*/ 3112670 w 12204742"/>
              <a:gd name="connsiteY7" fmla="*/ 1150 h 6152857"/>
              <a:gd name="connsiteX8" fmla="*/ 2879413 w 12204742"/>
              <a:gd name="connsiteY8" fmla="*/ 2336 h 615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4742" h="6152857">
                <a:moveTo>
                  <a:pt x="2879413" y="2336"/>
                </a:moveTo>
                <a:cubicBezTo>
                  <a:pt x="1869738" y="36741"/>
                  <a:pt x="880393" y="450749"/>
                  <a:pt x="140766" y="1212659"/>
                </a:cubicBezTo>
                <a:lnTo>
                  <a:pt x="0" y="1366844"/>
                </a:lnTo>
                <a:lnTo>
                  <a:pt x="83541" y="6152857"/>
                </a:lnTo>
                <a:lnTo>
                  <a:pt x="12204742" y="5941281"/>
                </a:lnTo>
                <a:lnTo>
                  <a:pt x="5349696" y="753031"/>
                </a:lnTo>
                <a:lnTo>
                  <a:pt x="5265419" y="692507"/>
                </a:lnTo>
                <a:cubicBezTo>
                  <a:pt x="4607957" y="245206"/>
                  <a:pt x="3859582" y="19009"/>
                  <a:pt x="3112670" y="1150"/>
                </a:cubicBezTo>
                <a:cubicBezTo>
                  <a:pt x="3034867" y="-711"/>
                  <a:pt x="2957079" y="-310"/>
                  <a:pt x="2879413"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76DA4620-90A3-D723-B10F-21D6DC2013A1}"/>
              </a:ext>
            </a:extLst>
          </p:cNvPr>
          <p:cNvSpPr>
            <a:spLocks noGrp="1"/>
          </p:cNvSpPr>
          <p:nvPr>
            <p:ph type="title"/>
          </p:nvPr>
        </p:nvSpPr>
        <p:spPr>
          <a:xfrm>
            <a:off x="1066800" y="850006"/>
            <a:ext cx="6196885" cy="550170"/>
          </a:xfrm>
        </p:spPr>
        <p:txBody>
          <a:bodyPr vert="horz" lIns="91440" tIns="45720" rIns="91440" bIns="45720" rtlCol="0" anchor="b">
            <a:normAutofit fontScale="90000"/>
          </a:bodyPr>
          <a:lstStyle/>
          <a:p>
            <a:pPr>
              <a:lnSpc>
                <a:spcPct val="100000"/>
              </a:lnSpc>
            </a:pPr>
            <a:r>
              <a:rPr lang="el-GR" dirty="0">
                <a:latin typeface="Times New Roman" panose="02020603050405020304" pitchFamily="18" charset="0"/>
                <a:cs typeface="Times New Roman" panose="02020603050405020304" pitchFamily="18" charset="0"/>
              </a:rPr>
              <a:t>Κάπνισμα με ναργιλέ</a:t>
            </a:r>
            <a:endParaRPr lang="en-US" dirty="0">
              <a:latin typeface="Times New Roman" panose="02020603050405020304" pitchFamily="18" charset="0"/>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xmlns="" id="{493F108F-0253-3096-1636-842896E35683}"/>
              </a:ext>
            </a:extLst>
          </p:cNvPr>
          <p:cNvGraphicFramePr/>
          <p:nvPr>
            <p:extLst>
              <p:ext uri="{D42A27DB-BD31-4B8C-83A1-F6EECF244321}">
                <p14:modId xmlns:p14="http://schemas.microsoft.com/office/powerpoint/2010/main" xmlns="" val="856650755"/>
              </p:ext>
            </p:extLst>
          </p:nvPr>
        </p:nvGraphicFramePr>
        <p:xfrm>
          <a:off x="0" y="129115"/>
          <a:ext cx="9518034" cy="664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451053EB-8CED-05BA-468F-4DDBCA0D7B51}"/>
              </a:ext>
            </a:extLst>
          </p:cNvPr>
          <p:cNvSpPr txBox="1"/>
          <p:nvPr/>
        </p:nvSpPr>
        <p:spPr>
          <a:xfrm>
            <a:off x="8142514" y="2542073"/>
            <a:ext cx="1331377" cy="1815882"/>
          </a:xfrm>
          <a:prstGeom prst="rect">
            <a:avLst/>
          </a:prstGeom>
          <a:noFill/>
        </p:spPr>
        <p:txBody>
          <a:bodyPr wrap="square" rtlCol="0">
            <a:spAutoFit/>
          </a:bodyPr>
          <a:lstStyle/>
          <a:p>
            <a:pPr algn="ctr"/>
            <a:r>
              <a:rPr lang="el-GR" sz="1600" dirty="0">
                <a:solidFill>
                  <a:schemeClr val="bg1"/>
                </a:solidFill>
                <a:latin typeface="Times New Roman" panose="02020603050405020304" pitchFamily="18" charset="0"/>
                <a:cs typeface="Times New Roman" panose="02020603050405020304" pitchFamily="18" charset="0"/>
              </a:rPr>
              <a:t>Χρήση κοινόχρηστων ναργιλέ→ έκθεση εξάπλωσης μολυσματικών νόσων</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7" name="Εικόνα 6">
            <a:extLst>
              <a:ext uri="{FF2B5EF4-FFF2-40B4-BE49-F238E27FC236}">
                <a16:creationId xmlns:a16="http://schemas.microsoft.com/office/drawing/2014/main" xmlns="" id="{B578AB5F-8932-EF08-E5D2-3B38E75FA537}"/>
              </a:ext>
            </a:extLst>
          </p:cNvPr>
          <p:cNvPicPr>
            <a:picLocks noChangeAspect="1"/>
          </p:cNvPicPr>
          <p:nvPr/>
        </p:nvPicPr>
        <p:blipFill>
          <a:blip r:embed="rId8" cstate="print"/>
          <a:stretch>
            <a:fillRect/>
          </a:stretch>
        </p:blipFill>
        <p:spPr>
          <a:xfrm>
            <a:off x="9518034" y="3290994"/>
            <a:ext cx="2672933" cy="3375895"/>
          </a:xfrm>
          <a:prstGeom prst="rect">
            <a:avLst/>
          </a:prstGeom>
        </p:spPr>
      </p:pic>
    </p:spTree>
    <p:extLst>
      <p:ext uri="{BB962C8B-B14F-4D97-AF65-F5344CB8AC3E}">
        <p14:creationId xmlns:p14="http://schemas.microsoft.com/office/powerpoint/2010/main" xmlns="" val="327962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A57238-C287-A4ED-D904-85C02C56CCF3}"/>
              </a:ext>
            </a:extLst>
          </p:cNvPr>
          <p:cNvSpPr>
            <a:spLocks noGrp="1"/>
          </p:cNvSpPr>
          <p:nvPr>
            <p:ph type="title"/>
          </p:nvPr>
        </p:nvSpPr>
        <p:spPr>
          <a:xfrm>
            <a:off x="2943225" y="211065"/>
            <a:ext cx="6455434" cy="955748"/>
          </a:xfrm>
        </p:spPr>
        <p:txBody>
          <a:bodyPr/>
          <a:lstStyle/>
          <a:p>
            <a:r>
              <a:rPr lang="el-GR" dirty="0">
                <a:latin typeface="Times New Roman" panose="02020603050405020304" pitchFamily="18" charset="0"/>
                <a:cs typeface="Times New Roman" panose="02020603050405020304" pitchFamily="18" charset="0"/>
              </a:rPr>
              <a:t>Τριτογενές κάπνισμα</a:t>
            </a:r>
          </a:p>
        </p:txBody>
      </p:sp>
      <p:sp>
        <p:nvSpPr>
          <p:cNvPr id="3" name="Θέση κειμένου 2">
            <a:extLst>
              <a:ext uri="{FF2B5EF4-FFF2-40B4-BE49-F238E27FC236}">
                <a16:creationId xmlns:a16="http://schemas.microsoft.com/office/drawing/2014/main" xmlns="" id="{2EFCEBA7-6E9D-2212-D483-923B4D69E0B4}"/>
              </a:ext>
            </a:extLst>
          </p:cNvPr>
          <p:cNvSpPr>
            <a:spLocks noGrp="1"/>
          </p:cNvSpPr>
          <p:nvPr>
            <p:ph type="body" idx="1"/>
          </p:nvPr>
        </p:nvSpPr>
        <p:spPr>
          <a:xfrm>
            <a:off x="361949" y="1558851"/>
            <a:ext cx="7400925" cy="2108273"/>
          </a:xfrm>
        </p:spPr>
        <p:txBody>
          <a:bodyPr>
            <a:normAutofit fontScale="92500" lnSpcReduction="20000"/>
          </a:bodyPr>
          <a:lstStyle/>
          <a:p>
            <a:pPr marL="285750" indent="-285750">
              <a:buFont typeface="Wingdings" panose="05000000000000000000" pitchFamily="2" charset="2"/>
              <a:buChar char="v"/>
            </a:pPr>
            <a:r>
              <a:rPr lang="el-GR" sz="1800" b="0" i="0" u="none" strike="noStrike" baseline="0" dirty="0">
                <a:latin typeface="Times New Roman" panose="02020603050405020304" pitchFamily="18" charset="0"/>
                <a:cs typeface="Times New Roman" panose="02020603050405020304" pitchFamily="18" charset="0"/>
              </a:rPr>
              <a:t>Όρος που χρησιμοποιείται για να περιγράψει το αόρατο και τοξικό μείγμα αερίων και μορίων που επικάθεται στα μαλλιά και στα ρούχα των καπνιστών, στις επιφάνειες, στα έπιπλα και στο πάτωμα, για ώρες ή και ημέρες μετά το σβήσιμο του τσιγάρου.</a:t>
            </a:r>
          </a:p>
          <a:p>
            <a:pPr marL="285750" indent="-285750">
              <a:buFont typeface="Wingdings" panose="05000000000000000000" pitchFamily="2" charset="2"/>
              <a:buChar char="v"/>
            </a:pPr>
            <a:r>
              <a:rPr lang="el-GR" sz="1800" b="0" i="0" u="none" strike="noStrike" baseline="0" dirty="0">
                <a:latin typeface="Times New Roman" panose="02020603050405020304" pitchFamily="18" charset="0"/>
                <a:cs typeface="Times New Roman" panose="02020603050405020304" pitchFamily="18" charset="0"/>
              </a:rPr>
              <a:t>Το μείγμα των ουσιών που συνιστάτο τριτογενές κάπνισμα επικάθεται δεν αιωρείται και παραμένει εκεί αφότου ο χώρος έχει καθαριστεί. Δεν μπορεί να αντιμετωπιστεί με αερισμό των χώρων.</a:t>
            </a:r>
          </a:p>
        </p:txBody>
      </p:sp>
      <p:pic>
        <p:nvPicPr>
          <p:cNvPr id="5" name="Εικόνα 4">
            <a:extLst>
              <a:ext uri="{FF2B5EF4-FFF2-40B4-BE49-F238E27FC236}">
                <a16:creationId xmlns:a16="http://schemas.microsoft.com/office/drawing/2014/main" xmlns="" id="{C7FC4189-6071-EE86-F279-F0D3C7E9B942}"/>
              </a:ext>
            </a:extLst>
          </p:cNvPr>
          <p:cNvPicPr>
            <a:picLocks noChangeAspect="1"/>
          </p:cNvPicPr>
          <p:nvPr/>
        </p:nvPicPr>
        <p:blipFill>
          <a:blip r:embed="rId2" cstate="print"/>
          <a:stretch>
            <a:fillRect/>
          </a:stretch>
        </p:blipFill>
        <p:spPr>
          <a:xfrm>
            <a:off x="473030" y="3884280"/>
            <a:ext cx="4121239" cy="2762655"/>
          </a:xfrm>
          <a:prstGeom prst="rect">
            <a:avLst/>
          </a:prstGeom>
        </p:spPr>
      </p:pic>
    </p:spTree>
    <p:extLst>
      <p:ext uri="{BB962C8B-B14F-4D97-AF65-F5344CB8AC3E}">
        <p14:creationId xmlns:p14="http://schemas.microsoft.com/office/powerpoint/2010/main" xmlns="" val="298380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59C390D-DC42-AB36-98A4-B355303E4663}"/>
              </a:ext>
            </a:extLst>
          </p:cNvPr>
          <p:cNvSpPr>
            <a:spLocks noGrp="1"/>
          </p:cNvSpPr>
          <p:nvPr>
            <p:ph type="title"/>
          </p:nvPr>
        </p:nvSpPr>
        <p:spPr>
          <a:xfrm>
            <a:off x="695324" y="133350"/>
            <a:ext cx="7172325" cy="638174"/>
          </a:xfrm>
        </p:spPr>
        <p:txBody>
          <a:bodyPr>
            <a:normAutofit/>
          </a:bodyPr>
          <a:lstStyle/>
          <a:p>
            <a:r>
              <a:rPr lang="el-GR" sz="2800" b="1" i="0" u="none" strike="noStrike" baseline="0" dirty="0">
                <a:solidFill>
                  <a:srgbClr val="000000"/>
                </a:solidFill>
                <a:latin typeface="Times New Roman" panose="02020603050405020304" pitchFamily="18" charset="0"/>
                <a:cs typeface="Times New Roman" panose="02020603050405020304" pitchFamily="18" charset="0"/>
              </a:rPr>
              <a:t>Ηλεκτρονικό τσιγάρο - </a:t>
            </a:r>
            <a:r>
              <a:rPr lang="el-GR" sz="2800" b="1" i="0" u="none" strike="noStrike" baseline="0" dirty="0" err="1">
                <a:solidFill>
                  <a:srgbClr val="000000"/>
                </a:solidFill>
                <a:latin typeface="Times New Roman" panose="02020603050405020304" pitchFamily="18" charset="0"/>
                <a:cs typeface="Times New Roman" panose="02020603050405020304" pitchFamily="18" charset="0"/>
              </a:rPr>
              <a:t>άτμισμα</a:t>
            </a:r>
            <a:endParaRPr lang="el-GR" sz="6600"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xmlns="" id="{A7A21419-045F-A937-C06F-80C135D831EC}"/>
              </a:ext>
            </a:extLst>
          </p:cNvPr>
          <p:cNvSpPr>
            <a:spLocks noGrp="1"/>
          </p:cNvSpPr>
          <p:nvPr>
            <p:ph type="body" idx="1"/>
          </p:nvPr>
        </p:nvSpPr>
        <p:spPr>
          <a:xfrm>
            <a:off x="285750" y="1368351"/>
            <a:ext cx="7010400" cy="2355923"/>
          </a:xfrm>
        </p:spPr>
        <p:txBody>
          <a:bodyPr>
            <a:normAutofit/>
          </a:bodyPr>
          <a:lstStyle/>
          <a:p>
            <a:pPr marL="285750" indent="-285750">
              <a:buFont typeface="Wingdings" panose="05000000000000000000" pitchFamily="2" charset="2"/>
              <a:buChar char="q"/>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Οι αρωματικές χημικές ενώσεις που περιέχονται στα ηλεκτρονικά τσιγάρα μπορεί να προκαλέσουν επίσης σοβαρά αναπνευστικά προβλήματα.</a:t>
            </a:r>
          </a:p>
          <a:p>
            <a:pPr marL="285750" indent="-285750">
              <a:buFont typeface="Wingdings" panose="05000000000000000000" pitchFamily="2" charset="2"/>
              <a:buChar char="q"/>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Τα ηλεκτρονικά τσιγάρα επιλέγονται να χρησιμοποιούνται όταν κάποιοι προσπαθούν να επιτύχουν την διακοπή του καπνίσματος, αλλά…….</a:t>
            </a:r>
            <a:endParaRPr lang="el-GR" dirty="0">
              <a:latin typeface="Times New Roman" panose="02020603050405020304" pitchFamily="18" charset="0"/>
              <a:cs typeface="Times New Roman" panose="02020603050405020304" pitchFamily="18" charset="0"/>
            </a:endParaRPr>
          </a:p>
        </p:txBody>
      </p:sp>
      <p:sp>
        <p:nvSpPr>
          <p:cNvPr id="4" name="Φυσαλίδα ομιλίας: Έλλειψη 3">
            <a:extLst>
              <a:ext uri="{FF2B5EF4-FFF2-40B4-BE49-F238E27FC236}">
                <a16:creationId xmlns:a16="http://schemas.microsoft.com/office/drawing/2014/main" xmlns="" id="{984C0F38-DA44-B44B-4DD5-957D1A5AEA99}"/>
              </a:ext>
            </a:extLst>
          </p:cNvPr>
          <p:cNvSpPr/>
          <p:nvPr/>
        </p:nvSpPr>
        <p:spPr>
          <a:xfrm>
            <a:off x="6362700" y="3952875"/>
            <a:ext cx="4362450" cy="215265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xmlns="" id="{F5A1A171-8863-107D-743F-C8BC0FEFCC77}"/>
              </a:ext>
            </a:extLst>
          </p:cNvPr>
          <p:cNvSpPr txBox="1"/>
          <p:nvPr/>
        </p:nvSpPr>
        <p:spPr>
          <a:xfrm>
            <a:off x="7077075" y="4429126"/>
            <a:ext cx="2828925" cy="923330"/>
          </a:xfrm>
          <a:prstGeom prst="rect">
            <a:avLst/>
          </a:prstGeom>
          <a:noFill/>
        </p:spPr>
        <p:txBody>
          <a:bodyPr wrap="square" rtlCol="0">
            <a:spAutoFit/>
          </a:bodyPr>
          <a:lstStyle/>
          <a:p>
            <a:r>
              <a:rPr lang="el-GR" sz="1800" b="1" i="0" u="none" strike="noStrike" baseline="0" dirty="0">
                <a:latin typeface="Times New Roman" panose="02020603050405020304" pitchFamily="18" charset="0"/>
                <a:cs typeface="Times New Roman" panose="02020603050405020304" pitchFamily="18" charset="0"/>
              </a:rPr>
              <a:t>…....</a:t>
            </a:r>
            <a:r>
              <a:rPr lang="el-GR" sz="1800" b="0" i="0" u="none" strike="noStrike" baseline="0" dirty="0">
                <a:latin typeface="Times New Roman" panose="02020603050405020304" pitchFamily="18" charset="0"/>
                <a:cs typeface="Times New Roman" panose="02020603050405020304" pitchFamily="18" charset="0"/>
              </a:rPr>
              <a:t>είναι ένας εμπορικός τρόπος που </a:t>
            </a:r>
            <a:r>
              <a:rPr lang="el-GR" sz="1800" b="0" i="0" u="none" strike="noStrike" baseline="0" dirty="0" err="1">
                <a:latin typeface="Times New Roman" panose="02020603050405020304" pitchFamily="18" charset="0"/>
                <a:cs typeface="Times New Roman" panose="02020603050405020304" pitchFamily="18" charset="0"/>
              </a:rPr>
              <a:t>παραπλανεί</a:t>
            </a:r>
            <a:r>
              <a:rPr lang="el-GR" sz="1800" b="0" i="0" u="none" strike="noStrike" baseline="0" dirty="0">
                <a:latin typeface="Times New Roman" panose="02020603050405020304" pitchFamily="18" charset="0"/>
                <a:cs typeface="Times New Roman" panose="02020603050405020304" pitchFamily="18" charset="0"/>
              </a:rPr>
              <a:t> και οδηγεί στην εξάρτηση</a:t>
            </a:r>
            <a:endParaRPr lang="el-GR" dirty="0">
              <a:latin typeface="Times New Roman" panose="02020603050405020304" pitchFamily="18" charset="0"/>
              <a:cs typeface="Times New Roman" panose="02020603050405020304" pitchFamily="18" charset="0"/>
            </a:endParaRPr>
          </a:p>
        </p:txBody>
      </p:sp>
      <p:pic>
        <p:nvPicPr>
          <p:cNvPr id="7" name="Εικόνα 6" descr="Εικόνα που περιέχει άτομο, είδη γραφείου, γραφική ύλη, στυλό&#10;&#10;Το περιεχόμενο που δημιουργείται από τεχνολογία AI ενδέχεται να είναι εσφαλμένο.">
            <a:extLst>
              <a:ext uri="{FF2B5EF4-FFF2-40B4-BE49-F238E27FC236}">
                <a16:creationId xmlns:a16="http://schemas.microsoft.com/office/drawing/2014/main" xmlns="" id="{3A1A4F32-E614-C7DA-487B-16629A0AFF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180" y="3771305"/>
            <a:ext cx="4359404" cy="2781300"/>
          </a:xfrm>
          <a:prstGeom prst="rect">
            <a:avLst/>
          </a:prstGeom>
        </p:spPr>
      </p:pic>
      <p:pic>
        <p:nvPicPr>
          <p:cNvPr id="9" name="Εικόνα 8">
            <a:extLst>
              <a:ext uri="{FF2B5EF4-FFF2-40B4-BE49-F238E27FC236}">
                <a16:creationId xmlns:a16="http://schemas.microsoft.com/office/drawing/2014/main" xmlns="" id="{A0C5F291-463E-A2D6-635C-B5599EC52E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24749" y="871009"/>
            <a:ext cx="3552825" cy="1995422"/>
          </a:xfrm>
          <a:prstGeom prst="rect">
            <a:avLst/>
          </a:prstGeom>
        </p:spPr>
      </p:pic>
    </p:spTree>
    <p:extLst>
      <p:ext uri="{BB962C8B-B14F-4D97-AF65-F5344CB8AC3E}">
        <p14:creationId xmlns:p14="http://schemas.microsoft.com/office/powerpoint/2010/main" xmlns="" val="3366366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0.8"/>
</p:tagLst>
</file>

<file path=ppt/tags/tag2.xml><?xml version="1.0" encoding="utf-8"?>
<p:tagLst xmlns:a="http://schemas.openxmlformats.org/drawingml/2006/main" xmlns:r="http://schemas.openxmlformats.org/officeDocument/2006/relationships" xmlns:p="http://schemas.openxmlformats.org/presentationml/2006/main">
  <p:tag name="TIMING" val="|1.4|0.8"/>
</p:tagLst>
</file>

<file path=ppt/tags/tag3.xml><?xml version="1.0" encoding="utf-8"?>
<p:tagLst xmlns:a="http://schemas.openxmlformats.org/drawingml/2006/main" xmlns:r="http://schemas.openxmlformats.org/officeDocument/2006/relationships" xmlns:p="http://schemas.openxmlformats.org/presentationml/2006/main">
  <p:tag name="TIMING" val="|1|0.9"/>
</p:tagLst>
</file>

<file path=ppt/tags/tag4.xml><?xml version="1.0" encoding="utf-8"?>
<p:tagLst xmlns:a="http://schemas.openxmlformats.org/drawingml/2006/main" xmlns:r="http://schemas.openxmlformats.org/officeDocument/2006/relationships" xmlns:p="http://schemas.openxmlformats.org/presentationml/2006/main">
  <p:tag name="TIMING" val="|1|0.8"/>
</p:tagLst>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wellVTI" id="{8361A04D-931A-43DC-973B-1B0B1DD5DECC}" vid="{6DDB23E8-D18E-4BDA-98D6-324466149EB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5101</TotalTime>
  <Words>2464</Words>
  <Application>Microsoft Office PowerPoint</Application>
  <PresentationFormat>Προσαρμογή</PresentationFormat>
  <Paragraphs>154</Paragraphs>
  <Slides>25</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SwellVTI</vt:lpstr>
      <vt:lpstr>Κάπνισμα και Πρόληψη</vt:lpstr>
      <vt:lpstr>Οι επιλογές μου έχουν συνέπειες</vt:lpstr>
      <vt:lpstr>Το κάπνισμα</vt:lpstr>
      <vt:lpstr>Ενεργητικό κάπνισμα</vt:lpstr>
      <vt:lpstr>Ενεργητικό κάπνισμα</vt:lpstr>
      <vt:lpstr>Παθητικό Κάπνισμα</vt:lpstr>
      <vt:lpstr>Κάπνισμα με ναργιλέ</vt:lpstr>
      <vt:lpstr>Τριτογενές κάπνισμα</vt:lpstr>
      <vt:lpstr>Ηλεκτρονικό τσιγάρο - άτμισμα</vt:lpstr>
      <vt:lpstr>Ηλεκτρονικό τσιγάρο -άτμισμα</vt:lpstr>
      <vt:lpstr>Τι είναι το τσιγάρο ;</vt:lpstr>
      <vt:lpstr>Τι συμβαίνει όταν ανάβουμε ένα τσιγάρο ;</vt:lpstr>
      <vt:lpstr>Πως δρα η νικοτίνη στον εγκέφαλο;</vt:lpstr>
      <vt:lpstr>Τι συμβαίνει όταν ανάβουμε ένα τσιγάρο ;</vt:lpstr>
      <vt:lpstr>Τι συμβαίνει όταν ανάβουμε ένα τσιγάρο ;</vt:lpstr>
      <vt:lpstr>Εξάρτηση</vt:lpstr>
      <vt:lpstr>Εξάρτηση</vt:lpstr>
      <vt:lpstr>Το κάπνισμα σε ….αριθμούς</vt:lpstr>
      <vt:lpstr>Επιπτώσεις στην Υγεία</vt:lpstr>
      <vt:lpstr>Επιπτώσεις στην Υγεία</vt:lpstr>
      <vt:lpstr>Επιπτώσεις στην Υγεία</vt:lpstr>
      <vt:lpstr>Επιπτώσεις στην Υγεία</vt:lpstr>
      <vt:lpstr>Οφέλη από τη διακοπή του καπνίσματος</vt:lpstr>
      <vt:lpstr>Ερωτήσεις;</vt:lpstr>
      <vt:lpstr>Σας 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Κάπνισμα και Πρόληψη</dc:title>
  <dc:creator>Γιώργος</dc:creator>
  <cp:lastModifiedBy>Απόστολος Παπαιωάννου</cp:lastModifiedBy>
  <cp:revision>151</cp:revision>
  <dcterms:created xsi:type="dcterms:W3CDTF">2026-03-30T08:17:02Z</dcterms:created>
  <dcterms:modified xsi:type="dcterms:W3CDTF">2026-04-19T11:34:19Z</dcterms:modified>
</cp:coreProperties>
</file>