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E42726F3-314D-4AE8-87E5-9344F95FAB50}" type="datetimeFigureOut">
              <a:rPr lang="el-GR" smtClean="0"/>
              <a:t>4/4/2020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97A0A4E-FDC5-4A46-BFD2-38F791DF9500}" type="slidenum">
              <a:rPr lang="el-GR" smtClean="0"/>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42726F3-314D-4AE8-87E5-9344F95FAB50}" type="datetimeFigureOut">
              <a:rPr lang="el-GR" smtClean="0"/>
              <a:t>4/4/2020</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97A0A4E-FDC5-4A46-BFD2-38F791DF9500}" type="slidenum">
              <a:rPr lang="el-GR" smtClean="0"/>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3584" y="0"/>
            <a:ext cx="9217584" cy="6857999"/>
          </a:xfrm>
          <a:prstGeom prst="rect">
            <a:avLst/>
          </a:prstGeom>
          <a:noFill/>
          <a:ln w="9525">
            <a:noFill/>
            <a:miter lim="800000"/>
            <a:headEnd/>
            <a:tailEnd/>
          </a:ln>
          <a:effectLst/>
        </p:spPr>
      </p:pic>
      <p:sp>
        <p:nvSpPr>
          <p:cNvPr id="2" name="1 - Τίτλος"/>
          <p:cNvSpPr>
            <a:spLocks noGrp="1"/>
          </p:cNvSpPr>
          <p:nvPr>
            <p:ph type="ctrTitle"/>
          </p:nvPr>
        </p:nvSpPr>
        <p:spPr>
          <a:xfrm>
            <a:off x="857224" y="214290"/>
            <a:ext cx="7772400" cy="1470025"/>
          </a:xfrm>
        </p:spPr>
        <p:txBody>
          <a:bodyPr/>
          <a:lstStyle/>
          <a:p>
            <a:r>
              <a:rPr lang="el-GR" dirty="0" smtClean="0">
                <a:solidFill>
                  <a:srgbClr val="FF0000"/>
                </a:solidFill>
              </a:rPr>
              <a:t>Μπορούν οι άνθρωποι να εικονίζουν το Θεό; </a:t>
            </a:r>
            <a:endParaRPr lang="el-GR" dirty="0">
              <a:solidFill>
                <a:srgbClr val="FF0000"/>
              </a:solidFill>
            </a:endParaRPr>
          </a:p>
        </p:txBody>
      </p:sp>
      <p:sp>
        <p:nvSpPr>
          <p:cNvPr id="3" name="2 - Υπότιτλος"/>
          <p:cNvSpPr>
            <a:spLocks noGrp="1"/>
          </p:cNvSpPr>
          <p:nvPr>
            <p:ph type="subTitle" idx="1"/>
          </p:nvPr>
        </p:nvSpPr>
        <p:spPr>
          <a:xfrm>
            <a:off x="1428728" y="3143248"/>
            <a:ext cx="6400800" cy="1752600"/>
          </a:xfrm>
        </p:spPr>
        <p:txBody>
          <a:bodyPr/>
          <a:lstStyle/>
          <a:p>
            <a:r>
              <a:rPr lang="el-GR" dirty="0" smtClean="0">
                <a:solidFill>
                  <a:srgbClr val="FFFF00"/>
                </a:solidFill>
              </a:rPr>
              <a:t>ΙΙ. Η απεικόνιση του Θεού στο Χριστιανισμό </a:t>
            </a:r>
            <a:endParaRPr lang="el-GR"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8686800" cy="1143000"/>
          </a:xfrm>
        </p:spPr>
        <p:txBody>
          <a:bodyPr>
            <a:normAutofit/>
          </a:bodyPr>
          <a:lstStyle/>
          <a:p>
            <a:pPr algn="l"/>
            <a:r>
              <a:rPr lang="el-GR" sz="3200" b="1" i="1" dirty="0" smtClean="0"/>
              <a:t>Ι</a:t>
            </a:r>
            <a:r>
              <a:rPr lang="el-GR" sz="3200" b="1" i="1" u="sng" dirty="0" smtClean="0"/>
              <a:t>. Η δύναμη της εικόνας</a:t>
            </a:r>
            <a:r>
              <a:rPr lang="el-GR" sz="3200" b="1" i="1" dirty="0" smtClean="0"/>
              <a:t/>
            </a:r>
            <a:br>
              <a:rPr lang="el-GR" sz="3200" b="1" i="1" dirty="0" smtClean="0"/>
            </a:br>
            <a:endParaRPr lang="el-GR" sz="3200" i="1" dirty="0"/>
          </a:p>
        </p:txBody>
      </p:sp>
      <p:sp>
        <p:nvSpPr>
          <p:cNvPr id="3" name="2 - Θέση περιεχομένου"/>
          <p:cNvSpPr>
            <a:spLocks noGrp="1"/>
          </p:cNvSpPr>
          <p:nvPr>
            <p:ph idx="1"/>
          </p:nvPr>
        </p:nvSpPr>
        <p:spPr>
          <a:xfrm>
            <a:off x="457200" y="2428868"/>
            <a:ext cx="8229600" cy="4429132"/>
          </a:xfrm>
        </p:spPr>
        <p:txBody>
          <a:bodyPr>
            <a:normAutofit/>
          </a:bodyPr>
          <a:lstStyle/>
          <a:p>
            <a:r>
              <a:rPr lang="el-GR" b="1" dirty="0" smtClean="0"/>
              <a:t>Τι συναισθήματα σας προκαλεί η εικόνα;</a:t>
            </a:r>
            <a:endParaRPr lang="en-US" b="1" dirty="0" smtClean="0"/>
          </a:p>
          <a:p>
            <a:endParaRPr lang="en-US" b="1" dirty="0"/>
          </a:p>
          <a:p>
            <a:endParaRPr lang="en-US" b="1" dirty="0" smtClean="0"/>
          </a:p>
          <a:p>
            <a:endParaRPr lang="el-GR" dirty="0" smtClean="0"/>
          </a:p>
          <a:p>
            <a:r>
              <a:rPr lang="el-GR" b="1" dirty="0" smtClean="0"/>
              <a:t>– Γιατί έχουμε την</a:t>
            </a:r>
            <a:r>
              <a:rPr lang="en-US" b="1" dirty="0" smtClean="0"/>
              <a:t> </a:t>
            </a:r>
            <a:r>
              <a:rPr lang="el-GR" b="1" dirty="0" smtClean="0"/>
              <a:t>ανάγκη να βγάζουμε φωτογραφίες ;</a:t>
            </a:r>
            <a:endParaRPr lang="el-GR" dirty="0" smtClean="0"/>
          </a:p>
          <a:p>
            <a:endParaRPr lang="el-GR" dirty="0"/>
          </a:p>
        </p:txBody>
      </p:sp>
      <p:pic>
        <p:nvPicPr>
          <p:cNvPr id="1026" name="Picture 2"/>
          <p:cNvPicPr>
            <a:picLocks noChangeAspect="1" noChangeArrowheads="1"/>
          </p:cNvPicPr>
          <p:nvPr/>
        </p:nvPicPr>
        <p:blipFill>
          <a:blip r:embed="rId2"/>
          <a:srcRect/>
          <a:stretch>
            <a:fillRect/>
          </a:stretch>
        </p:blipFill>
        <p:spPr bwMode="auto">
          <a:xfrm>
            <a:off x="4429092" y="0"/>
            <a:ext cx="4714908" cy="24288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r>
              <a:rPr lang="el-GR" sz="3600" b="1" i="1" u="sng" dirty="0" smtClean="0"/>
              <a:t>ΙΙ. Η απεικόνιση του Θεού στον Χριστιανισμό</a:t>
            </a:r>
            <a:r>
              <a:rPr lang="el-GR" b="1" i="1" u="sng" dirty="0" smtClean="0"/>
              <a:t/>
            </a:r>
            <a:br>
              <a:rPr lang="el-GR" b="1" i="1" u="sng" dirty="0" smtClean="0"/>
            </a:br>
            <a:endParaRPr lang="el-GR" i="1" u="sng" dirty="0"/>
          </a:p>
        </p:txBody>
      </p:sp>
      <p:sp>
        <p:nvSpPr>
          <p:cNvPr id="3" name="2 - Θέση περιεχομένου"/>
          <p:cNvSpPr>
            <a:spLocks noGrp="1"/>
          </p:cNvSpPr>
          <p:nvPr>
            <p:ph idx="1"/>
          </p:nvPr>
        </p:nvSpPr>
        <p:spPr>
          <a:xfrm>
            <a:off x="0" y="500042"/>
            <a:ext cx="9144000" cy="6357958"/>
          </a:xfrm>
        </p:spPr>
        <p:txBody>
          <a:bodyPr>
            <a:noAutofit/>
          </a:bodyPr>
          <a:lstStyle/>
          <a:p>
            <a:r>
              <a:rPr lang="el-GR" sz="2000" b="1" dirty="0" smtClean="0"/>
              <a:t>Η χριστιανική Εκκλησία, ακολουθώντας τη βιβλική παράδοση, αποκήρυξε τόσο την κατασκευή ειδώλων του Θεού όσο και τη λατρεία τους. Η αρνητική στάση απέναντι στα είδωλα δε σήμαινε απόρριψη της οπτικής επικοινωνίας ούτε, βέβαια, του Θεού. Αυτό που αρνήθηκε η Εκκλησία ήταν να παραστήσει και να λατρέψει έναν θεό «κατ’ </a:t>
            </a:r>
            <a:r>
              <a:rPr lang="el-GR" sz="2000" b="1" dirty="0" err="1" smtClean="0"/>
              <a:t>εἰκόνα</a:t>
            </a:r>
            <a:r>
              <a:rPr lang="el-GR" sz="2000" b="1" dirty="0" smtClean="0"/>
              <a:t> </a:t>
            </a:r>
            <a:r>
              <a:rPr lang="el-GR" sz="2000" b="1" dirty="0" err="1" smtClean="0"/>
              <a:t>καὶ</a:t>
            </a:r>
            <a:r>
              <a:rPr lang="el-GR" sz="2000" b="1" dirty="0" smtClean="0"/>
              <a:t> </a:t>
            </a:r>
            <a:r>
              <a:rPr lang="el-GR" sz="2000" b="1" dirty="0" err="1" smtClean="0"/>
              <a:t>ὁμοίωσιν</a:t>
            </a:r>
            <a:r>
              <a:rPr lang="el-GR" sz="2000" b="1" dirty="0" smtClean="0"/>
              <a:t>» του ανθρώπου –πλασμένο από την ανθρώπινη σκέψη και φαντασία.</a:t>
            </a:r>
          </a:p>
          <a:p>
            <a:r>
              <a:rPr lang="el-GR" sz="2000" b="1" dirty="0" smtClean="0"/>
              <a:t>Μετά τις έντονες διενέξεις που κράτησαν έναν περίπου αιώνα αποφάσισε να αποδεχθεί και να καθιερώσει τη φυσική κι αυθόρμητη κίνηση των πιστών να εικονίζουν τον Θεό και τους αγίους του. Αυτή η απόφαση βασίστηκε στη μακραίωνη εμπειρία και την πίστη της σε έναν Θεό προσωπικό· δηλαδή, έναν Θεό ο οποίος εγκαινίασε και συνεχίζει να διατηρεί μέσα στον ιστορικό χώρο και χρόνο μια πραγματική σχέση με την κοινότητα των πιστών, την Εκκλησία.</a:t>
            </a:r>
          </a:p>
          <a:p>
            <a:r>
              <a:rPr lang="el-GR" sz="2000" b="1" dirty="0" smtClean="0"/>
              <a:t>Η οριστική αποδοχή του εικονισμού του Θεού από την Εκκλησία με την απόφαση της Ζ΄ Οικουμενικής Συνόδου, εκτός των άλλων, σηματοδότησε και την αποδοχή τόσο της εικόνας όσο και της ανθρώπινης δημιουργικότητας. Έτσι, η καλλιτεχνική δημιουργία, εκφράζοντας αυτήν την εμπειρία της προσωπικής σχέσης της Εκκλησίας με τον Θεό και τους αγίους του, εκτός από πολύχρωμη θεολογική μαρτυρία έγινε και το σημείο αναφοράς ενός πολιτισμού, του βυζαντινού, με επίκεντρο το πρόσωπο του Θεού και του ανθρώπου.</a:t>
            </a:r>
            <a:endParaRPr lang="el-GR"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00108"/>
          </a:xfrm>
        </p:spPr>
        <p:txBody>
          <a:bodyPr>
            <a:normAutofit fontScale="90000"/>
          </a:bodyPr>
          <a:lstStyle/>
          <a:p>
            <a:r>
              <a:rPr lang="el-GR" sz="3600" b="1" dirty="0" smtClean="0"/>
              <a:t>Όρος Πίστεως της Ζ΄ Οικουμενικής Συνόδου</a:t>
            </a:r>
            <a:r>
              <a:rPr lang="el-GR" dirty="0" smtClean="0"/>
              <a:t/>
            </a:r>
            <a:br>
              <a:rPr lang="el-GR" dirty="0" smtClean="0"/>
            </a:br>
            <a:endParaRPr lang="el-GR" dirty="0"/>
          </a:p>
        </p:txBody>
      </p:sp>
      <p:sp>
        <p:nvSpPr>
          <p:cNvPr id="3" name="2 - Θέση περιεχομένου"/>
          <p:cNvSpPr>
            <a:spLocks noGrp="1"/>
          </p:cNvSpPr>
          <p:nvPr>
            <p:ph idx="1"/>
          </p:nvPr>
        </p:nvSpPr>
        <p:spPr>
          <a:xfrm>
            <a:off x="0" y="642918"/>
            <a:ext cx="9144000" cy="6215082"/>
          </a:xfrm>
        </p:spPr>
        <p:txBody>
          <a:bodyPr>
            <a:normAutofit fontScale="85000" lnSpcReduction="20000"/>
          </a:bodyPr>
          <a:lstStyle/>
          <a:p>
            <a:r>
              <a:rPr lang="el-GR" dirty="0" smtClean="0"/>
              <a:t>…</a:t>
            </a:r>
            <a:r>
              <a:rPr lang="el-GR" sz="3300" b="1" dirty="0"/>
              <a:t>Όσο περισσότερο βλέπουμε (τον Ιησού Χριστό, την Θεοτόκο, τους αγγέλους και όλους τους αγίους) μέσα από την εικονική τους αναπαράσταση, τόσο περισσότερο και αυτοί που βλέπουν τις εικόνες παρακινούνται στο να θυμούνται και στο να ποθούν τα πρωτότυπα πρόσωπα, καθώς και στο να απονέμουν στις εικόνες τιμητική </a:t>
            </a:r>
            <a:r>
              <a:rPr lang="el-GR" sz="3300" b="1" dirty="0" err="1"/>
              <a:t>προσκύνηση∙</a:t>
            </a:r>
            <a:r>
              <a:rPr lang="el-GR" sz="3300" b="1" dirty="0"/>
              <a:t> Όχι όμως να τους απονέμουμε σύμφωνα με την πίστη μας αληθινή λατρεία, η οποία αρμόζει μόνο στη θεία φύση, αλλά όπως κάνουμε με το σχήμα του τιμίου και ζωοποιού σταυρού και με τα άγια ευαγγέλια και τα ιερά αναθήματα, ας προσφέρουμε θυμίαμα και κεριά προς τιμήν τους, όπως συνηθιζόταν με ευσεβή τρόπο και από τους παλαιότερους. ‘Διότι η τιμή της εικόνας μεταβαίνει στο πρωτότυπο’, και αυτός που προσκυνεί την εικόνα, προσκυνεί την υπόσταση εκείνου που αναπαρίσταται σ’ αυτήν.</a:t>
            </a:r>
            <a:endParaRPr lang="el-GR" sz="3300" b="1"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p:spPr>
        <p:txBody>
          <a:bodyPr>
            <a:noAutofit/>
          </a:bodyPr>
          <a:lstStyle/>
          <a:p>
            <a:pPr algn="l"/>
            <a:r>
              <a:rPr lang="el-GR" sz="3000" b="1" dirty="0" smtClean="0"/>
              <a:t>Αφού διαβάσετε προσεκτικά τον Όρο της Ζ΄ Συνόδου </a:t>
            </a:r>
            <a:br>
              <a:rPr lang="el-GR" sz="3000" b="1" dirty="0" smtClean="0"/>
            </a:br>
            <a:r>
              <a:rPr lang="el-GR" sz="3000" b="1" dirty="0" smtClean="0"/>
              <a:t>απαντήστε …</a:t>
            </a:r>
            <a:endParaRPr lang="el-GR" sz="3000" b="1" dirty="0"/>
          </a:p>
        </p:txBody>
      </p:sp>
      <p:sp>
        <p:nvSpPr>
          <p:cNvPr id="3" name="2 - Θέση περιεχομένου"/>
          <p:cNvSpPr>
            <a:spLocks noGrp="1"/>
          </p:cNvSpPr>
          <p:nvPr>
            <p:ph idx="1"/>
          </p:nvPr>
        </p:nvSpPr>
        <p:spPr/>
        <p:txBody>
          <a:bodyPr/>
          <a:lstStyle/>
          <a:p>
            <a:r>
              <a:rPr lang="el-GR" b="1" dirty="0" smtClean="0"/>
              <a:t>Επιτρέπεται να εικονίζουμε τον Θεό και γιατί;</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5852834" y="714356"/>
            <a:ext cx="3291166" cy="3143248"/>
          </a:xfrm>
          <a:prstGeom prst="rect">
            <a:avLst/>
          </a:prstGeom>
          <a:noFill/>
          <a:ln w="9525">
            <a:noFill/>
            <a:miter lim="800000"/>
            <a:headEnd/>
            <a:tailEnd/>
          </a:ln>
          <a:effectLst/>
        </p:spPr>
      </p:pic>
      <p:sp>
        <p:nvSpPr>
          <p:cNvPr id="2" name="1 - Τίτλος"/>
          <p:cNvSpPr>
            <a:spLocks noGrp="1"/>
          </p:cNvSpPr>
          <p:nvPr>
            <p:ph type="title"/>
          </p:nvPr>
        </p:nvSpPr>
        <p:spPr/>
        <p:txBody>
          <a:bodyPr>
            <a:normAutofit fontScale="90000"/>
          </a:bodyPr>
          <a:lstStyle/>
          <a:p>
            <a:r>
              <a:rPr lang="el-GR" b="1" dirty="0" smtClean="0"/>
              <a:t>Πρωτοχριστιανική Ζωγραφική</a:t>
            </a:r>
            <a:br>
              <a:rPr lang="el-GR" b="1" dirty="0" smtClean="0"/>
            </a:br>
            <a:endParaRPr lang="el-GR" dirty="0"/>
          </a:p>
        </p:txBody>
      </p:sp>
      <p:sp>
        <p:nvSpPr>
          <p:cNvPr id="3" name="2 - Θέση περιεχομένου"/>
          <p:cNvSpPr>
            <a:spLocks noGrp="1"/>
          </p:cNvSpPr>
          <p:nvPr>
            <p:ph idx="1"/>
          </p:nvPr>
        </p:nvSpPr>
        <p:spPr>
          <a:xfrm>
            <a:off x="0" y="928670"/>
            <a:ext cx="9144000" cy="5929330"/>
          </a:xfrm>
        </p:spPr>
        <p:txBody>
          <a:bodyPr>
            <a:normAutofit fontScale="70000" lnSpcReduction="20000"/>
          </a:bodyPr>
          <a:lstStyle/>
          <a:p>
            <a:r>
              <a:rPr lang="el-GR" sz="3400" b="1" dirty="0" smtClean="0">
                <a:solidFill>
                  <a:srgbClr val="002060"/>
                </a:solidFill>
              </a:rPr>
              <a:t>Τα πρώτα δείγματα χριστιανικής ζωγραφικής σώζονται στο </a:t>
            </a:r>
            <a:r>
              <a:rPr lang="el-GR" sz="3400" b="1" dirty="0" err="1" smtClean="0">
                <a:solidFill>
                  <a:srgbClr val="002060"/>
                </a:solidFill>
              </a:rPr>
              <a:t>Βαπτιστήριο</a:t>
            </a:r>
            <a:r>
              <a:rPr lang="el-GR" sz="3400" b="1" dirty="0" smtClean="0">
                <a:solidFill>
                  <a:srgbClr val="002060"/>
                </a:solidFill>
              </a:rPr>
              <a:t> της </a:t>
            </a:r>
            <a:r>
              <a:rPr lang="el-GR" sz="3400" b="1" dirty="0" err="1" smtClean="0">
                <a:solidFill>
                  <a:srgbClr val="002060"/>
                </a:solidFill>
              </a:rPr>
              <a:t>Δούρας</a:t>
            </a:r>
            <a:r>
              <a:rPr lang="el-GR" sz="3400" b="1" dirty="0" smtClean="0">
                <a:solidFill>
                  <a:srgbClr val="002060"/>
                </a:solidFill>
              </a:rPr>
              <a:t>-</a:t>
            </a:r>
            <a:r>
              <a:rPr lang="el-GR" sz="3400" b="1" dirty="0" err="1" smtClean="0">
                <a:solidFill>
                  <a:srgbClr val="002060"/>
                </a:solidFill>
              </a:rPr>
              <a:t>Ευρωπού</a:t>
            </a:r>
            <a:r>
              <a:rPr lang="el-GR" sz="3400" b="1" dirty="0" smtClean="0">
                <a:solidFill>
                  <a:srgbClr val="002060"/>
                </a:solidFill>
              </a:rPr>
              <a:t>, κοντά στον Ευφράτη, αλλά και στις ρωμαϊκές κατακόμβες. Οι τοιχογραφίες του </a:t>
            </a:r>
            <a:r>
              <a:rPr lang="el-GR" sz="3400" b="1" dirty="0" err="1" smtClean="0">
                <a:solidFill>
                  <a:srgbClr val="002060"/>
                </a:solidFill>
              </a:rPr>
              <a:t>Βαπτιστηρίου</a:t>
            </a:r>
            <a:r>
              <a:rPr lang="el-GR" sz="3400" b="1" dirty="0" smtClean="0">
                <a:solidFill>
                  <a:srgbClr val="002060"/>
                </a:solidFill>
              </a:rPr>
              <a:t> ανήκουν σε μια καθαρά λαϊκή, ανατολίτικη καλλιτεχνική παράδοση και χρονολογούνται στις αρχές του 3ου αιώνα. Όλες οι άλλες προέρχονται από υπόγειους τάφους. Τα ζωγραφικά θέματα στις κατακόμβες αντλούνταν από την Παλαιά και την Καινή Διαθήκη (κυρίως θαύματα του Χριστού και σκηνές από τα πάθη Του) ή είναι συμβολικού περιεχομένου (ο καλός ποιμένας, δεόμενες μορφές, ψάρια, πουλιά κ.ά.). Το περιεχόμενό τους εκφράζει την απαντοχή των ανθρώπων για τη σωτηρία τους. Τα πιο παλιά δείγματα ζωγραφικής στις κατακόμβες δεν χρονολογούνται πριν από το 200 </a:t>
            </a:r>
            <a:r>
              <a:rPr lang="el-GR" sz="3400" b="1" dirty="0" err="1" smtClean="0">
                <a:solidFill>
                  <a:srgbClr val="002060"/>
                </a:solidFill>
              </a:rPr>
              <a:t>μ.Χ</a:t>
            </a:r>
            <a:r>
              <a:rPr lang="el-GR" sz="3400" b="1" dirty="0" smtClean="0">
                <a:solidFill>
                  <a:srgbClr val="002060"/>
                </a:solidFill>
              </a:rPr>
              <a:t>. Η τεχνοτροπία αυτών των τοιχογραφιών ακολουθεί τα ρωμαϊκά πρότυπα της εποχής. Μερικές νωπογραφίες, όπως της κατακόμβης της </a:t>
            </a:r>
            <a:r>
              <a:rPr lang="el-GR" sz="3400" b="1" dirty="0" err="1" smtClean="0">
                <a:solidFill>
                  <a:srgbClr val="002060"/>
                </a:solidFill>
              </a:rPr>
              <a:t>Πρισκίλλας</a:t>
            </a:r>
            <a:r>
              <a:rPr lang="el-GR" sz="3400" b="1" dirty="0" smtClean="0">
                <a:solidFill>
                  <a:srgbClr val="002060"/>
                </a:solidFill>
              </a:rPr>
              <a:t> στη Ρώμη ή του υπόγειου των </a:t>
            </a:r>
            <a:r>
              <a:rPr lang="el-GR" sz="3400" b="1" dirty="0" err="1" smtClean="0">
                <a:solidFill>
                  <a:srgbClr val="002060"/>
                </a:solidFill>
              </a:rPr>
              <a:t>Αυρηλίων</a:t>
            </a:r>
            <a:r>
              <a:rPr lang="el-GR" sz="3400" b="1" dirty="0" smtClean="0">
                <a:solidFill>
                  <a:srgbClr val="002060"/>
                </a:solidFill>
              </a:rPr>
              <a:t>, μαρτυρούν υψηλή καλλιτεχνική ποιότητα.</a:t>
            </a:r>
          </a:p>
          <a:p>
            <a:r>
              <a:rPr lang="el-GR" sz="3400" b="1" dirty="0" smtClean="0">
                <a:solidFill>
                  <a:srgbClr val="002060"/>
                </a:solidFill>
              </a:rPr>
              <a:t>Ναυσικά Πανσελήνου, Βυζαντινή Ζωγραφική</a:t>
            </a:r>
          </a:p>
          <a:p>
            <a:endParaRPr lang="el-GR"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28670"/>
          </a:xfrm>
        </p:spPr>
        <p:txBody>
          <a:bodyPr>
            <a:normAutofit fontScale="90000"/>
          </a:bodyPr>
          <a:lstStyle/>
          <a:p>
            <a:r>
              <a:rPr lang="el-GR" b="1" dirty="0" smtClean="0"/>
              <a:t>Ερωτήσεις</a:t>
            </a:r>
            <a:br>
              <a:rPr lang="el-GR" b="1" dirty="0" smtClean="0"/>
            </a:br>
            <a:endParaRPr lang="el-GR" dirty="0"/>
          </a:p>
        </p:txBody>
      </p:sp>
      <p:sp>
        <p:nvSpPr>
          <p:cNvPr id="3" name="2 - Θέση περιεχομένου"/>
          <p:cNvSpPr>
            <a:spLocks noGrp="1"/>
          </p:cNvSpPr>
          <p:nvPr>
            <p:ph idx="1"/>
          </p:nvPr>
        </p:nvSpPr>
        <p:spPr>
          <a:xfrm>
            <a:off x="0" y="714356"/>
            <a:ext cx="9144000" cy="6143644"/>
          </a:xfrm>
        </p:spPr>
        <p:txBody>
          <a:bodyPr/>
          <a:lstStyle/>
          <a:p>
            <a:r>
              <a:rPr lang="el-GR" dirty="0" smtClean="0"/>
              <a:t>1. Που συναντάμε τα πρώτα δείγματα χριστιανικής ζωγραφικής;</a:t>
            </a:r>
          </a:p>
          <a:p>
            <a:endParaRPr lang="el-GR" dirty="0"/>
          </a:p>
          <a:p>
            <a:endParaRPr lang="el-GR" dirty="0" smtClean="0"/>
          </a:p>
          <a:p>
            <a:r>
              <a:rPr lang="el-GR" dirty="0" smtClean="0"/>
              <a:t>2. Από που αντλούσαν τα θέματά τους;</a:t>
            </a:r>
          </a:p>
          <a:p>
            <a:pPr>
              <a:buNone/>
            </a:pPr>
            <a:r>
              <a:rPr lang="el-GR" dirty="0" smtClean="0"/>
              <a:t> </a:t>
            </a:r>
          </a:p>
          <a:p>
            <a:pPr>
              <a:buNone/>
            </a:pPr>
            <a:endParaRPr lang="el-GR" dirty="0" smtClean="0"/>
          </a:p>
          <a:p>
            <a:r>
              <a:rPr lang="el-GR" dirty="0" smtClean="0"/>
              <a:t>3. Ποιες είναι οι πιο γνωστές συμβολικές απεικονίσεις;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TotalTime>
  <Words>627</Words>
  <Application>Microsoft Office PowerPoint</Application>
  <PresentationFormat>Προβολή στην οθόνη (4:3)</PresentationFormat>
  <Paragraphs>27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Ηλιοστάσιο</vt:lpstr>
      <vt:lpstr>Μπορούν οι άνθρωποι να εικονίζουν το Θεό; </vt:lpstr>
      <vt:lpstr>Ι. Η δύναμη της εικόνας </vt:lpstr>
      <vt:lpstr>ΙΙ. Η απεικόνιση του Θεού στον Χριστιανισμό </vt:lpstr>
      <vt:lpstr>Όρος Πίστεως της Ζ΄ Οικουμενικής Συνόδου </vt:lpstr>
      <vt:lpstr>Αφού διαβάσετε προσεκτικά τον Όρο της Ζ΄ Συνόδου  απαντήστε …</vt:lpstr>
      <vt:lpstr>Πρωτοχριστιανική Ζωγραφική </vt:lpstr>
      <vt:lpstr>Ερωτήσεις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Μπορούν οι άνθρωποι να εικονίζουν το Θεό; </dc:title>
  <dc:creator>Panagiwtis</dc:creator>
  <cp:lastModifiedBy>Panagiwtis</cp:lastModifiedBy>
  <cp:revision>4</cp:revision>
  <dcterms:created xsi:type="dcterms:W3CDTF">2020-04-04T15:37:46Z</dcterms:created>
  <dcterms:modified xsi:type="dcterms:W3CDTF">2020-04-04T16:12:21Z</dcterms:modified>
</cp:coreProperties>
</file>