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varScale="1">
        <p:scale>
          <a:sx n="50" d="100"/>
          <a:sy n="50" d="100"/>
        </p:scale>
        <p:origin x="-562" y="-67"/>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F2853615-BFDE-46DE-814C-47EC6EF6D371}" type="datetimeFigureOut">
              <a:rPr lang="el-GR" smtClean="0"/>
              <a:pPr/>
              <a:t>26/2/2015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l-GR" smtClean="0"/>
              <a:t>Στυλ κύριου τίτλου</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pPr/>
              <a:t>26/2/2015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95" name="Title 94"/>
          <p:cNvSpPr>
            <a:spLocks noGrp="1"/>
          </p:cNvSpPr>
          <p:nvPr>
            <p:ph type="title"/>
          </p:nvPr>
        </p:nvSpPr>
        <p:spPr>
          <a:xfrm>
            <a:off x="457200" y="4463568"/>
            <a:ext cx="8305800" cy="1143000"/>
          </a:xfrm>
        </p:spPr>
        <p:txBody>
          <a:bodyPr/>
          <a:lstStyle/>
          <a:p>
            <a:r>
              <a:rPr lang="el-GR" smtClean="0"/>
              <a:t>Στυλ κύριου τίτλου</a:t>
            </a:r>
            <a:endParaRPr lang="en-US"/>
          </a:p>
        </p:txBody>
      </p:sp>
      <p:sp>
        <p:nvSpPr>
          <p:cNvPr id="2" name="Date Placeholder 1"/>
          <p:cNvSpPr>
            <a:spLocks noGrp="1"/>
          </p:cNvSpPr>
          <p:nvPr>
            <p:ph type="dt" sz="half" idx="10"/>
          </p:nvPr>
        </p:nvSpPr>
        <p:spPr/>
        <p:txBody>
          <a:bodyPr/>
          <a:lstStyle/>
          <a:p>
            <a:fld id="{F2853615-BFDE-46DE-814C-47EC6EF6D371}" type="datetimeFigureOut">
              <a:rPr lang="el-GR" smtClean="0"/>
              <a:pPr/>
              <a:t>26/2/2015</a:t>
            </a:fld>
            <a:endParaRPr lang="el-GR"/>
          </a:p>
        </p:txBody>
      </p:sp>
      <p:sp>
        <p:nvSpPr>
          <p:cNvPr id="91" name="Footer Placeholder 90"/>
          <p:cNvSpPr>
            <a:spLocks noGrp="1"/>
          </p:cNvSpPr>
          <p:nvPr>
            <p:ph type="ftr" sz="quarter" idx="11"/>
          </p:nvPr>
        </p:nvSpPr>
        <p:spPr/>
        <p:txBody>
          <a:bodyPr/>
          <a:lstStyle/>
          <a:p>
            <a:endParaRPr lang="el-GR"/>
          </a:p>
        </p:txBody>
      </p:sp>
      <p:sp>
        <p:nvSpPr>
          <p:cNvPr id="92" name="Slide Number Placeholder 91"/>
          <p:cNvSpPr>
            <a:spLocks noGrp="1"/>
          </p:cNvSpPr>
          <p:nvPr>
            <p:ph type="sldNum" sz="quarter" idx="12"/>
          </p:nvPr>
        </p:nvSpPr>
        <p:spPr/>
        <p:txBody>
          <a:bodyPr/>
          <a:lstStyle/>
          <a:p>
            <a:fld id="{3DF53439-851E-44AD-84B1-B6BFC3D0C74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pPr/>
              <a:t>26/2/2015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F2853615-BFDE-46DE-814C-47EC6EF6D371}" type="datetimeFigureOut">
              <a:rPr lang="el-GR" smtClean="0"/>
              <a:pPr/>
              <a:t>26/2/2015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F2853615-BFDE-46DE-814C-47EC6EF6D371}" type="datetimeFigureOut">
              <a:rPr lang="el-GR" smtClean="0"/>
              <a:pPr/>
              <a:t>26/2/2015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pPr/>
              <a:t>26/2/2015</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F2853615-BFDE-46DE-814C-47EC6EF6D371}" type="datetimeFigureOut">
              <a:rPr lang="el-GR" smtClean="0"/>
              <a:pPr/>
              <a:t>26/2/2015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a:p>
        </p:txBody>
      </p:sp>
      <p:sp>
        <p:nvSpPr>
          <p:cNvPr id="5" name="Date Placeholder 4"/>
          <p:cNvSpPr>
            <a:spLocks noGrp="1"/>
          </p:cNvSpPr>
          <p:nvPr>
            <p:ph type="dt" sz="half" idx="10"/>
          </p:nvPr>
        </p:nvSpPr>
        <p:spPr/>
        <p:txBody>
          <a:bodyPr/>
          <a:lstStyle/>
          <a:p>
            <a:fld id="{F2853615-BFDE-46DE-814C-47EC6EF6D371}" type="datetimeFigureOut">
              <a:rPr lang="el-GR" smtClean="0"/>
              <a:pPr/>
              <a:t>26/2/2015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pPr/>
              <a:t>‹#›</a:t>
            </a:fld>
            <a:endParaRPr lang="el-G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l-GR" smtClean="0"/>
              <a:t>Στυλ κύριου τίτλου</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F2853615-BFDE-46DE-814C-47EC6EF6D371}" type="datetimeFigureOut">
              <a:rPr lang="el-GR" smtClean="0"/>
              <a:pPr/>
              <a:t>26/2/2015</a:t>
            </a:fld>
            <a:endParaRPr lang="el-G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l-G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3DF53439-851E-44AD-84B1-B6BFC3D0C743}"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Ορθογώνιο 7"/>
          <p:cNvSpPr/>
          <p:nvPr/>
        </p:nvSpPr>
        <p:spPr>
          <a:xfrm>
            <a:off x="324105" y="2204864"/>
            <a:ext cx="4317913" cy="1077218"/>
          </a:xfrm>
          <a:prstGeom prst="rect">
            <a:avLst/>
          </a:prstGeom>
          <a:noFill/>
        </p:spPr>
        <p:txBody>
          <a:bodyPr wrap="none" lIns="91440" tIns="45720" rIns="91440" bIns="45720">
            <a:spAutoFit/>
          </a:bodyPr>
          <a:lstStyle/>
          <a:p>
            <a:pPr algn="ctr"/>
            <a:r>
              <a:rPr lang="el-G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Πέτρος Παυλόπουλος</a:t>
            </a:r>
          </a:p>
          <a:p>
            <a:pPr algn="ctr"/>
            <a:r>
              <a:rPr lang="el-G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Γιάννης </a:t>
            </a:r>
            <a:r>
              <a:rPr lang="el-G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Μυλωνόπουλος</a:t>
            </a:r>
            <a:endParaRPr lang="el-GR" sz="32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Ορθογώνιο 9"/>
          <p:cNvSpPr/>
          <p:nvPr/>
        </p:nvSpPr>
        <p:spPr>
          <a:xfrm>
            <a:off x="971600" y="0"/>
            <a:ext cx="6955109" cy="1077218"/>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l-GR" sz="3200" b="1" cap="none" spc="0" dirty="0" smtClean="0">
                <a:ln w="50800"/>
                <a:solidFill>
                  <a:schemeClr val="bg1">
                    <a:shade val="50000"/>
                  </a:schemeClr>
                </a:solidFill>
                <a:effectLst/>
              </a:rPr>
              <a:t>Η διατροφή των εφήβων κατά τη διάρκεια των εξετάσεων</a:t>
            </a:r>
            <a:endParaRPr lang="el-GR" sz="3200" b="1" cap="none" spc="0" dirty="0">
              <a:ln w="50800"/>
              <a:solidFill>
                <a:schemeClr val="bg1">
                  <a:shade val="50000"/>
                </a:schemeClr>
              </a:solidFill>
              <a:effectLst/>
            </a:endParaRPr>
          </a:p>
        </p:txBody>
      </p:sp>
    </p:spTree>
    <p:extLst>
      <p:ext uri="{BB962C8B-B14F-4D97-AF65-F5344CB8AC3E}">
        <p14:creationId xmlns:p14="http://schemas.microsoft.com/office/powerpoint/2010/main" xmlns="" val="963250138"/>
      </p:ext>
    </p:extLst>
  </p:cSld>
  <p:clrMapOvr>
    <a:masterClrMapping/>
  </p:clrMapOvr>
  <mc:AlternateContent xmlns:mc="http://schemas.openxmlformats.org/markup-compatibility/2006">
    <mc:Choice xmlns:p14="http://schemas.microsoft.com/office/powerpoint/2010/main" xmlns=""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τρώνε οι έφηβοι στις εξετάσεις;</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οι περισσότεροι μαθητές, κατά τη διάρκεια της μελέτης τους, αναζητούν οτιδήποτε που θα είναι εύγεστο και λαχταριστό, έχοντας σαν αποτέλεσμα, στο τέλος των εξετάσεων, την αύξηση του σωματικού τους βάρος.</a:t>
            </a:r>
          </a:p>
          <a:p>
            <a:r>
              <a:rPr lang="el-GR" dirty="0"/>
              <a:t>Τα βράδια, και μετά το τέλος μιας δύσκολης ημέρας με διάβασμα, επιζητούν αγαπημένα φαγητά ταχυφαγείας, όπως pizza ή χάμπουργκερ.</a:t>
            </a:r>
          </a:p>
          <a:p>
            <a:r>
              <a:rPr lang="el-GR" dirty="0"/>
              <a:t>Καταναλώνουν πολλά αφεψήματα τύπου cola ή ενεργειακά ποτά, προκειμένου να τους δώσουν «ενέργεια» και «συγκέντρωση».</a:t>
            </a:r>
          </a:p>
          <a:p>
            <a:r>
              <a:rPr lang="el-GR" dirty="0"/>
              <a:t>Λόγω της έντονης προσπάθειας του διαβάσματος παρατηρείται έλλειψη ή αποχή σωματικής δραστηριότητας.</a:t>
            </a:r>
          </a:p>
          <a:p>
            <a:r>
              <a:rPr lang="el-GR" dirty="0"/>
              <a:t>Τέλος, δεν ενυδατώνονται αρκετά, προκαλώντας έτσι αφυδάτωση.</a:t>
            </a:r>
          </a:p>
          <a:p>
            <a:r>
              <a:rPr lang="el-GR" dirty="0"/>
              <a:t>Οι αλλαγές αυτές αποτελούν τα πιο συχνά διατροφικά λάθη κατά την περίοδο των εξετάσεων</a:t>
            </a:r>
          </a:p>
        </p:txBody>
      </p:sp>
    </p:spTree>
    <p:extLst>
      <p:ext uri="{BB962C8B-B14F-4D97-AF65-F5344CB8AC3E}">
        <p14:creationId xmlns:p14="http://schemas.microsoft.com/office/powerpoint/2010/main" xmlns="" val="349640798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Κάτι σαν αυτό…..</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251520" y="1484784"/>
            <a:ext cx="8712968" cy="5288216"/>
          </a:xfrm>
        </p:spPr>
      </p:pic>
    </p:spTree>
    <p:extLst>
      <p:ext uri="{BB962C8B-B14F-4D97-AF65-F5344CB8AC3E}">
        <p14:creationId xmlns:p14="http://schemas.microsoft.com/office/powerpoint/2010/main" xmlns="" val="31032935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Ή αυτό………</a:t>
            </a:r>
            <a:endParaRPr lang="el-GR" dirty="0"/>
          </a:p>
        </p:txBody>
      </p:sp>
      <p:pic>
        <p:nvPicPr>
          <p:cNvPr id="4" name="Θέση περιεχομένου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07504" y="1484784"/>
            <a:ext cx="8928992" cy="5256583"/>
          </a:xfrm>
        </p:spPr>
      </p:pic>
    </p:spTree>
    <p:extLst>
      <p:ext uri="{BB962C8B-B14F-4D97-AF65-F5344CB8AC3E}">
        <p14:creationId xmlns:p14="http://schemas.microsoft.com/office/powerpoint/2010/main" xmlns="" val="205314964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Ποιο είναι το αποτέλεσμα;</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a:t>Τα λάθη οδηγούν με τη σειρά τους, συχνά σε προβλήματα, μερικά από τα οποία είναι και τα ακόλουθα:</a:t>
            </a:r>
          </a:p>
          <a:p>
            <a:endParaRPr lang="el-GR" dirty="0"/>
          </a:p>
          <a:p>
            <a:r>
              <a:rPr lang="el-GR" dirty="0"/>
              <a:t>Διαταραχές στις κενώσεις (διάρροια – δυσκοιλιότητα). – Το πιο συχνό αίτιο είναι το άγχος, το οποίο προκαλεί διαταραχή των αντανακλαστικών της αφόδευσης, καθώς και η κακή διατροφή που υιοθετούν οι μαθητές την περίοδο αυτή.</a:t>
            </a:r>
          </a:p>
          <a:p>
            <a:r>
              <a:rPr lang="el-GR" dirty="0"/>
              <a:t>Πονοκέφαλος. – Συνήθως οφείλεται στην αϋπνία, στο άγχος και στην υπερκόπωση.</a:t>
            </a:r>
          </a:p>
          <a:p>
            <a:r>
              <a:rPr lang="el-GR" dirty="0"/>
              <a:t>Αϋπνία. – Προέρχεται κυρίως από την κακή πέψη, την κατανάλωση- κυρίως μετά τις απογευματινές ώρες- αφεψημάτων με υψηλή περιεκτικότητα καφεΐνης, το άγχος και  την έντονη μελέτη λίγο πριν τον ύπνο.  </a:t>
            </a:r>
          </a:p>
          <a:p>
            <a:r>
              <a:rPr lang="el-GR" dirty="0"/>
              <a:t>Αδυναμία συγκέντρωσης, ατονία και ζάλη. – Συνήθως οφείλεται από την κακή διατροφή, την αϋπνία και την υπερκόπωση.</a:t>
            </a:r>
          </a:p>
        </p:txBody>
      </p:sp>
    </p:spTree>
    <p:extLst>
      <p:ext uri="{BB962C8B-B14F-4D97-AF65-F5344CB8AC3E}">
        <p14:creationId xmlns:p14="http://schemas.microsoft.com/office/powerpoint/2010/main" xmlns="" val="1814948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Τι πρέπει να τρώμε κανονικά;</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1400" dirty="0"/>
              <a:t>Οι διαιτολογικές συστάσεις, για την εξεταστική περίοδο, που έχουν σαν στόχο τη μεγιστοποίηση της επίδοσης των μαθητών και την εξάλειψη των πιο πάνω προβλημάτων, είναι:</a:t>
            </a:r>
          </a:p>
          <a:p>
            <a:pPr marL="0" indent="0">
              <a:buNone/>
            </a:pPr>
            <a:endParaRPr lang="el-GR" sz="1400" dirty="0"/>
          </a:p>
          <a:p>
            <a:pPr marL="0" indent="0">
              <a:buNone/>
            </a:pPr>
            <a:r>
              <a:rPr lang="el-GR" sz="1400" dirty="0"/>
              <a:t>Η κατανάλωση ενός πλήρους πρωινού, το οποίο θα ξυπνήσει τον οργανισμό, θα αυξήσει τη διάθεση, καθώς και την καλή πνευματική απόδοση του παιδιού, και θα τον κρατήσει σε εγρήγορση για το διάβασμα του κατά τις πρωινές ώρες.</a:t>
            </a:r>
          </a:p>
          <a:p>
            <a:pPr marL="0" indent="0">
              <a:buNone/>
            </a:pPr>
            <a:r>
              <a:rPr lang="el-GR" sz="1400" dirty="0"/>
              <a:t>Η κατανάλωση ενδιάμεσων γευμάτων, όπως είναι το πρόγευμα και το απογευματινό, γιατί βοηθούν στη διάθεση και στην αυτοσυγκέντρωση του παιδιού καθώς μετριάζουν την πείνα, αποτρέποντας έτσι τα περιττά τσιμπολογήματα. Ιδανικές επιλογές είναι τα φρούτα, τα δημητριακά ή το γιαούρτι με φρούτα.</a:t>
            </a:r>
          </a:p>
          <a:p>
            <a:pPr marL="0" indent="0">
              <a:buNone/>
            </a:pPr>
            <a:r>
              <a:rPr lang="el-GR" sz="1400" dirty="0"/>
              <a:t>Αποφυγή μεγάλων, λιπαρών και δύσπεπτων γευμάτων το βράδυ. Κάτι τέτοιο μπορεί να επηρεάσει την χαλάρωση και την ξεκούραση του μαθητή κατά τη διάρκεια της νύχτας μειώνοντας έτσι την απόδοση του την επόμενη μέρα.</a:t>
            </a:r>
          </a:p>
          <a:p>
            <a:pPr marL="0" indent="0">
              <a:buNone/>
            </a:pPr>
            <a:r>
              <a:rPr lang="el-GR" sz="1400" dirty="0"/>
              <a:t>Καλή ενυδάτωση με νερό ή φρέσκους χυμούς. Καλό είναι να αποφεύγονται οι καφέδες ή άλλα διεγερτικά ποτά ιδιαίτερα τις απογευματινές και βραδινές ώρες, καθώς είναι πιθανόν να προκαλέσουν εκνευρισμό, ταραχή και αϋπνία.</a:t>
            </a:r>
          </a:p>
          <a:p>
            <a:pPr marL="0" indent="0">
              <a:buNone/>
            </a:pPr>
            <a:r>
              <a:rPr lang="el-GR" sz="1400" dirty="0"/>
              <a:t>Ακόμη, μια σημαντική διατροφική λεπτομέρεια είναι τα γεύματα και τα σνακς να καταναλώνονται σε τραπέζι διαφορετικό από εκείνο του διαβάσματος. Με αυτή την τακτική ο μαθητής βρίσκει λίγο χρόνο για ξεκούραση, τρώει πιο συνειδητά και αποφεύγει το συνεχές τσιμπολόγημα που προκαλεί το άγχος. </a:t>
            </a:r>
          </a:p>
        </p:txBody>
      </p:sp>
    </p:spTree>
    <p:extLst>
      <p:ext uri="{BB962C8B-B14F-4D97-AF65-F5344CB8AC3E}">
        <p14:creationId xmlns:p14="http://schemas.microsoft.com/office/powerpoint/2010/main" xmlns="" val="2863592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60648"/>
            <a:ext cx="8229600" cy="1143000"/>
          </a:xfrm>
        </p:spPr>
        <p:txBody>
          <a:bodyPr/>
          <a:lstStyle/>
          <a:p>
            <a:r>
              <a:rPr lang="el-GR" dirty="0" smtClean="0"/>
              <a:t>Πρέπει να ασκούμαστε;</a:t>
            </a:r>
            <a:endParaRPr lang="el-GR" dirty="0"/>
          </a:p>
        </p:txBody>
      </p:sp>
      <p:sp>
        <p:nvSpPr>
          <p:cNvPr id="3" name="Θέση περιεχομένου 2"/>
          <p:cNvSpPr>
            <a:spLocks noGrp="1"/>
          </p:cNvSpPr>
          <p:nvPr>
            <p:ph idx="1"/>
          </p:nvPr>
        </p:nvSpPr>
        <p:spPr/>
        <p:txBody>
          <a:bodyPr/>
          <a:lstStyle/>
          <a:p>
            <a:r>
              <a:rPr lang="el-GR" dirty="0"/>
              <a:t>είναι πολύ σημαντικό για τον μαθητή να υπάρχει κατά την περίοδο του διαβάσματος, κάποια, ήπιας μορφής, σωματική δραστηριότητα, όπως ένας γρήγορος περίπατος. Η δραστηριότητα αυτή θα μειώσει το άγχος, θα βελτιώσει την ποιότητα του ύπνου καλυτερεύοντας με αυτόν τον τρόπο και την απόδοση του.</a:t>
            </a:r>
          </a:p>
        </p:txBody>
      </p:sp>
    </p:spTree>
    <p:extLst>
      <p:ext uri="{BB962C8B-B14F-4D97-AF65-F5344CB8AC3E}">
        <p14:creationId xmlns:p14="http://schemas.microsoft.com/office/powerpoint/2010/main" xmlns="" val="2381000242"/>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1556792"/>
            <a:ext cx="8229600" cy="1143000"/>
          </a:xfrm>
        </p:spPr>
        <p:txBody>
          <a:bodyPr>
            <a:normAutofit fontScale="90000"/>
          </a:bodyPr>
          <a:lstStyle/>
          <a:p>
            <a:r>
              <a:rPr lang="el-GR" smtClean="0"/>
              <a:t>                              </a:t>
            </a:r>
            <a:r>
              <a:rPr lang="el-GR" sz="8800" smtClean="0"/>
              <a:t>Τέλος</a:t>
            </a:r>
            <a:endParaRPr lang="el-GR" sz="8800" dirty="0"/>
          </a:p>
        </p:txBody>
      </p:sp>
      <p:sp>
        <p:nvSpPr>
          <p:cNvPr id="3" name="Θέση περιεχομένου 2"/>
          <p:cNvSpPr>
            <a:spLocks noGrp="1"/>
          </p:cNvSpPr>
          <p:nvPr>
            <p:ph idx="1"/>
          </p:nvPr>
        </p:nvSpPr>
        <p:spPr>
          <a:xfrm>
            <a:off x="395536" y="2924944"/>
            <a:ext cx="8229600" cy="1141587"/>
          </a:xfrm>
        </p:spPr>
        <p:txBody>
          <a:bodyPr>
            <a:normAutofit/>
          </a:bodyPr>
          <a:lstStyle/>
          <a:p>
            <a:r>
              <a:rPr lang="en-US" sz="1200" dirty="0" smtClean="0"/>
              <a:t>                                                                                www.selinio.com</a:t>
            </a:r>
            <a:endParaRPr lang="el-GR" sz="1200" dirty="0"/>
          </a:p>
        </p:txBody>
      </p:sp>
    </p:spTree>
    <p:extLst>
      <p:ext uri="{BB962C8B-B14F-4D97-AF65-F5344CB8AC3E}">
        <p14:creationId xmlns:p14="http://schemas.microsoft.com/office/powerpoint/2010/main" xmlns="" val="1098461861"/>
      </p:ext>
    </p:extLst>
  </p:cSld>
  <p:clrMapOvr>
    <a:masterClrMapping/>
  </p:clrMapOvr>
  <mc:AlternateContent xmlns:mc="http://schemas.openxmlformats.org/markup-compatibility/2006">
    <mc:Choice xmlns:p14="http://schemas.microsoft.com/office/powerpoint/2010/main" xmlns=""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Πλεκτό">
  <a:themeElements>
    <a:clrScheme name="Πλεκτό">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Διάμεσος">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Πλεκτό">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92</TotalTime>
  <Words>579</Words>
  <Application>Microsoft Office PowerPoint</Application>
  <PresentationFormat>Προβολή στην οθόνη (4:3)</PresentationFormat>
  <Paragraphs>31</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Πλεκτό</vt:lpstr>
      <vt:lpstr>Διαφάνεια 1</vt:lpstr>
      <vt:lpstr>Τι τρώνε οι έφηβοι στις εξετάσεις;</vt:lpstr>
      <vt:lpstr>Κάτι σαν αυτό…..</vt:lpstr>
      <vt:lpstr>Ή αυτό………</vt:lpstr>
      <vt:lpstr>Ποιο είναι το αποτέλεσμα;</vt:lpstr>
      <vt:lpstr>Τι πρέπει να τρώμε κανονικά;</vt:lpstr>
      <vt:lpstr>Πρέπει να ασκούμαστε;</vt:lpstr>
      <vt:lpstr>                              Τέλος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διατροφή των εφήβων κατά τη διάρκεια των εξετάσεων</dc:title>
  <dc:creator>PP</dc:creator>
  <cp:lastModifiedBy>Admin</cp:lastModifiedBy>
  <cp:revision>11</cp:revision>
  <dcterms:created xsi:type="dcterms:W3CDTF">2015-02-11T13:09:02Z</dcterms:created>
  <dcterms:modified xsi:type="dcterms:W3CDTF">2015-02-26T09:38:51Z</dcterms:modified>
</cp:coreProperties>
</file>