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9" r:id="rId4"/>
    <p:sldId id="261" r:id="rId5"/>
    <p:sldId id="262" r:id="rId6"/>
    <p:sldId id="263" r:id="rId7"/>
    <p:sldId id="264" r:id="rId8"/>
    <p:sldId id="265" r:id="rId9"/>
    <p:sldId id="266" r:id="rId10"/>
    <p:sldId id="26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p:cViewPr>
        <p:scale>
          <a:sx n="66" d="100"/>
          <a:sy n="66" d="100"/>
        </p:scale>
        <p:origin x="-149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BD4FA3-85A2-4817-BC78-310DE56B4F45}" type="datetimeFigureOut">
              <a:rPr lang="el-GR" smtClean="0"/>
              <a:pPr/>
              <a:t>18/2/2015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19D565-B8DA-4022-9A60-5EFA092ABD6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219D565-B8DA-4022-9A60-5EFA092ABD69}"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transition spd="med" advClick="0" advTm="50000">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142A3C8B-A629-4A3F-90C4-B429AA285005}"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advClick="0" advTm="50000">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Tree>
  </p:cSld>
  <p:clrMapOvr>
    <a:masterClrMapping/>
  </p:clrMapOvr>
  <p:transition spd="med" advClick="0" advTm="50000">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21C5594E-1A30-4322-80A6-9B9E687F6781}" type="datetimeFigureOut">
              <a:rPr lang="el-GR" smtClean="0"/>
              <a:pPr/>
              <a:t>18/2/2015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142A3C8B-A629-4A3F-90C4-B429AA285005}"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transition spd="med" advClick="0" advTm="50000">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1C5594E-1A30-4322-80A6-9B9E687F6781}" type="datetimeFigureOut">
              <a:rPr lang="el-GR" smtClean="0"/>
              <a:pPr/>
              <a:t>18/2/2015</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42A3C8B-A629-4A3F-90C4-B429AA285005}"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advClick="0" advTm="50000">
    <p:wipe di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el.wikipedia.org/wiki/%CE%9A%CE%B1%CF%81%CE%BA%CE%AF%CE%BD%CE%BF%CF%82" TargetMode="External"/><Relationship Id="rId13" Type="http://schemas.openxmlformats.org/officeDocument/2006/relationships/image" Target="../media/image4.jpeg"/><Relationship Id="rId3" Type="http://schemas.openxmlformats.org/officeDocument/2006/relationships/hyperlink" Target="http://el.wikipedia.org/wiki/%CE%9B%CE%B9%CF%80%CF%8E%CE%B4%CE%B7%CF%82_%CE%B9%CF%83%CF%84%CF%8C%CF%82" TargetMode="External"/><Relationship Id="rId7" Type="http://schemas.openxmlformats.org/officeDocument/2006/relationships/hyperlink" Target="http://el.wikipedia.org/w/index.php?title=%CE%91%CF%80%CE%BF%CF%86%CF%81%CE%B1%CE%BA%CF%84%CE%B9%CE%BA%CE%AE_%CE%AC%CF%80%CE%BD%CE%BF%CE%B9%CE%B1_%CF%8D%CF%80%CE%BD%CE%BF%CF%85&amp;action=edit&amp;redlink=1" TargetMode="External"/><Relationship Id="rId12" Type="http://schemas.openxmlformats.org/officeDocument/2006/relationships/hyperlink" Target="http://el.wikipedia.org/w/index.php?title=%CE%93%CE%B5%CE%BD%CE%B5%CF%84%CE%B9%CE%BA%CE%AE_%CF%80%CF%81%CE%BF%CE%B4%CE%B9%CE%AC%CE%B8%CE%B5%CF%83%CE%B7&amp;action=edit&amp;redlink=1" TargetMode="External"/><Relationship Id="rId2" Type="http://schemas.openxmlformats.org/officeDocument/2006/relationships/hyperlink" Target="http://el.wikipedia.org/w/index.php?title=%CE%A0%CE%AC%CE%B8%CE%B7%CF%83%CE%B7&amp;action=edit&amp;redlink=1" TargetMode="External"/><Relationship Id="rId1" Type="http://schemas.openxmlformats.org/officeDocument/2006/relationships/slideLayout" Target="../slideLayouts/slideLayout8.xml"/><Relationship Id="rId6" Type="http://schemas.openxmlformats.org/officeDocument/2006/relationships/hyperlink" Target="http://el.wikipedia.org/w/index.php?title=%CE%A3%CE%B1%CE%BA%CF%87%CE%B1%CF%81%CF%8E%CE%B4%CE%B7%CF%82_%CE%B4%CE%B9%CE%B1%CE%B2%CE%AE%CF%84%CE%B7%CF%82_%CF%84%CF%8D%CF%80%CE%BF%CF%852&amp;action=edit&amp;redlink=1" TargetMode="External"/><Relationship Id="rId11" Type="http://schemas.openxmlformats.org/officeDocument/2006/relationships/hyperlink" Target="http://el.wikipedia.org/w/index.php?title=%CE%95%CE%BD%CE%B5%CF%81%CE%B3%CE%B5%CE%B9%CE%B1%CE%BA%CE%AE_%CF%80%CF%85%CE%BA%CE%BD%CF%8C%CF%84%CE%B7%CF%84%CE%B1&amp;action=edit&amp;redlink=1" TargetMode="External"/><Relationship Id="rId5" Type="http://schemas.openxmlformats.org/officeDocument/2006/relationships/hyperlink" Target="http://el.wikipedia.org/w/index.php?title=%CE%9A%CE%B1%CF%81%CE%B4%CE%B9%CE%B1%CE%B3%CE%B3%CE%B5%CE%B9%CE%B1%CE%BA%CE%AE_%CF%80%CE%AC%CE%B8%CE%B7%CF%83%CE%B7&amp;action=edit&amp;redlink=1" TargetMode="External"/><Relationship Id="rId10" Type="http://schemas.openxmlformats.org/officeDocument/2006/relationships/hyperlink" Target="http://el.wikipedia.org/wiki/%CE%86%CF%83%CE%B8%CE%BC%CE%B1" TargetMode="External"/><Relationship Id="rId4" Type="http://schemas.openxmlformats.org/officeDocument/2006/relationships/hyperlink" Target="http://el.wikipedia.org/w/index.php?title=%CE%A0%CF%81%CE%BF%CF%83%CE%B4%CF%8C%CE%BA%CE%B9%CE%BC%CE%BF_%CE%B6%CF%89%CE%AE%CF%82&amp;action=edit&amp;redlink=1" TargetMode="External"/><Relationship Id="rId9" Type="http://schemas.openxmlformats.org/officeDocument/2006/relationships/hyperlink" Target="http://el.wikipedia.org/wiki/%CE%9F%CF%83%CF%84%CE%B5%CE%BF%CE%B1%CF%81%CE%B8%CF%81%CE%AF%CF%84%CE%B9%CE%B4%CE%B1"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071545"/>
            <a:ext cx="7772400" cy="4572033"/>
          </a:xfrm>
        </p:spPr>
        <p:txBody>
          <a:bodyPr>
            <a:noAutofit/>
          </a:bodyPr>
          <a:lstStyle/>
          <a:p>
            <a:r>
              <a:rPr lang="el-GR" sz="12600" dirty="0" smtClean="0">
                <a:solidFill>
                  <a:srgbClr val="FF0000"/>
                </a:solidFill>
              </a:rPr>
              <a:t>ΔΙΑΤΡΟΦΗΚΑΙ ΥΓΕΙΑ                                                   </a:t>
            </a:r>
            <a:endParaRPr lang="el-GR" sz="12600" dirty="0">
              <a:solidFill>
                <a:srgbClr val="FF0000"/>
              </a:solidFill>
            </a:endParaRPr>
          </a:p>
        </p:txBody>
      </p:sp>
    </p:spTree>
  </p:cSld>
  <p:clrMapOvr>
    <a:masterClrMapping/>
  </p:clrMapOvr>
  <p:transition spd="med" advClick="0" advTm="50000">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sz="1800" dirty="0" smtClean="0"/>
              <a:t>Την παρουσίαση  επιμελήθηκαν οι  μαθήτριες  του Α3</a:t>
            </a:r>
            <a:r>
              <a:rPr lang="el-GR" sz="1800" dirty="0" smtClean="0"/>
              <a:t>…</a:t>
            </a:r>
          </a:p>
          <a:p>
            <a:pPr>
              <a:buNone/>
            </a:pPr>
            <a:r>
              <a:rPr lang="el-GR" sz="1800" dirty="0" smtClean="0"/>
              <a:t>1)  Ζωή  </a:t>
            </a:r>
            <a:r>
              <a:rPr lang="el-GR" sz="1800" dirty="0" err="1" smtClean="0"/>
              <a:t>Λιακοπούλου</a:t>
            </a:r>
            <a:r>
              <a:rPr lang="el-GR" sz="1800" dirty="0" smtClean="0"/>
              <a:t>…</a:t>
            </a:r>
          </a:p>
          <a:p>
            <a:pPr>
              <a:buNone/>
            </a:pPr>
            <a:r>
              <a:rPr lang="el-GR" sz="1800" dirty="0" smtClean="0"/>
              <a:t>2)  </a:t>
            </a:r>
            <a:r>
              <a:rPr lang="el-GR" sz="1800" dirty="0" err="1" smtClean="0"/>
              <a:t>Μπότσα</a:t>
            </a:r>
            <a:r>
              <a:rPr lang="el-GR" sz="1800" dirty="0" smtClean="0"/>
              <a:t>   Παρασκευή </a:t>
            </a:r>
            <a:endParaRPr lang="el-GR" sz="1800" dirty="0" smtClean="0"/>
          </a:p>
          <a:p>
            <a:pPr>
              <a:buNone/>
            </a:pPr>
            <a:r>
              <a:rPr lang="el-GR" dirty="0" smtClean="0"/>
              <a:t>           </a:t>
            </a:r>
            <a:endParaRPr lang="el-GR" dirty="0"/>
          </a:p>
        </p:txBody>
      </p:sp>
    </p:spTree>
  </p:cSld>
  <p:clrMapOvr>
    <a:masterClrMapping/>
  </p:clrMapOvr>
  <p:transition spd="med" advClick="0" advTm="50000">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Θέση εικόνας" descr="ΔΙΑΤΡΟΦΗ.jpg"/>
          <p:cNvPicPr>
            <a:picLocks noGrp="1" noChangeAspect="1"/>
          </p:cNvPicPr>
          <p:nvPr>
            <p:ph type="pic" idx="1"/>
          </p:nvPr>
        </p:nvPicPr>
        <p:blipFill>
          <a:blip r:embed="rId2" cstate="print"/>
          <a:srcRect l="6361" r="6361"/>
          <a:stretch>
            <a:fillRect/>
          </a:stretch>
        </p:blipFill>
        <p:spPr/>
      </p:pic>
      <p:sp>
        <p:nvSpPr>
          <p:cNvPr id="2" name="1 - Τίτλος"/>
          <p:cNvSpPr>
            <a:spLocks noGrp="1"/>
          </p:cNvSpPr>
          <p:nvPr>
            <p:ph type="title"/>
          </p:nvPr>
        </p:nvSpPr>
        <p:spPr>
          <a:xfrm>
            <a:off x="214282" y="4214818"/>
            <a:ext cx="3643338" cy="714380"/>
          </a:xfrm>
        </p:spPr>
        <p:txBody>
          <a:bodyPr>
            <a:noAutofit/>
          </a:bodyPr>
          <a:lstStyle/>
          <a:p>
            <a:r>
              <a:rPr lang="el-GR" sz="3200" dirty="0" smtClean="0"/>
              <a:t>Η διατροφική πυραμίδα</a:t>
            </a:r>
            <a:endParaRPr lang="el-GR" sz="3200" dirty="0"/>
          </a:p>
        </p:txBody>
      </p:sp>
      <p:sp>
        <p:nvSpPr>
          <p:cNvPr id="4" name="3 - Θέση κειμένου"/>
          <p:cNvSpPr>
            <a:spLocks noGrp="1"/>
          </p:cNvSpPr>
          <p:nvPr>
            <p:ph type="body" sz="half" idx="2"/>
          </p:nvPr>
        </p:nvSpPr>
        <p:spPr>
          <a:xfrm>
            <a:off x="285720" y="5214926"/>
            <a:ext cx="8143932" cy="1643074"/>
          </a:xfrm>
        </p:spPr>
        <p:txBody>
          <a:bodyPr>
            <a:noAutofit/>
          </a:bodyPr>
          <a:lstStyle/>
          <a:p>
            <a:r>
              <a:rPr lang="el-GR" sz="2400" dirty="0" smtClean="0"/>
              <a:t>Σε μια ισορροπημένη διατροφή καταναλώνουμε  δημητριακά ,λαχανικά και φρούτα .Η διατροφική  πυραμίδα  μας  δείχνει  κάθε πόσο πρέπει να καταναλώνουμε κάθε τροφή.</a:t>
            </a:r>
            <a:endParaRPr lang="el-GR" sz="2400" dirty="0"/>
          </a:p>
        </p:txBody>
      </p:sp>
    </p:spTree>
  </p:cSld>
  <p:clrMapOvr>
    <a:masterClrMapping/>
  </p:clrMapOvr>
  <p:transition spd="slow" advClick="0" advTm="50000">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ΟΙ ΣΤΟΧΟΙ ΤΗΣ ΥΓΙΕΙΝΗΣ ΔΙΑΤΡΟΦΗΣ</a:t>
            </a:r>
            <a:endParaRPr lang="el-GR" sz="4000" dirty="0"/>
          </a:p>
        </p:txBody>
      </p:sp>
      <p:sp>
        <p:nvSpPr>
          <p:cNvPr id="3" name="2 - Θέση περιεχομένου"/>
          <p:cNvSpPr>
            <a:spLocks noGrp="1"/>
          </p:cNvSpPr>
          <p:nvPr>
            <p:ph idx="1"/>
          </p:nvPr>
        </p:nvSpPr>
        <p:spPr/>
        <p:txBody>
          <a:bodyPr>
            <a:normAutofit/>
          </a:bodyPr>
          <a:lstStyle/>
          <a:p>
            <a:r>
              <a:rPr lang="el-GR" dirty="0"/>
              <a:t>Από τον Παγκόσμιο </a:t>
            </a:r>
            <a:r>
              <a:rPr lang="el-GR" dirty="0" err="1"/>
              <a:t>Oργανισμό</a:t>
            </a:r>
            <a:r>
              <a:rPr lang="el-GR" dirty="0"/>
              <a:t> Υγείας (Π.O.Υ.) ορίζονται ως στόχοι της υγιεινής διατροφής για καλύτερη ποιότητα ζωής:</a:t>
            </a:r>
          </a:p>
          <a:p>
            <a:r>
              <a:rPr lang="el-GR" dirty="0"/>
              <a:t>1. η κάλυψη των αναγκών του κάθε οργανισμού ως προς τα απαραίτητα θρεπτικά συστατικά</a:t>
            </a:r>
          </a:p>
          <a:p>
            <a:r>
              <a:rPr lang="el-GR" dirty="0"/>
              <a:t>2. η πρόληψη ασθένειας</a:t>
            </a:r>
            <a:r>
              <a:rPr lang="el-GR" dirty="0" smtClean="0"/>
              <a:t>.</a:t>
            </a:r>
            <a:br>
              <a:rPr lang="el-GR" dirty="0" smtClean="0"/>
            </a:br>
            <a:endParaRPr lang="el-GR" dirty="0"/>
          </a:p>
        </p:txBody>
      </p:sp>
    </p:spTree>
  </p:cSld>
  <p:clrMapOvr>
    <a:masterClrMapping/>
  </p:clrMapOvr>
  <p:transition spd="med" advClick="0" advTm="50000">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941372"/>
          </a:xfrm>
        </p:spPr>
        <p:txBody>
          <a:bodyPr>
            <a:normAutofit/>
          </a:bodyPr>
          <a:lstStyle/>
          <a:p>
            <a:r>
              <a:rPr lang="el-GR" sz="4000" dirty="0" smtClean="0"/>
              <a:t>ΠΑΧΥΣΑΡΚΙΑ</a:t>
            </a:r>
            <a:endParaRPr lang="el-GR" sz="4000" dirty="0"/>
          </a:p>
        </p:txBody>
      </p:sp>
      <p:sp>
        <p:nvSpPr>
          <p:cNvPr id="4" name="3 - Θέση κειμένου"/>
          <p:cNvSpPr>
            <a:spLocks noGrp="1"/>
          </p:cNvSpPr>
          <p:nvPr>
            <p:ph type="body" idx="2"/>
          </p:nvPr>
        </p:nvSpPr>
        <p:spPr>
          <a:xfrm>
            <a:off x="214283" y="1142985"/>
            <a:ext cx="3857652" cy="4905946"/>
          </a:xfrm>
        </p:spPr>
        <p:txBody>
          <a:bodyPr>
            <a:normAutofit fontScale="25000" lnSpcReduction="20000"/>
          </a:bodyPr>
          <a:lstStyle/>
          <a:p>
            <a:endParaRPr lang="el-GR" sz="3200" dirty="0"/>
          </a:p>
          <a:p>
            <a:r>
              <a:rPr lang="el-GR" sz="3200" dirty="0" smtClean="0"/>
              <a:t/>
            </a:r>
            <a:br>
              <a:rPr lang="el-GR" sz="3200" dirty="0" smtClean="0"/>
            </a:br>
            <a:r>
              <a:rPr lang="el-GR" sz="7200" b="1" dirty="0">
                <a:latin typeface="Times New Roman" pitchFamily="18" charset="0"/>
                <a:cs typeface="Times New Roman" pitchFamily="18" charset="0"/>
              </a:rPr>
              <a:t> Παχυσαρκία</a:t>
            </a:r>
            <a:r>
              <a:rPr lang="el-GR" sz="7200" dirty="0">
                <a:latin typeface="Times New Roman" pitchFamily="18" charset="0"/>
                <a:cs typeface="Times New Roman" pitchFamily="18" charset="0"/>
              </a:rPr>
              <a:t> είναι η </a:t>
            </a:r>
            <a:r>
              <a:rPr lang="el-GR" sz="7200" dirty="0">
                <a:latin typeface="Times New Roman" pitchFamily="18" charset="0"/>
                <a:cs typeface="Times New Roman" pitchFamily="18" charset="0"/>
                <a:hlinkClick r:id="rId2" tooltip="Πάθηση (δεν έχει γραφτεί ακόμα)"/>
              </a:rPr>
              <a:t>πάθηση</a:t>
            </a:r>
            <a:r>
              <a:rPr lang="el-GR" sz="7200" dirty="0">
                <a:latin typeface="Times New Roman" pitchFamily="18" charset="0"/>
                <a:cs typeface="Times New Roman" pitchFamily="18" charset="0"/>
              </a:rPr>
              <a:t> που προκαλείται από υπερβολική συσσώρευση </a:t>
            </a:r>
            <a:r>
              <a:rPr lang="el-GR" sz="7200" dirty="0">
                <a:latin typeface="Times New Roman" pitchFamily="18" charset="0"/>
                <a:cs typeface="Times New Roman" pitchFamily="18" charset="0"/>
                <a:hlinkClick r:id="rId3" tooltip="Λιπώδης ιστός"/>
              </a:rPr>
              <a:t>λίπους</a:t>
            </a:r>
            <a:r>
              <a:rPr lang="el-GR" sz="7200" dirty="0">
                <a:latin typeface="Times New Roman" pitchFamily="18" charset="0"/>
                <a:cs typeface="Times New Roman" pitchFamily="18" charset="0"/>
              </a:rPr>
              <a:t> στο σώμα. Έχει δυσμενείς επιπτώσεις στην υγεία, οδηγώντας σε μείωση του </a:t>
            </a:r>
            <a:r>
              <a:rPr lang="el-GR" sz="7200" dirty="0">
                <a:latin typeface="Times New Roman" pitchFamily="18" charset="0"/>
                <a:cs typeface="Times New Roman" pitchFamily="18" charset="0"/>
                <a:hlinkClick r:id="rId4" tooltip="Προσδόκιμο ζωής (δεν έχει γραφτεί ακόμα)"/>
              </a:rPr>
              <a:t>προσδόκιμου ζωής</a:t>
            </a:r>
            <a:r>
              <a:rPr lang="el-GR" sz="7200" dirty="0">
                <a:latin typeface="Times New Roman" pitchFamily="18" charset="0"/>
                <a:cs typeface="Times New Roman" pitchFamily="18" charset="0"/>
              </a:rPr>
              <a:t> </a:t>
            </a:r>
            <a:r>
              <a:rPr lang="el-GR" sz="7200" dirty="0" smtClean="0">
                <a:latin typeface="Times New Roman" pitchFamily="18" charset="0"/>
                <a:cs typeface="Times New Roman" pitchFamily="18" charset="0"/>
              </a:rPr>
              <a:t>και </a:t>
            </a:r>
            <a:r>
              <a:rPr lang="el-GR" sz="7200" dirty="0">
                <a:latin typeface="Times New Roman" pitchFamily="18" charset="0"/>
                <a:cs typeface="Times New Roman" pitchFamily="18" charset="0"/>
              </a:rPr>
              <a:t>αυξημένα προβλήματα υγείας</a:t>
            </a:r>
            <a:r>
              <a:rPr lang="el-GR" sz="7200" dirty="0" smtClean="0">
                <a:latin typeface="Times New Roman" pitchFamily="18" charset="0"/>
                <a:cs typeface="Times New Roman" pitchFamily="18" charset="0"/>
              </a:rPr>
              <a:t>.</a:t>
            </a:r>
            <a:r>
              <a:rPr lang="el-GR" sz="7200" dirty="0">
                <a:latin typeface="Times New Roman" pitchFamily="18" charset="0"/>
                <a:cs typeface="Times New Roman" pitchFamily="18" charset="0"/>
              </a:rPr>
              <a:t> Η παχυσαρκία αυξάνει την πιθανότητες απόκτησης διαφόρων ασθενειών, όπως </a:t>
            </a:r>
            <a:r>
              <a:rPr lang="el-GR" sz="7200" dirty="0">
                <a:latin typeface="Times New Roman" pitchFamily="18" charset="0"/>
                <a:cs typeface="Times New Roman" pitchFamily="18" charset="0"/>
                <a:hlinkClick r:id="rId5" tooltip="Καρδιαγγειακή πάθηση (δεν έχει γραφτεί ακόμα)"/>
              </a:rPr>
              <a:t>καρδιοαγγειακές παθήσεις</a:t>
            </a:r>
            <a:r>
              <a:rPr lang="el-GR" sz="7200" dirty="0">
                <a:latin typeface="Times New Roman" pitchFamily="18" charset="0"/>
                <a:cs typeface="Times New Roman" pitchFamily="18" charset="0"/>
              </a:rPr>
              <a:t>, </a:t>
            </a:r>
            <a:r>
              <a:rPr lang="el-GR" sz="7200" dirty="0">
                <a:latin typeface="Times New Roman" pitchFamily="18" charset="0"/>
                <a:cs typeface="Times New Roman" pitchFamily="18" charset="0"/>
                <a:hlinkClick r:id="rId6" tooltip="Σακχαρώδης διαβήτης τύπου2 (δεν έχει γραφτεί ακόμα)"/>
              </a:rPr>
              <a:t>σακχαρώδη διαβήτη τύπου 2</a:t>
            </a:r>
            <a:r>
              <a:rPr lang="el-GR" sz="7200" dirty="0">
                <a:latin typeface="Times New Roman" pitchFamily="18" charset="0"/>
                <a:cs typeface="Times New Roman" pitchFamily="18" charset="0"/>
              </a:rPr>
              <a:t>, </a:t>
            </a:r>
            <a:r>
              <a:rPr lang="el-GR" sz="7200" dirty="0">
                <a:latin typeface="Times New Roman" pitchFamily="18" charset="0"/>
                <a:cs typeface="Times New Roman" pitchFamily="18" charset="0"/>
                <a:hlinkClick r:id="rId7" tooltip="Αποφρακτική άπνοια ύπνου (δεν έχει γραφτεί ακόμα)"/>
              </a:rPr>
              <a:t>αποφρακτική άπνοια ύπνου</a:t>
            </a:r>
            <a:r>
              <a:rPr lang="el-GR" sz="7200" dirty="0">
                <a:latin typeface="Times New Roman" pitchFamily="18" charset="0"/>
                <a:cs typeface="Times New Roman" pitchFamily="18" charset="0"/>
              </a:rPr>
              <a:t>, </a:t>
            </a:r>
            <a:r>
              <a:rPr lang="el-GR" sz="7200" dirty="0" smtClean="0">
                <a:latin typeface="Times New Roman" pitchFamily="18" charset="0"/>
                <a:cs typeface="Times New Roman" pitchFamily="18" charset="0"/>
              </a:rPr>
              <a:t>ορισμένα είδη</a:t>
            </a:r>
            <a:r>
              <a:rPr lang="el-GR" sz="7200" dirty="0">
                <a:latin typeface="Times New Roman" pitchFamily="18" charset="0"/>
                <a:cs typeface="Times New Roman" pitchFamily="18" charset="0"/>
              </a:rPr>
              <a:t> </a:t>
            </a:r>
            <a:r>
              <a:rPr lang="el-GR" sz="7200" dirty="0">
                <a:latin typeface="Times New Roman" pitchFamily="18" charset="0"/>
                <a:cs typeface="Times New Roman" pitchFamily="18" charset="0"/>
                <a:hlinkClick r:id="rId8" tooltip="Καρκίνος"/>
              </a:rPr>
              <a:t>καρκίνου</a:t>
            </a:r>
            <a:r>
              <a:rPr lang="el-GR" sz="7200" dirty="0">
                <a:latin typeface="Times New Roman" pitchFamily="18" charset="0"/>
                <a:cs typeface="Times New Roman" pitchFamily="18" charset="0"/>
              </a:rPr>
              <a:t>, </a:t>
            </a:r>
            <a:r>
              <a:rPr lang="el-GR" sz="7200" dirty="0">
                <a:latin typeface="Times New Roman" pitchFamily="18" charset="0"/>
                <a:cs typeface="Times New Roman" pitchFamily="18" charset="0"/>
                <a:hlinkClick r:id="rId9" tooltip="Οστεοαρθρίτιδα"/>
              </a:rPr>
              <a:t>οστεοαρθρίτιδα</a:t>
            </a:r>
            <a:r>
              <a:rPr lang="el-GR" sz="7200" dirty="0">
                <a:latin typeface="Times New Roman" pitchFamily="18" charset="0"/>
                <a:cs typeface="Times New Roman" pitchFamily="18" charset="0"/>
              </a:rPr>
              <a:t>  και </a:t>
            </a:r>
            <a:r>
              <a:rPr lang="el-GR" sz="7200" dirty="0" smtClean="0">
                <a:latin typeface="Times New Roman" pitchFamily="18" charset="0"/>
                <a:cs typeface="Times New Roman" pitchFamily="18" charset="0"/>
                <a:hlinkClick r:id="rId10" tooltip="Άσθμα"/>
              </a:rPr>
              <a:t>άσθμα</a:t>
            </a:r>
            <a:r>
              <a:rPr lang="el-GR" sz="7200" baseline="30000" dirty="0" smtClean="0">
                <a:latin typeface="Times New Roman" pitchFamily="18" charset="0"/>
                <a:cs typeface="Times New Roman" pitchFamily="18" charset="0"/>
              </a:rPr>
              <a:t>[</a:t>
            </a:r>
            <a:r>
              <a:rPr lang="el-GR" sz="7200" dirty="0" smtClean="0">
                <a:latin typeface="Times New Roman" pitchFamily="18" charset="0"/>
                <a:cs typeface="Times New Roman" pitchFamily="18" charset="0"/>
              </a:rPr>
              <a:t>. </a:t>
            </a:r>
            <a:r>
              <a:rPr lang="el-GR" sz="7200" dirty="0">
                <a:latin typeface="Times New Roman" pitchFamily="18" charset="0"/>
                <a:cs typeface="Times New Roman" pitchFamily="18" charset="0"/>
              </a:rPr>
              <a:t>Η παχυσαρκία συνήθως οφείλεται σε υπερβολική πρόσληψη τροφών, υψηλών σε </a:t>
            </a:r>
            <a:r>
              <a:rPr lang="el-GR" sz="7200" dirty="0">
                <a:latin typeface="Times New Roman" pitchFamily="18" charset="0"/>
                <a:cs typeface="Times New Roman" pitchFamily="18" charset="0"/>
                <a:hlinkClick r:id="rId11" tooltip="Ενεργειακή πυκνότητα (δεν έχει γραφτεί ακόμα)"/>
              </a:rPr>
              <a:t>ενεργειακή πυκνότητα</a:t>
            </a:r>
            <a:r>
              <a:rPr lang="el-GR" sz="7200" dirty="0">
                <a:latin typeface="Times New Roman" pitchFamily="18" charset="0"/>
                <a:cs typeface="Times New Roman" pitchFamily="18" charset="0"/>
              </a:rPr>
              <a:t>, έλλειψη σωματικής άσκησης και σε </a:t>
            </a:r>
            <a:r>
              <a:rPr lang="el-GR" sz="7200" dirty="0">
                <a:latin typeface="Times New Roman" pitchFamily="18" charset="0"/>
                <a:cs typeface="Times New Roman" pitchFamily="18" charset="0"/>
                <a:hlinkClick r:id="rId12" tooltip="Γενετική προδιάθεση (δεν έχει γραφτεί ακόμα)"/>
              </a:rPr>
              <a:t>γενετική προδιάθεση</a:t>
            </a:r>
            <a:endParaRPr lang="el-GR" sz="7200" dirty="0">
              <a:latin typeface="Times New Roman" pitchFamily="18" charset="0"/>
              <a:cs typeface="Times New Roman" pitchFamily="18" charset="0"/>
            </a:endParaRPr>
          </a:p>
        </p:txBody>
      </p:sp>
      <p:pic>
        <p:nvPicPr>
          <p:cNvPr id="5" name="4 - Θέση περιεχομένου" descr="ΠΑΧΥΣΑΡΚΙΑ.jpg"/>
          <p:cNvPicPr>
            <a:picLocks noGrp="1" noChangeAspect="1"/>
          </p:cNvPicPr>
          <p:nvPr>
            <p:ph sz="half" idx="1"/>
          </p:nvPr>
        </p:nvPicPr>
        <p:blipFill>
          <a:blip r:embed="rId13" cstate="print"/>
          <a:stretch>
            <a:fillRect/>
          </a:stretch>
        </p:blipFill>
        <p:spPr>
          <a:xfrm>
            <a:off x="4214809" y="500042"/>
            <a:ext cx="4643471" cy="5286412"/>
          </a:xfrm>
        </p:spPr>
      </p:pic>
    </p:spTree>
  </p:cSld>
  <p:clrMapOvr>
    <a:masterClrMapping/>
  </p:clrMapOvr>
  <p:transition spd="med" advClick="0" advTm="50000">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357166"/>
            <a:ext cx="8143932" cy="520700"/>
          </a:xfrm>
        </p:spPr>
        <p:txBody>
          <a:bodyPr>
            <a:noAutofit/>
          </a:bodyPr>
          <a:lstStyle/>
          <a:p>
            <a:r>
              <a:rPr lang="el-GR" sz="3600" dirty="0" smtClean="0"/>
              <a:t>ΣΥΜΒΟΥΛΕΣ ΓΙΑ ΥΓΙΕΙΝΗ ΔΙΑΤΡΟΦΗ</a:t>
            </a:r>
            <a:endParaRPr lang="el-GR" sz="3600" dirty="0"/>
          </a:p>
        </p:txBody>
      </p:sp>
      <p:sp>
        <p:nvSpPr>
          <p:cNvPr id="4" name="3 - Θέση κειμένου"/>
          <p:cNvSpPr>
            <a:spLocks noGrp="1"/>
          </p:cNvSpPr>
          <p:nvPr>
            <p:ph type="body" idx="2"/>
          </p:nvPr>
        </p:nvSpPr>
        <p:spPr>
          <a:xfrm>
            <a:off x="2786050" y="4357694"/>
            <a:ext cx="679463" cy="1052506"/>
          </a:xfrm>
          <a:ln>
            <a:solidFill>
              <a:schemeClr val="accent1"/>
            </a:solidFill>
          </a:ln>
        </p:spPr>
        <p:txBody>
          <a:bodyPr>
            <a:normAutofit/>
          </a:bodyPr>
          <a:lstStyle/>
          <a:p>
            <a:pPr fontAlgn="t"/>
            <a:endParaRPr lang="el-GR" dirty="0"/>
          </a:p>
        </p:txBody>
      </p:sp>
      <p:sp>
        <p:nvSpPr>
          <p:cNvPr id="3" name="2 - Θέση περιεχομένου"/>
          <p:cNvSpPr>
            <a:spLocks noGrp="1"/>
          </p:cNvSpPr>
          <p:nvPr>
            <p:ph sz="half" idx="1"/>
          </p:nvPr>
        </p:nvSpPr>
        <p:spPr>
          <a:xfrm>
            <a:off x="3803650" y="1357298"/>
            <a:ext cx="5340350" cy="4800600"/>
          </a:xfrm>
        </p:spPr>
        <p:txBody>
          <a:bodyPr>
            <a:normAutofit fontScale="62500" lnSpcReduction="20000"/>
          </a:bodyPr>
          <a:lstStyle/>
          <a:p>
            <a:r>
              <a:rPr lang="el-GR" dirty="0" smtClean="0"/>
              <a:t> </a:t>
            </a:r>
            <a:r>
              <a:rPr lang="el-GR" dirty="0"/>
              <a:t> </a:t>
            </a:r>
            <a:r>
              <a:rPr lang="el-GR" dirty="0">
                <a:solidFill>
                  <a:schemeClr val="accent6">
                    <a:lumMod val="75000"/>
                  </a:schemeClr>
                </a:solidFill>
              </a:rPr>
              <a:t>ΠΙΝΕΤΕ</a:t>
            </a:r>
            <a:r>
              <a:rPr lang="el-GR" dirty="0"/>
              <a:t> καθημερινά τουλάχιστον 8-10 ποτήρια νερό, είναι απαραίτητο για την εξασφάλιση της υδατικής ισορροπίας του οργανισμού και μπορεί να αποτελέσει σημαντική πηγή απαραίτητων </a:t>
            </a:r>
            <a:r>
              <a:rPr lang="el-GR" dirty="0" smtClean="0"/>
              <a:t>                                               </a:t>
            </a:r>
            <a:r>
              <a:rPr lang="el-GR" dirty="0">
                <a:solidFill>
                  <a:srgbClr val="FF0000"/>
                </a:solidFill>
              </a:rPr>
              <a:t> ΤΡΩΤΕ</a:t>
            </a:r>
            <a:r>
              <a:rPr lang="el-GR" dirty="0"/>
              <a:t>, πάντα ένα πλούσιο και ισορροπημένο πρωινό γεύμα θα σας δώσει περίπου το 1/3 των καθημερινών θερμίδων σας και θα σας προσφέρει την απαραίτητη ενέργεια για να </a:t>
            </a:r>
            <a:r>
              <a:rPr lang="el-GR" dirty="0" err="1"/>
              <a:t>δουλέυετε</a:t>
            </a:r>
            <a:r>
              <a:rPr lang="el-GR" dirty="0"/>
              <a:t> μέχρι το μεσημέρι χωρίς να χρειαστεί να </a:t>
            </a:r>
            <a:r>
              <a:rPr lang="el-GR" dirty="0" err="1" smtClean="0"/>
              <a:t>φατε</a:t>
            </a:r>
            <a:r>
              <a:rPr lang="el-GR" dirty="0" smtClean="0"/>
              <a:t> </a:t>
            </a:r>
            <a:r>
              <a:rPr lang="el-GR" dirty="0" err="1" smtClean="0"/>
              <a:t>ενα</a:t>
            </a:r>
            <a:r>
              <a:rPr lang="el-GR" dirty="0" smtClean="0"/>
              <a:t> </a:t>
            </a:r>
            <a:r>
              <a:rPr lang="el-GR" dirty="0" err="1"/>
              <a:t>σνάκ</a:t>
            </a:r>
            <a:r>
              <a:rPr lang="el-GR" dirty="0"/>
              <a:t> κατά τις 12. </a:t>
            </a:r>
            <a:r>
              <a:rPr lang="el-GR" dirty="0">
                <a:solidFill>
                  <a:srgbClr val="00B050"/>
                </a:solidFill>
              </a:rPr>
              <a:t>ΠΡΟΣΠΑΘΗΣΤΕ</a:t>
            </a:r>
            <a:r>
              <a:rPr lang="el-GR" dirty="0"/>
              <a:t> αυτά που τρώτε να σας δίνουν αρκετές πρωτεΐνες και λιπαρά που είναι απαραίτητα ως δομικά στοιχεία του σώματός σας, καθώς και αρκετές βιταμίνες, μέταλλα και ιχνοστοιχεία που χρειάζεται το σώμα σας για να λειτουργεί. </a:t>
            </a:r>
            <a:r>
              <a:rPr lang="el-GR" dirty="0" smtClean="0"/>
              <a:t>      </a:t>
            </a:r>
            <a:endParaRPr lang="el-GR" dirty="0"/>
          </a:p>
        </p:txBody>
      </p:sp>
      <p:pic>
        <p:nvPicPr>
          <p:cNvPr id="6145" name="Picture 1" descr="C:\Users\NIKOS 13\Pictures\υγεια.jpg"/>
          <p:cNvPicPr>
            <a:picLocks noChangeAspect="1" noChangeArrowheads="1"/>
          </p:cNvPicPr>
          <p:nvPr/>
        </p:nvPicPr>
        <p:blipFill>
          <a:blip r:embed="rId2" cstate="print"/>
          <a:srcRect/>
          <a:stretch>
            <a:fillRect/>
          </a:stretch>
        </p:blipFill>
        <p:spPr bwMode="auto">
          <a:xfrm>
            <a:off x="214282" y="1071546"/>
            <a:ext cx="3643337" cy="5357850"/>
          </a:xfrm>
          <a:prstGeom prst="rect">
            <a:avLst/>
          </a:prstGeom>
          <a:noFill/>
        </p:spPr>
      </p:pic>
    </p:spTree>
  </p:cSld>
  <p:clrMapOvr>
    <a:masterClrMapping/>
  </p:clrMapOvr>
  <p:transition spd="med" advClick="0" advTm="50000">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cstate="print"/>
            <a:tile tx="0" ty="0" sx="100000" sy="100000" flip="none" algn="tl"/>
          </a:blipFill>
        </p:spPr>
        <p:txBody>
          <a:bodyPr/>
          <a:lstStyle/>
          <a:p>
            <a:r>
              <a:rPr lang="el-GR" dirty="0" smtClean="0"/>
              <a:t>ΥΠΟΣΙΤΙΣΜΟΣ</a:t>
            </a:r>
            <a:endParaRPr lang="el-GR" dirty="0"/>
          </a:p>
        </p:txBody>
      </p:sp>
      <p:sp>
        <p:nvSpPr>
          <p:cNvPr id="3" name="2 - Θέση περιεχομένου"/>
          <p:cNvSpPr>
            <a:spLocks noGrp="1"/>
          </p:cNvSpPr>
          <p:nvPr>
            <p:ph idx="1"/>
          </p:nvPr>
        </p:nvSpPr>
        <p:spPr>
          <a:xfrm>
            <a:off x="0" y="1142984"/>
            <a:ext cx="8686800" cy="5715016"/>
          </a:xfrm>
        </p:spPr>
        <p:txBody>
          <a:bodyPr>
            <a:normAutofit fontScale="70000" lnSpcReduction="20000"/>
          </a:bodyPr>
          <a:lstStyle/>
          <a:p>
            <a:pPr fontAlgn="t"/>
            <a:r>
              <a:rPr lang="el-GR" dirty="0"/>
              <a:t>Στις φτωχές χώρες, ακόμα και σήμερα, δεν επαρκούν οι τροφές, </a:t>
            </a:r>
            <a:r>
              <a:rPr lang="el-GR" dirty="0" smtClean="0"/>
              <a:t>και </a:t>
            </a:r>
            <a:r>
              <a:rPr lang="el-GR" dirty="0"/>
              <a:t>ο </a:t>
            </a:r>
            <a:r>
              <a:rPr lang="el-GR" dirty="0" smtClean="0"/>
              <a:t>πληθυσμός υποσιτίζεται. Στις </a:t>
            </a:r>
            <a:r>
              <a:rPr lang="el-GR" dirty="0"/>
              <a:t>αναπτυγμένες χώρες -όπως είναι και η Ελλάδα- υπάρχει διαθεσιμότητα τροφής. Αν και υπάρχουν άφθονα τρόφιμα στην αγορά, δεν τρεφόμαστε πάντα υγιεινά. </a:t>
            </a:r>
            <a:r>
              <a:rPr lang="el-GR" dirty="0" err="1"/>
              <a:t>Oι</a:t>
            </a:r>
            <a:r>
              <a:rPr lang="el-GR" dirty="0"/>
              <a:t> ανθυγιεινές διατροφικές συνήθειες μπορούν να οδηγήσουν στον υποσιτισμό ή στην </a:t>
            </a:r>
            <a:r>
              <a:rPr lang="el-GR" dirty="0" err="1"/>
              <a:t>υπερφαγία</a:t>
            </a:r>
            <a:r>
              <a:rPr lang="el-GR" dirty="0"/>
              <a:t>. Και στις δύο περιπτώσεις προκαλούνται βλάβες στον οργανισμό </a:t>
            </a:r>
            <a:r>
              <a:rPr lang="el-GR" dirty="0" smtClean="0"/>
              <a:t>μας. Ιδιαίτερα </a:t>
            </a:r>
            <a:r>
              <a:rPr lang="el-GR" dirty="0"/>
              <a:t>τα παιδιά και οι έφηβοι που βρίσκονται στην ανάπτυξη, όταν υποσιτίζονται μπορεί να υποστούν ανεπανόρθωτες βλάβες στον οργανισμό </a:t>
            </a:r>
            <a:r>
              <a:rPr lang="el-GR" dirty="0" smtClean="0"/>
              <a:t>τους. Αυτό μπορεί να συμβεί: </a:t>
            </a:r>
          </a:p>
          <a:p>
            <a:pPr fontAlgn="t"/>
            <a:r>
              <a:rPr lang="el-GR" dirty="0" smtClean="0"/>
              <a:t>είτε γιατί δεν τρώνε απ’ όλες τις ομάδες τροφίμων</a:t>
            </a:r>
          </a:p>
          <a:p>
            <a:pPr fontAlgn="t"/>
            <a:r>
              <a:rPr lang="el-GR" dirty="0" smtClean="0"/>
              <a:t>είτε γιατί προτιμούν να χορταίνουν με τροφές που δεν περιέχουν τα απαραίτητα θρεπτικά συστατικά, όπως γλυκά, </a:t>
            </a:r>
            <a:r>
              <a:rPr lang="el-GR" dirty="0" err="1" smtClean="0"/>
              <a:t>σνακς</a:t>
            </a:r>
            <a:r>
              <a:rPr lang="el-GR" dirty="0" smtClean="0"/>
              <a:t>, αναψυκτικά.</a:t>
            </a:r>
          </a:p>
          <a:p>
            <a:pPr fontAlgn="t"/>
            <a:r>
              <a:rPr lang="el-GR" dirty="0" smtClean="0"/>
              <a:t>είτε γιατί ακολουθούν μια ανθυγιεινή δίαιτα, για να είναι πολύ λεπτά, ιδιαίτερα τα κορίτσια, επηρεαζόμενα από τα πρότυπα ομορφιάς.</a:t>
            </a:r>
          </a:p>
          <a:p>
            <a:pPr>
              <a:buNone/>
            </a:pPr>
            <a:endParaRPr lang="el-GR" dirty="0"/>
          </a:p>
        </p:txBody>
      </p:sp>
      <p:sp>
        <p:nvSpPr>
          <p:cNvPr id="51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cs typeface="Arial" charset="0"/>
              </a:rPr>
              <a:t/>
            </a:r>
            <a:br>
              <a:rPr kumimoji="0" lang="el-GR" sz="1800" b="0" i="0" u="none" strike="noStrike" cap="none" normalizeH="0" baseline="0" smtClean="0">
                <a:ln>
                  <a:noFill/>
                </a:ln>
                <a:solidFill>
                  <a:schemeClr val="tx1"/>
                </a:solidFill>
                <a:effectLst/>
                <a:latin typeface="Arial" charset="0"/>
                <a:cs typeface="Arial" charset="0"/>
              </a:rPr>
            </a:br>
            <a:endParaRPr kumimoji="0" lang="el-GR"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ransition spd="med" advClick="0" advTm="50000">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ΥΠΟΣΙΤΙΣΜΟΣ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a:t> </a:t>
            </a:r>
            <a:r>
              <a:rPr lang="el-GR" dirty="0" smtClean="0"/>
              <a:t>Γενικά </a:t>
            </a:r>
            <a:r>
              <a:rPr lang="el-GR" dirty="0"/>
              <a:t>συμπτώματα σε περίπτωση υποσιτισμού είναι το μειωμένο σωματικό βάρος και ύψος, η ζαλάδα, το χλομό πρόσωπο, τα εύθραυστα νύχια, η αυξημένη τριχόπτωση και το θαμπό χρώμα μαλλιών, το ευπαθές και ξηρό δέρμα και άλλα. Γι’ αυτό λένε ότι όμορφος είναι ένας υγιής άνθρωπος. Επίσης, το υποσιτιζόμενο άτομο νιώθει κόπωση, δυσκολεύεται να συγκεντρωθεί και έτσι μειώνεται η πνευματική του απόδοση, η ικανότητά του για εργασία καθώς και η ποιότητα της ζωής του.</a:t>
            </a:r>
          </a:p>
        </p:txBody>
      </p:sp>
      <p:pic>
        <p:nvPicPr>
          <p:cNvPr id="4" name="3 - Εικόνα" descr="African-Hunger-Is-Manmade.jpg"/>
          <p:cNvPicPr>
            <a:picLocks noChangeAspect="1"/>
          </p:cNvPicPr>
          <p:nvPr/>
        </p:nvPicPr>
        <p:blipFill>
          <a:blip r:embed="rId2" cstate="print"/>
          <a:stretch>
            <a:fillRect/>
          </a:stretch>
        </p:blipFill>
        <p:spPr>
          <a:xfrm>
            <a:off x="5214942" y="5643578"/>
            <a:ext cx="3929057" cy="1214422"/>
          </a:xfrm>
          <a:prstGeom prst="rect">
            <a:avLst/>
          </a:prstGeom>
        </p:spPr>
      </p:pic>
    </p:spTree>
  </p:cSld>
  <p:clrMapOvr>
    <a:masterClrMapping/>
  </p:clrMapOvr>
  <p:transition spd="med" advClick="0" advTm="50000">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accent2">
                    <a:lumMod val="75000"/>
                  </a:schemeClr>
                </a:solidFill>
              </a:rPr>
              <a:t>ΤΑ ΜΥΣΤΙΚΑ ΤΩΝ ΤΡΟΦΩΝ</a:t>
            </a:r>
            <a:endParaRPr lang="el-GR" dirty="0">
              <a:solidFill>
                <a:schemeClr val="accent2">
                  <a:lumMod val="75000"/>
                </a:schemeClr>
              </a:solidFill>
            </a:endParaRPr>
          </a:p>
        </p:txBody>
      </p:sp>
      <p:sp>
        <p:nvSpPr>
          <p:cNvPr id="3" name="2 - Θέση περιεχομένου"/>
          <p:cNvSpPr>
            <a:spLocks noGrp="1"/>
          </p:cNvSpPr>
          <p:nvPr>
            <p:ph idx="1"/>
          </p:nvPr>
        </p:nvSpPr>
        <p:spPr/>
        <p:txBody>
          <a:bodyPr>
            <a:normAutofit fontScale="85000" lnSpcReduction="20000"/>
          </a:bodyPr>
          <a:lstStyle/>
          <a:p>
            <a:pPr fontAlgn="t">
              <a:buNone/>
            </a:pPr>
            <a:endParaRPr lang="el-GR" i="1" dirty="0"/>
          </a:p>
          <a:p>
            <a:r>
              <a:rPr lang="el-GR" dirty="0" err="1"/>
              <a:t>Oι</a:t>
            </a:r>
            <a:r>
              <a:rPr lang="el-GR" dirty="0"/>
              <a:t> τροφές «κρύβουν» ενδεχομένως και άλλα «μυστικά», δηλαδή άλλα συστατικά, τα οποία δε θεωρούνται σήμερα απαραίτητα, αλλά συμβάλλουν στην πρόληψη των ασθενειών και στη διατήρηση της υγείας και της ευεξίας. Τέτοιου είδους μη-θρεπτικά συστατικά (</a:t>
            </a:r>
            <a:r>
              <a:rPr lang="el-GR" dirty="0" err="1"/>
              <a:t>non</a:t>
            </a:r>
            <a:r>
              <a:rPr lang="el-GR" dirty="0"/>
              <a:t> </a:t>
            </a:r>
            <a:r>
              <a:rPr lang="el-GR" dirty="0" err="1"/>
              <a:t>nutrients</a:t>
            </a:r>
            <a:r>
              <a:rPr lang="el-GR" dirty="0"/>
              <a:t>) είναι και οι αντιοξειδωτικές ουσίες, των οποίων η δράση ερευνάται και περιέχονται στα φρούτα, στα χόρτα, στα φρέσκα μυρωδικά, στο ελαιόλαδο, στο κρασί και σε πολλές άλλες τροφές. Ήδη έχει διαπιστωθεί ότι επιβραδύνουν τη φθορά των κυττάρων και συνεπώς ενδέχεται να αποφευχθεί ένα καρδιαγγειακό επεισόδιο, η εκδήλωση καρκίνου αλλά και η πρόωρη </a:t>
            </a:r>
            <a:r>
              <a:rPr lang="el-GR" dirty="0" smtClean="0"/>
              <a:t>γήρανση</a:t>
            </a:r>
            <a:endParaRPr lang="el-GR" dirty="0"/>
          </a:p>
        </p:txBody>
      </p:sp>
    </p:spTree>
  </p:cSld>
  <p:clrMapOvr>
    <a:masterClrMapping/>
  </p:clrMapOvr>
  <p:transition spd="med" advClick="0" advTm="50000">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ΟΜΑΔΕΣ ΤΡΟΦΙΜΩΝ </a:t>
            </a:r>
            <a:endParaRPr lang="el-GR" dirty="0"/>
          </a:p>
        </p:txBody>
      </p:sp>
      <p:sp>
        <p:nvSpPr>
          <p:cNvPr id="3" name="2 - Θέση περιεχομένου"/>
          <p:cNvSpPr>
            <a:spLocks noGrp="1"/>
          </p:cNvSpPr>
          <p:nvPr>
            <p:ph idx="1"/>
          </p:nvPr>
        </p:nvSpPr>
        <p:spPr>
          <a:xfrm>
            <a:off x="457200" y="1600200"/>
            <a:ext cx="8229600" cy="4829196"/>
          </a:xfrm>
        </p:spPr>
        <p:txBody>
          <a:bodyPr>
            <a:normAutofit/>
          </a:bodyPr>
          <a:lstStyle/>
          <a:p>
            <a:r>
              <a:rPr lang="el-GR" sz="2000" b="1" i="1" dirty="0" smtClean="0"/>
              <a:t>Ομάδες τροφίμων </a:t>
            </a:r>
          </a:p>
          <a:p>
            <a:pPr>
              <a:buNone/>
            </a:pPr>
            <a:endParaRPr lang="el-GR" sz="2000" b="1" i="1" dirty="0" smtClean="0"/>
          </a:p>
          <a:p>
            <a:r>
              <a:rPr lang="el-GR" sz="2000" b="1" i="1" dirty="0" smtClean="0"/>
              <a:t>Αντιπροσωπευτικές τροφές  </a:t>
            </a:r>
          </a:p>
          <a:p>
            <a:pPr>
              <a:buNone/>
            </a:pPr>
            <a:r>
              <a:rPr lang="el-GR" sz="2000" b="1" i="1" dirty="0" smtClean="0"/>
              <a:t>      </a:t>
            </a:r>
          </a:p>
          <a:p>
            <a:pPr>
              <a:buNone/>
            </a:pPr>
            <a:r>
              <a:rPr lang="el-GR" sz="2000" b="1" i="1" dirty="0" smtClean="0"/>
              <a:t> </a:t>
            </a:r>
            <a:r>
              <a:rPr lang="el-GR" sz="2000" dirty="0" smtClean="0"/>
              <a:t>1η το γάλα, το τυρί και το γιαούρτι                                                                                    </a:t>
            </a:r>
          </a:p>
          <a:p>
            <a:pPr>
              <a:buNone/>
            </a:pPr>
            <a:r>
              <a:rPr lang="el-GR" sz="2000" dirty="0" smtClean="0"/>
              <a:t>2η Φρούτα και χορταρικά                                                   </a:t>
            </a:r>
          </a:p>
          <a:p>
            <a:pPr>
              <a:buNone/>
            </a:pPr>
            <a:r>
              <a:rPr lang="el-GR" sz="2000" dirty="0" smtClean="0"/>
              <a:t>3η Δημητριακά –, όπως ψωμί, ζυμαρικά, ρύζι και η πατάτα                 </a:t>
            </a:r>
          </a:p>
          <a:p>
            <a:pPr>
              <a:buNone/>
            </a:pPr>
            <a:r>
              <a:rPr lang="el-GR" sz="2000" dirty="0" smtClean="0"/>
              <a:t> 4η Κρέας – ψάρι – όσπρια , το κόκκινο κρέας, τα πουλερικά και το αβγό, τα ψάρια και τα θαλασσινά καθώς και τα όσπρια                                                                </a:t>
            </a:r>
          </a:p>
          <a:p>
            <a:pPr>
              <a:buNone/>
            </a:pPr>
            <a:r>
              <a:rPr lang="el-GR" sz="2000" dirty="0" smtClean="0"/>
              <a:t>  5η Λίπη – έλαια όλα τα είδη λαδιού, το βούτυρο, η μαργαρίνη και οι ξηροί καρποί</a:t>
            </a:r>
            <a:br>
              <a:rPr lang="el-GR" sz="2000" dirty="0" smtClean="0"/>
            </a:br>
            <a:endParaRPr lang="el-GR" sz="2000" dirty="0"/>
          </a:p>
        </p:txBody>
      </p:sp>
    </p:spTree>
  </p:cSld>
  <p:clrMapOvr>
    <a:masterClrMapping/>
  </p:clrMapOvr>
  <p:transition spd="med" advClick="0" advTm="50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ppt_x</p:attrName>
                                        </p:attrNameLst>
                                      </p:cBhvr>
                                      <p:tavLst>
                                        <p:tav tm="0">
                                          <p:val>
                                            <p:strVal val="#ppt_x-.2"/>
                                          </p:val>
                                        </p:tav>
                                        <p:tav tm="100000">
                                          <p:val>
                                            <p:strVal val="#ppt_x"/>
                                          </p:val>
                                        </p:tav>
                                      </p:tavLst>
                                    </p:anim>
                                    <p:anim calcmode="lin" valueType="num">
                                      <p:cBhvr>
                                        <p:cTn id="8" dur="3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3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3" end="3"/>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4" end="4"/>
                                            </p:txEl>
                                          </p:spTgt>
                                        </p:tgtEl>
                                      </p:cBhvr>
                                    </p:animEffect>
                                  </p:childTnLst>
                                </p:cTn>
                              </p:par>
                              <p:par>
                                <p:cTn id="32" presetID="29"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3">
                                            <p:txEl>
                                              <p:pRg st="5" end="5"/>
                                            </p:txEl>
                                          </p:spTgt>
                                        </p:tgtEl>
                                      </p:cBhvr>
                                    </p:animEffect>
                                  </p:childTnLst>
                                </p:cTn>
                              </p:par>
                              <p:par>
                                <p:cTn id="37" presetID="29"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
                                            <p:txEl>
                                              <p:pRg st="6" end="6"/>
                                            </p:txEl>
                                          </p:spTgt>
                                        </p:tgtEl>
                                      </p:cBhvr>
                                    </p:animEffect>
                                  </p:childTnLst>
                                </p:cTn>
                              </p:par>
                              <p:par>
                                <p:cTn id="42" presetID="29"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6" dur="1000"/>
                                        <p:tgtEl>
                                          <p:spTgt spid="3">
                                            <p:txEl>
                                              <p:pRg st="7" end="7"/>
                                            </p:txEl>
                                          </p:spTgt>
                                        </p:tgtEl>
                                      </p:cBhvr>
                                    </p:animEffect>
                                  </p:childTnLst>
                                </p:cTn>
                              </p:par>
                              <p:par>
                                <p:cTn id="47" presetID="29"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3">
                                            <p:txEl>
                                              <p:pRg st="4" end="4"/>
                                            </p:txEl>
                                          </p:spTgt>
                                        </p:tgtEl>
                                        <p:attrNameLst>
                                          <p:attrName>style.visibility</p:attrName>
                                        </p:attrNameLst>
                                      </p:cBhvr>
                                      <p:to>
                                        <p:strVal val="visible"/>
                                      </p:to>
                                    </p:set>
                                    <p:animEffect transition="in" filter="dissolve">
                                      <p:cBhvr>
                                        <p:cTn id="56" dur="500"/>
                                        <p:tgtEl>
                                          <p:spTgt spid="3">
                                            <p:txEl>
                                              <p:pRg st="4" end="4"/>
                                            </p:txEl>
                                          </p:spTgt>
                                        </p:tgtEl>
                                      </p:cBhvr>
                                    </p:animEffect>
                                  </p:childTnLst>
                                </p:cTn>
                              </p:par>
                              <p:par>
                                <p:cTn id="57" presetID="9"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dissolve">
                                      <p:cBhvr>
                                        <p:cTn id="59" dur="500"/>
                                        <p:tgtEl>
                                          <p:spTgt spid="3">
                                            <p:txEl>
                                              <p:pRg st="5" end="5"/>
                                            </p:txEl>
                                          </p:spTgt>
                                        </p:tgtEl>
                                      </p:cBhvr>
                                    </p:animEffect>
                                  </p:childTnLst>
                                </p:cTn>
                              </p:par>
                              <p:par>
                                <p:cTn id="60" presetID="9" presetClass="entr" presetSubtype="0" fill="hold" nodeType="with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dissolve">
                                      <p:cBhvr>
                                        <p:cTn id="62" dur="500"/>
                                        <p:tgtEl>
                                          <p:spTgt spid="3">
                                            <p:txEl>
                                              <p:pRg st="6" end="6"/>
                                            </p:txEl>
                                          </p:spTgt>
                                        </p:tgtEl>
                                      </p:cBhvr>
                                    </p:animEffect>
                                  </p:childTnLst>
                                </p:cTn>
                              </p:par>
                              <p:par>
                                <p:cTn id="63" presetID="9" presetClass="entr" presetSubtype="0" fill="hold" nodeType="with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animEffect transition="in" filter="dissolve">
                                      <p:cBhvr>
                                        <p:cTn id="65" dur="500"/>
                                        <p:tgtEl>
                                          <p:spTgt spid="3">
                                            <p:txEl>
                                              <p:pRg st="7" end="7"/>
                                            </p:txEl>
                                          </p:spTgt>
                                        </p:tgtEl>
                                      </p:cBhvr>
                                    </p:animEffect>
                                  </p:childTnLst>
                                </p:cTn>
                              </p:par>
                              <p:par>
                                <p:cTn id="66" presetID="9" presetClass="entr" presetSubtype="0" fill="hold" nodeType="with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dissolve">
                                      <p:cBhvr>
                                        <p:cTn id="6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188</TotalTime>
  <Words>438</Words>
  <Application>Microsoft Office PowerPoint</Application>
  <PresentationFormat>Προβολή στην οθόνη (4:3)</PresentationFormat>
  <Paragraphs>38</Paragraphs>
  <Slides>10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Διαστημικό</vt:lpstr>
      <vt:lpstr>ΔΙΑΤΡΟΦΗΚΑΙ ΥΓΕΙΑ                                                   </vt:lpstr>
      <vt:lpstr>Η διατροφική πυραμίδα</vt:lpstr>
      <vt:lpstr>ΟΙ ΣΤΟΧΟΙ ΤΗΣ ΥΓΙΕΙΝΗΣ ΔΙΑΤΡΟΦΗΣ</vt:lpstr>
      <vt:lpstr>ΠΑΧΥΣΑΡΚΙΑ</vt:lpstr>
      <vt:lpstr>ΣΥΜΒΟΥΛΕΣ ΓΙΑ ΥΓΙΕΙΝΗ ΔΙΑΤΡΟΦΗ</vt:lpstr>
      <vt:lpstr>ΥΠΟΣΙΤΙΣΜΟΣ</vt:lpstr>
      <vt:lpstr>ΥΠΟΣΙΤΙΣΜΟΣ</vt:lpstr>
      <vt:lpstr>ΤΑ ΜΥΣΤΙΚΑ ΤΩΝ ΤΡΟΦΩΝ</vt:lpstr>
      <vt:lpstr>ΟΜΑΔΕΣ ΤΡΟΦΙΜΩΝ </vt:lpstr>
      <vt:lpstr>Διαφάνεια 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ΔΙΑΤΡΟΦΗΚΑΙ ΥΓΕΙΑ</dc:title>
  <dc:creator>Nikos Liakos</dc:creator>
  <cp:lastModifiedBy>user</cp:lastModifiedBy>
  <cp:revision>23</cp:revision>
  <dcterms:created xsi:type="dcterms:W3CDTF">2015-01-25T16:02:09Z</dcterms:created>
  <dcterms:modified xsi:type="dcterms:W3CDTF">2015-02-18T19:15:18Z</dcterms:modified>
</cp:coreProperties>
</file>