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Instrument Sans"/>
      <p:regular r:id="rId16"/>
      <p:bold r:id="rId17"/>
      <p:italic r:id="rId18"/>
      <p:boldItalic r:id="rId19"/>
    </p:embeddedFont>
    <p:embeddedFont>
      <p:font typeface="Karla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Karla-regular.fntdata"/><Relationship Id="rId11" Type="http://schemas.openxmlformats.org/officeDocument/2006/relationships/slide" Target="slides/slide6.xml"/><Relationship Id="rId22" Type="http://schemas.openxmlformats.org/officeDocument/2006/relationships/font" Target="fonts/Karla-italic.fntdata"/><Relationship Id="rId10" Type="http://schemas.openxmlformats.org/officeDocument/2006/relationships/slide" Target="slides/slide5.xml"/><Relationship Id="rId21" Type="http://schemas.openxmlformats.org/officeDocument/2006/relationships/font" Target="fonts/Karla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Karla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InstrumentSans-bold.fntdata"/><Relationship Id="rId16" Type="http://schemas.openxmlformats.org/officeDocument/2006/relationships/font" Target="fonts/InstrumentSans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InstrumentSans-boldItalic.fntdata"/><Relationship Id="rId6" Type="http://schemas.openxmlformats.org/officeDocument/2006/relationships/slide" Target="slides/slide1.xml"/><Relationship Id="rId18" Type="http://schemas.openxmlformats.org/officeDocument/2006/relationships/font" Target="fonts/InstrumentSans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80e6b0cef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80e6b0cef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6980e6b2a9c1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6980e6b2a9c1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80e6b10d9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80e6b10d9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80e6b1488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80e6b1488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6980e6b17b9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6980e6b17b9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6980e6b19dae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6980e6b19dae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6980e6b1ecf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6980e6b1ecf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6980e6b229ea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6980e6b229ea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6980e6b26996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6980e6b26996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6980e6b28cfa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6980e6b28cfa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1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9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1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1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16.jpg"/><Relationship Id="rId5" Type="http://schemas.openxmlformats.org/officeDocument/2006/relationships/image" Target="../media/image6.jpg"/><Relationship Id="rId6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8.jpg"/><Relationship Id="rId5" Type="http://schemas.openxmlformats.org/officeDocument/2006/relationships/image" Target="../media/image1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7.jpg"/><Relationship Id="rId5" Type="http://schemas.openxmlformats.org/officeDocument/2006/relationships/image" Target="../media/image14.jpg"/><Relationship Id="rId6" Type="http://schemas.openxmlformats.org/officeDocument/2006/relationships/image" Target="../media/image10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5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Εισαγωγή στα κλάσματα</a:t>
            </a:r>
            <a:endParaRPr b="1" sz="325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Μαθαίνουμε για τα μισά, τα τέταρτα και άλλα μέρη!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2"/>
          <p:cNvSpPr txBox="1"/>
          <p:nvPr/>
        </p:nvSpPr>
        <p:spPr>
          <a:xfrm>
            <a:off x="3714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5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Τι μάθαμε;</a:t>
            </a:r>
            <a:endParaRPr b="1" sz="325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Τα κλάσματα είναι μέρη ενός όλου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Χρησιμοποιούμε κλάσματα για να μοιράσουμε. Το 1/2 είναι το μισό, το 1/4 ένα από τέσσερα ίσα μέρη. Το πάνω νούμερο δείχνει τα κομμάτια που παίρνουμε, το κάτω πόσα μέρη έχει το όλο. Εμφανίζονται στο φαγητό, το χρόνο και το παιχνίδι!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Τι θα μάθουμε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Θα μάθουμε: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55600" lvl="0" marL="45720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Karla"/>
              <a:buChar char="●"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Γιατί χρειαζόμαστε κλάσματα στην καθημερινότητα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Karla"/>
              <a:buChar char="●"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Τι σημαίνουν, πώς γράφονται και διαβάζονται (π.χ. 1/2, 1/4)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2000"/>
              <a:buFont typeface="Karla"/>
              <a:buChar char="●"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Πού εμφανίζονται γύρω μας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11430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Γιατί χρειαζόμαστε τα κλάσματα;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285750" y="11430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Μοιράζουμε πράγματα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Μερικές φορές θέλουμε μόνο ένα μέρος ενός πράγματος.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Παράδειγμα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Αν μοιραστείς μια πίτσα με έναν φίλο, ο καθένας παίρνει το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μισό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 Τα κλάσματα μας βοηθούν να μοιράζουμε δίκαια.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Τι είναι ένα κλάσμα;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Ένα κλάσμα είναι ένα μέρος του όλου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Αν κόψουμε ένα μήλο στη μέση, κάθε κομμάτι είναι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1/2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 Αν το κόψουμε σε τέσσερα ίσα μέρη, κάθε κομμάτι είναι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1/4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 Το κλάσμα δείχνει πόσα ίσα μέρη παίρνουμε από ένα όλο.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/>
          <p:nvPr/>
        </p:nvSpPr>
        <p:spPr>
          <a:xfrm>
            <a:off x="171450" y="3086100"/>
            <a:ext cx="29262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C87B3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/>
          <p:nvPr/>
        </p:nvSpPr>
        <p:spPr>
          <a:xfrm>
            <a:off x="3097530" y="3086100"/>
            <a:ext cx="29262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C87B3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/>
          <p:nvPr/>
        </p:nvSpPr>
        <p:spPr>
          <a:xfrm>
            <a:off x="6035040" y="3086100"/>
            <a:ext cx="29262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C87B3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14300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11830" y="114300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49340" y="1143000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Πώς γράφουμε ένα κλάσμα;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285750" y="35433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Δύο αριθμοί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Κλάσμα: δύο αριθμοί, ένας πάνω και ένας κάτω.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3211830" y="35433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Πάνω αριθμός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Ο αριθμητής δείχνει τα κομμάτια που παίρνουμε.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6149340" y="35433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Κάτω αριθμός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Ο παρονομαστής δείχνει τα ίσα μέρη του όλου.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143000"/>
            <a:ext cx="4171950" cy="2228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6300" y="1143000"/>
            <a:ext cx="4171950" cy="22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Πού βλέπουμε κλάσματα;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285750" y="348615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Στο φαγητό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Μοιράζουμε πίτσα, τούρτα, σοκολάτα. Ένα τέταρτο τούρτας είναι 1/4.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4686300" y="348615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Στο χρόνο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Η «πέντε και μισή» είναι 30 λεπτά, δηλαδή 1/2 ώρας.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/>
          <p:nvPr/>
        </p:nvSpPr>
        <p:spPr>
          <a:xfrm>
            <a:off x="1428750" y="125730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C87B3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828800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/>
          <p:nvPr/>
        </p:nvSpPr>
        <p:spPr>
          <a:xfrm>
            <a:off x="4354830" y="125730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C87B3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7" name="Google Shape;107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11830" y="1828800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9"/>
          <p:cNvSpPr/>
          <p:nvPr/>
        </p:nvSpPr>
        <p:spPr>
          <a:xfrm>
            <a:off x="7292340" y="1257300"/>
            <a:ext cx="411600" cy="411600"/>
          </a:xfrm>
          <a:prstGeom prst="ellipse">
            <a:avLst/>
          </a:prstGeom>
          <a:solidFill>
            <a:srgbClr val="FFFFFF"/>
          </a:solidFill>
          <a:ln cap="flat" cmpd="sng" w="25400">
            <a:solidFill>
              <a:srgbClr val="C87B3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9" name="Google Shape;109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49340" y="1828800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Παραδείγματα κλασμάτων</a:t>
            </a:r>
            <a:endParaRPr sz="2900">
              <a:solidFill>
                <a:srgbClr val="4579A9"/>
              </a:solidFill>
              <a:latin typeface="Instrument Sans"/>
              <a:ea typeface="Instrument Sans"/>
              <a:cs typeface="Instrument Sans"/>
              <a:sym typeface="Instrument Sans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1428750" y="125730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1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285750" y="36576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Μισό μήλο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Κόβοντας μήλο στη μέση, κάθε μισό είναι 1/2.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3" name="Google Shape;113;p19"/>
          <p:cNvSpPr txBox="1"/>
          <p:nvPr/>
        </p:nvSpPr>
        <p:spPr>
          <a:xfrm>
            <a:off x="4354830" y="125730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2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3211830" y="36576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Τέταρτο πίτσας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Μια φέτα από πίτσα 4 κομμάτων είναι 1/4.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5" name="Google Shape;115;p19"/>
          <p:cNvSpPr txBox="1"/>
          <p:nvPr/>
        </p:nvSpPr>
        <p:spPr>
          <a:xfrm>
            <a:off x="7292340" y="125730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6149340" y="365760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Τρία τέταρτα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3 κομμάτια από 4 ίσα είναι 3/4.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Συμπλήρωσε τα κενά 🧩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3" name="Google Shape;123;p20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Αν χωρίσω μια τούρτα σε 2 ίσα μέρη, κάθε μέρος είναι ____. Αν τη χωρίσω σε 4 ίσα μέρη, κάθε κομμάτι είναι ____. Αν πάρω ένα από αυτά, έχω ένα ____.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4" name="Google Shape;124;p20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Τράπεζα λέξεων 🏦</a:t>
            </a: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b="1" sz="1800">
              <a:solidFill>
                <a:srgbClr val="C87B32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C87B32"/>
                </a:solidFill>
                <a:latin typeface="Karla"/>
                <a:ea typeface="Karla"/>
                <a:cs typeface="Karla"/>
                <a:sym typeface="Karla"/>
              </a:rPr>
              <a:t>3/4, 1/4, διπλό, τέταρτο, ολόκληρο, μισ</a:t>
            </a: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ό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5" name="Google Shape;125;p20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C87B32"/>
                </a:solidFill>
                <a:latin typeface="Karla"/>
                <a:ea typeface="Karla"/>
                <a:cs typeface="Karla"/>
                <a:sym typeface="Karla"/>
              </a:rPr>
              <a:t>Απαντήσεις στην επόμενη διαφάνεια...</a:t>
            </a:r>
            <a:endParaRPr sz="1600">
              <a:solidFill>
                <a:srgbClr val="C87B32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4579A9"/>
                </a:solidFill>
                <a:latin typeface="Instrument Sans"/>
                <a:ea typeface="Instrument Sans"/>
                <a:cs typeface="Instrument Sans"/>
                <a:sym typeface="Instrument Sans"/>
              </a:rPr>
              <a:t>Συμπλήρωσε τα κενά 🧩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Αν χωρίσω μια τούρτα σε 2 ίσα μέρη, κάθε μέρος είναι </a:t>
            </a:r>
            <a:r>
              <a:rPr b="1" lang="en" sz="18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μισό</a:t>
            </a: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 Αν τη χωρίσω σε 4 ίσα μέρη, κάθε κομμάτι είναι </a:t>
            </a:r>
            <a:r>
              <a:rPr b="1" lang="en" sz="18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1/4</a:t>
            </a: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 Αν πάρω ένα από αυτά, έχω ένα </a:t>
            </a:r>
            <a:r>
              <a:rPr b="1" lang="en" sz="1800">
                <a:solidFill>
                  <a:srgbClr val="2C6E49"/>
                </a:solidFill>
                <a:latin typeface="Karla"/>
                <a:ea typeface="Karla"/>
                <a:cs typeface="Karla"/>
                <a:sym typeface="Karla"/>
              </a:rPr>
              <a:t>τέταρτο</a:t>
            </a: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Τράπεζα λέξεων 🏦</a:t>
            </a: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b="1" sz="1800">
              <a:solidFill>
                <a:srgbClr val="C87B32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C87B32"/>
                </a:solidFill>
                <a:latin typeface="Karla"/>
                <a:ea typeface="Karla"/>
                <a:cs typeface="Karla"/>
                <a:sym typeface="Karla"/>
              </a:rPr>
              <a:t>3/4, 1/4, διπλό, τέταρτο, ολόκληρο, μισ</a:t>
            </a:r>
            <a:r>
              <a:rPr lang="en" sz="18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ό</a:t>
            </a:r>
            <a:endParaRPr sz="18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34" name="Google Shape;134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✅​</a:t>
            </a:r>
            <a:endParaRPr sz="36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