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1" r:id="rId4"/>
    <p:sldId id="272" r:id="rId5"/>
    <p:sldId id="260" r:id="rId6"/>
    <p:sldId id="267" r:id="rId7"/>
    <p:sldId id="268" r:id="rId8"/>
    <p:sldId id="269" r:id="rId9"/>
    <p:sldId id="273" r:id="rId10"/>
    <p:sldId id="274" r:id="rId11"/>
    <p:sldId id="263" r:id="rId12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21/5/2025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21/5/2025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21/5/2025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Our visit to an Icelandic school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68" y="3666226"/>
            <a:ext cx="2395372" cy="25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Our guides …</a:t>
            </a:r>
            <a:endParaRPr lang="el-GR" dirty="0"/>
          </a:p>
        </p:txBody>
      </p:sp>
      <p:pic>
        <p:nvPicPr>
          <p:cNvPr id="2" name="Θέση εικόνας 1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68" y="2194206"/>
            <a:ext cx="2715289" cy="2036466"/>
          </a:xfrm>
        </p:spPr>
      </p:pic>
      <p:pic>
        <p:nvPicPr>
          <p:cNvPr id="3" name="Θέση εικόνας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24" y="2194026"/>
            <a:ext cx="2715768" cy="2036826"/>
          </a:xfrm>
        </p:spPr>
      </p:pic>
      <p:pic>
        <p:nvPicPr>
          <p:cNvPr id="4" name="Θέση εικόνας 3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98" y="2194026"/>
            <a:ext cx="2715768" cy="2036826"/>
          </a:xfrm>
        </p:spPr>
      </p:pic>
    </p:spTree>
    <p:extLst>
      <p:ext uri="{BB962C8B-B14F-4D97-AF65-F5344CB8AC3E}">
        <p14:creationId xmlns:p14="http://schemas.microsoft.com/office/powerpoint/2010/main" val="27503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3200" dirty="0" smtClean="0"/>
              <a:t>Thank you for your attention!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The Icelandic school system</a:t>
            </a:r>
            <a:endParaRPr lang="el-GR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n-US" dirty="0" smtClean="0"/>
              <a:t>Kindergarten (optional): 1-5 years old</a:t>
            </a:r>
          </a:p>
          <a:p>
            <a:pPr rtl="0"/>
            <a:r>
              <a:rPr lang="en-US" dirty="0" smtClean="0"/>
              <a:t>Primary and Secondary (compulsory): 6-16 years old</a:t>
            </a:r>
          </a:p>
          <a:p>
            <a:pPr rtl="0"/>
            <a:r>
              <a:rPr lang="en-US" dirty="0" smtClean="0"/>
              <a:t>Upper secondary – College: 16-19 years old</a:t>
            </a:r>
          </a:p>
          <a:p>
            <a:pPr rtl="0"/>
            <a:endParaRPr lang="en-US" dirty="0"/>
          </a:p>
          <a:p>
            <a:pPr marL="0" indent="0" rtl="0">
              <a:buNone/>
            </a:pPr>
            <a:r>
              <a:rPr lang="en-US" dirty="0" smtClean="0"/>
              <a:t>School day</a:t>
            </a:r>
          </a:p>
          <a:p>
            <a:r>
              <a:rPr lang="en-US" dirty="0" smtClean="0"/>
              <a:t>From 8:30 to 13:30 (primary) / 15:00 (secondary)</a:t>
            </a:r>
          </a:p>
          <a:p>
            <a:r>
              <a:rPr lang="en-US" dirty="0" smtClean="0"/>
              <a:t>Lunch at school paid by parents</a:t>
            </a:r>
          </a:p>
          <a:p>
            <a:r>
              <a:rPr lang="en-US" dirty="0" smtClean="0"/>
              <a:t>After school activities until 17:00 paid by parents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68" y="3666226"/>
            <a:ext cx="2395372" cy="25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The Icelandic school system</a:t>
            </a:r>
            <a:endParaRPr lang="el-GR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36982" cy="4229100"/>
          </a:xfrm>
        </p:spPr>
        <p:txBody>
          <a:bodyPr numCol="2" rtlCol="0">
            <a:normAutofit/>
          </a:bodyPr>
          <a:lstStyle/>
          <a:p>
            <a:pPr rtl="0"/>
            <a:r>
              <a:rPr lang="en-US" dirty="0" smtClean="0"/>
              <a:t>180 days of school per year</a:t>
            </a:r>
          </a:p>
          <a:p>
            <a:pPr rtl="0"/>
            <a:r>
              <a:rPr lang="en-US" dirty="0" smtClean="0"/>
              <a:t>30-35 lessons per week:</a:t>
            </a:r>
          </a:p>
          <a:p>
            <a:pPr lvl="1"/>
            <a:r>
              <a:rPr lang="en-US" dirty="0" smtClean="0"/>
              <a:t>Icelandic	</a:t>
            </a:r>
            <a:r>
              <a:rPr lang="en-US" dirty="0"/>
              <a:t>	</a:t>
            </a:r>
            <a:r>
              <a:rPr lang="en-US" dirty="0" smtClean="0"/>
              <a:t>Sport</a:t>
            </a:r>
          </a:p>
          <a:p>
            <a:pPr lvl="1"/>
            <a:r>
              <a:rPr lang="en-US" dirty="0" smtClean="0"/>
              <a:t>Math		Swimming</a:t>
            </a:r>
          </a:p>
          <a:p>
            <a:pPr lvl="1"/>
            <a:r>
              <a:rPr lang="en-US" dirty="0" smtClean="0"/>
              <a:t>English			Art</a:t>
            </a:r>
          </a:p>
          <a:p>
            <a:pPr lvl="1"/>
            <a:r>
              <a:rPr lang="en-US" dirty="0" smtClean="0"/>
              <a:t>Danish		Woodwork</a:t>
            </a:r>
          </a:p>
          <a:p>
            <a:pPr lvl="1"/>
            <a:r>
              <a:rPr lang="en-US" dirty="0" smtClean="0"/>
              <a:t>Social science		Textiles</a:t>
            </a:r>
          </a:p>
          <a:p>
            <a:pPr lvl="1"/>
            <a:r>
              <a:rPr lang="en-US" dirty="0" smtClean="0"/>
              <a:t>Science		Home economics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7522234" y="1640457"/>
            <a:ext cx="40544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 Secondary they can choose 4-6 hours per week: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Spanish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Knitting sweater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Make-up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Finance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Steel 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Car repairs</a:t>
            </a:r>
            <a:endParaRPr lang="el-GR" sz="2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68" y="3666226"/>
            <a:ext cx="2395372" cy="25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The Icelandic school system</a:t>
            </a:r>
            <a:endParaRPr lang="el-GR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36982" cy="4229100"/>
          </a:xfrm>
        </p:spPr>
        <p:txBody>
          <a:bodyPr numCol="1" rtlCol="0">
            <a:normAutofit/>
          </a:bodyPr>
          <a:lstStyle/>
          <a:p>
            <a:pPr rtl="0"/>
            <a:r>
              <a:rPr lang="en-US" dirty="0" smtClean="0"/>
              <a:t>1-3 years old: 5 children per adult</a:t>
            </a:r>
          </a:p>
          <a:p>
            <a:pPr rtl="0"/>
            <a:r>
              <a:rPr lang="en-US" dirty="0" smtClean="0"/>
              <a:t>4 years old: 8 children per adult</a:t>
            </a:r>
          </a:p>
          <a:p>
            <a:pPr rtl="0"/>
            <a:r>
              <a:rPr lang="en-US" dirty="0" smtClean="0"/>
              <a:t>5 years old: 12 children per adult</a:t>
            </a:r>
          </a:p>
          <a:p>
            <a:pPr rtl="0"/>
            <a:r>
              <a:rPr lang="en-US" dirty="0" smtClean="0"/>
              <a:t>6-15 years old: 18-25 children in a class</a:t>
            </a:r>
          </a:p>
          <a:p>
            <a:pPr rtl="0"/>
            <a:r>
              <a:rPr lang="en-US" dirty="0" smtClean="0"/>
              <a:t>Primary classes have a teacher assistant</a:t>
            </a:r>
          </a:p>
          <a:p>
            <a:pPr rtl="0"/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68" y="3666226"/>
            <a:ext cx="2395372" cy="25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Working school!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Summer jobs for teenagers</a:t>
            </a:r>
            <a:endParaRPr lang="el-GR" dirty="0" smtClean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60" y="1984075"/>
            <a:ext cx="5707048" cy="3804698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83" y="2613803"/>
            <a:ext cx="4237694" cy="31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The inside of an Icelandic school</a:t>
            </a:r>
            <a:endParaRPr lang="el-GR" dirty="0"/>
          </a:p>
        </p:txBody>
      </p:sp>
      <p:pic>
        <p:nvPicPr>
          <p:cNvPr id="2" name="Θέση εικόνας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7" name="Σύμβολο κράτησης κειμένου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smtClean="0"/>
              <a:t>At the school entrance hall … </a:t>
            </a:r>
            <a:endParaRPr lang="el-GR" dirty="0"/>
          </a:p>
        </p:txBody>
      </p:sp>
      <p:pic>
        <p:nvPicPr>
          <p:cNvPr id="3" name="Θέση εικόνας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10" name="Σύμβολο κράτησης κειμένου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The lunchroom</a:t>
            </a:r>
            <a:endParaRPr lang="el-GR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928" y="4787660"/>
            <a:ext cx="1325811" cy="13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A classroom</a:t>
            </a:r>
            <a:endParaRPr lang="el-GR" dirty="0"/>
          </a:p>
        </p:txBody>
      </p:sp>
      <p:pic>
        <p:nvPicPr>
          <p:cNvPr id="2" name="Θέση εικόνας 1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9" name="Σύμβολο κράτησης κειμένου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The projector</a:t>
            </a:r>
            <a:r>
              <a:rPr lang="en-US" dirty="0" smtClean="0"/>
              <a:t> corner …</a:t>
            </a:r>
            <a:endParaRPr lang="el-GR" dirty="0"/>
          </a:p>
        </p:txBody>
      </p:sp>
      <p:pic>
        <p:nvPicPr>
          <p:cNvPr id="3" name="Θέση εικόνας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/>
      </p:pic>
      <p:sp>
        <p:nvSpPr>
          <p:cNvPr id="13" name="Σύμβολο κράτησης κειμένου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Separate seating arrangements for group work</a:t>
            </a:r>
            <a:endParaRPr lang="el-GR" dirty="0"/>
          </a:p>
        </p:txBody>
      </p:sp>
      <p:pic>
        <p:nvPicPr>
          <p:cNvPr id="4" name="Θέση εικόνας 3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98" y="2194026"/>
            <a:ext cx="2715768" cy="2036826"/>
          </a:xfrm>
        </p:spPr>
      </p:pic>
      <p:sp>
        <p:nvSpPr>
          <p:cNvPr id="14" name="Σύμβολο κράτησης κειμένου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r>
              <a:rPr lang="en-US" dirty="0" smtClean="0"/>
              <a:t>A quiet corner for students with special needs.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Προσθέστε τίτλο διαφάνειας - 3</a:t>
            </a:r>
            <a:endParaRPr lang="el-GR" dirty="0"/>
          </a:p>
        </p:txBody>
      </p:sp>
      <p:pic>
        <p:nvPicPr>
          <p:cNvPr id="2" name="Θέση εικόνας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>
            <a:fillRect/>
          </a:stretch>
        </p:blipFill>
        <p:spPr/>
      </p:pic>
      <p:pic>
        <p:nvPicPr>
          <p:cNvPr id="3" name="Θέση εικόνας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pic>
        <p:nvPicPr>
          <p:cNvPr id="4" name="Θέση εικόνας 3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sp>
        <p:nvSpPr>
          <p:cNvPr id="10" name="Σύμβολο κράτησης κειμένου 9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415544" cy="3248729"/>
          </a:xfrm>
        </p:spPr>
        <p:txBody>
          <a:bodyPr rtlCol="0"/>
          <a:lstStyle/>
          <a:p>
            <a:pPr rtl="0"/>
            <a:r>
              <a:rPr lang="en-US" dirty="0" smtClean="0"/>
              <a:t>The greenhouse </a:t>
            </a:r>
          </a:p>
          <a:p>
            <a:pPr rtl="0"/>
            <a:r>
              <a:rPr lang="en-US" dirty="0" smtClean="0"/>
              <a:t>and </a:t>
            </a:r>
          </a:p>
          <a:p>
            <a:pPr rtl="0"/>
            <a:r>
              <a:rPr lang="en-US" dirty="0" smtClean="0"/>
              <a:t>the textile classroom.</a:t>
            </a:r>
            <a:endParaRPr lang="el-GR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68" y="3666226"/>
            <a:ext cx="2395372" cy="25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Προσθέστε τίτλο διαφάνειας - 3</a:t>
            </a:r>
            <a:endParaRPr lang="el-GR" dirty="0"/>
          </a:p>
        </p:txBody>
      </p:sp>
      <p:pic>
        <p:nvPicPr>
          <p:cNvPr id="2" name="Θέση εικόνας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5" y="1848868"/>
            <a:ext cx="3886200" cy="2914650"/>
          </a:xfrm>
        </p:spPr>
      </p:pic>
      <p:pic>
        <p:nvPicPr>
          <p:cNvPr id="3" name="Θέση εικόνας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80" y="559760"/>
            <a:ext cx="2993366" cy="2245024"/>
          </a:xfrm>
        </p:spPr>
      </p:pic>
      <p:pic>
        <p:nvPicPr>
          <p:cNvPr id="4" name="Θέση εικόνας 3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80" y="3486223"/>
            <a:ext cx="2993366" cy="2245024"/>
          </a:xfrm>
        </p:spPr>
      </p:pic>
      <p:sp>
        <p:nvSpPr>
          <p:cNvPr id="10" name="Σύμβολο κράτησης κειμένου 9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415544" cy="3248729"/>
          </a:xfrm>
        </p:spPr>
        <p:txBody>
          <a:bodyPr rtlCol="0"/>
          <a:lstStyle/>
          <a:p>
            <a:pPr rtl="0"/>
            <a:r>
              <a:rPr lang="en-US" dirty="0" smtClean="0"/>
              <a:t>The chess classroom</a:t>
            </a:r>
          </a:p>
          <a:p>
            <a:pPr rtl="0"/>
            <a:r>
              <a:rPr lang="en-US" dirty="0" smtClean="0"/>
              <a:t>and </a:t>
            </a:r>
          </a:p>
          <a:p>
            <a:pPr rtl="0"/>
            <a:r>
              <a:rPr lang="en-US" dirty="0" smtClean="0"/>
              <a:t>the arts and crafts classroom.</a:t>
            </a:r>
            <a:endParaRPr lang="el-GR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68" y="3666226"/>
            <a:ext cx="2395372" cy="25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Πολύχρωμη παρουσίαση</Template>
  <TotalTime>132</TotalTime>
  <Words>219</Words>
  <Application>Microsoft Office PowerPoint</Application>
  <PresentationFormat>Ευρεία οθόνη</PresentationFormat>
  <Paragraphs>52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Εικόνα φύσης 16x9</vt:lpstr>
      <vt:lpstr>Our visit to an Icelandic school</vt:lpstr>
      <vt:lpstr>The Icelandic school system</vt:lpstr>
      <vt:lpstr>The Icelandic school system</vt:lpstr>
      <vt:lpstr>The Icelandic school system</vt:lpstr>
      <vt:lpstr>Working school!</vt:lpstr>
      <vt:lpstr>The inside of an Icelandic school</vt:lpstr>
      <vt:lpstr>A classroom</vt:lpstr>
      <vt:lpstr>Προσθέστε τίτλο διαφάνειας - 3</vt:lpstr>
      <vt:lpstr>Προσθέστε τίτλο διαφάνειας - 3</vt:lpstr>
      <vt:lpstr>Our guides …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visit to an Icelandic school</dc:title>
  <dc:creator>Phaedra</dc:creator>
  <cp:lastModifiedBy>Phaedra</cp:lastModifiedBy>
  <cp:revision>25</cp:revision>
  <dcterms:created xsi:type="dcterms:W3CDTF">2025-05-21T07:16:41Z</dcterms:created>
  <dcterms:modified xsi:type="dcterms:W3CDTF">2025-05-21T10:29:08Z</dcterms:modified>
</cp:coreProperties>
</file>