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7" r:id="rId5"/>
    <p:sldId id="257" r:id="rId6"/>
    <p:sldId id="258" r:id="rId7"/>
    <p:sldId id="275" r:id="rId8"/>
    <p:sldId id="278" r:id="rId9"/>
    <p:sldId id="279" r:id="rId10"/>
    <p:sldId id="266" r:id="rId11"/>
    <p:sldId id="281" r:id="rId12"/>
    <p:sldId id="280" r:id="rId13"/>
    <p:sldId id="276" r:id="rId1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3/11/2020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3/11/2020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3</a:t>
            </a:fld>
            <a:endParaRPr lang="el-GR" dirty="0"/>
          </a:p>
        </p:txBody>
      </p:sp>
    </p:spTree>
    <p:extLst>
      <p:ext uri="{BB962C8B-B14F-4D97-AF65-F5344CB8AC3E}">
        <p14:creationId xmlns:p14="http://schemas.microsoft.com/office/powerpoint/2010/main" val="233325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7</a:t>
            </a:fld>
            <a:endParaRPr lang="el-GR" dirty="0"/>
          </a:p>
        </p:txBody>
      </p:sp>
    </p:spTree>
    <p:extLst>
      <p:ext uri="{BB962C8B-B14F-4D97-AF65-F5344CB8AC3E}">
        <p14:creationId xmlns:p14="http://schemas.microsoft.com/office/powerpoint/2010/main" val="37270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10</a:t>
            </a:fld>
            <a:endParaRPr lang="el-GR" dirty="0"/>
          </a:p>
        </p:txBody>
      </p:sp>
    </p:spTree>
    <p:extLst>
      <p:ext uri="{BB962C8B-B14F-4D97-AF65-F5344CB8AC3E}">
        <p14:creationId xmlns:p14="http://schemas.microsoft.com/office/powerpoint/2010/main" val="12132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3/11/2020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3/11/2020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3/11/2020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3/11/2020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3/11/2020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3/11/2020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3/11/2020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3/11/2020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3/11/2020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3/11/2020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427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r>
              <a:rPr lang="en-US" dirty="0"/>
              <a:t>This is me!</a:t>
            </a:r>
            <a:endParaRPr lang="el-GR" dirty="0"/>
          </a:p>
        </p:txBody>
      </p:sp>
      <p:sp>
        <p:nvSpPr>
          <p:cNvPr id="3" name="Υπότιτλος 2"/>
          <p:cNvSpPr>
            <a:spLocks noGrp="1"/>
          </p:cNvSpPr>
          <p:nvPr>
            <p:ph type="subTitle" idx="1"/>
          </p:nvPr>
        </p:nvSpPr>
        <p:spPr>
          <a:xfrm>
            <a:off x="838200" y="2438400"/>
            <a:ext cx="2521496" cy="774576"/>
          </a:xfrm>
        </p:spPr>
        <p:txBody>
          <a:bodyPr rtlCol="0"/>
          <a:lstStyle/>
          <a:p>
            <a:pPr rtl="0"/>
            <a:r>
              <a:rPr lang="en-US" dirty="0"/>
              <a:t>ATHINA PAHINI 2020-2021</a:t>
            </a:r>
            <a:endParaRPr lang="el-GR" dirty="0"/>
          </a:p>
        </p:txBody>
      </p:sp>
    </p:spTree>
    <p:extLst>
      <p:ext uri="{BB962C8B-B14F-4D97-AF65-F5344CB8AC3E}">
        <p14:creationId xmlns:p14="http://schemas.microsoft.com/office/powerpoint/2010/main" val="9369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dirty="0"/>
              <a:t>This is me!</a:t>
            </a:r>
            <a:endParaRPr lang="el-GR" dirty="0"/>
          </a:p>
        </p:txBody>
      </p:sp>
      <p:sp>
        <p:nvSpPr>
          <p:cNvPr id="3" name="Υπότιτλος 2"/>
          <p:cNvSpPr>
            <a:spLocks noGrp="1"/>
          </p:cNvSpPr>
          <p:nvPr>
            <p:ph type="subTitle" idx="1"/>
          </p:nvPr>
        </p:nvSpPr>
        <p:spPr>
          <a:xfrm>
            <a:off x="838200" y="2438400"/>
            <a:ext cx="2521496" cy="774576"/>
          </a:xfrm>
        </p:spPr>
        <p:txBody>
          <a:bodyPr rtlCol="0"/>
          <a:lstStyle/>
          <a:p>
            <a:pPr rtl="0"/>
            <a:r>
              <a:rPr lang="en-US" dirty="0"/>
              <a:t>ATHINA PAHINI 2020-2021</a:t>
            </a:r>
            <a:endParaRPr lang="el-GR"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5440" y="0"/>
            <a:ext cx="9612560" cy="1700808"/>
          </a:xfrm>
        </p:spPr>
        <p:txBody>
          <a:bodyPr rtlCol="0"/>
          <a:lstStyle/>
          <a:p>
            <a:pPr rtl="0"/>
            <a:r>
              <a:rPr lang="en-US" dirty="0"/>
              <a:t>Hi</a:t>
            </a:r>
          </a:p>
        </p:txBody>
      </p:sp>
      <p:sp>
        <p:nvSpPr>
          <p:cNvPr id="3" name="Θέση κειμένου 2"/>
          <p:cNvSpPr>
            <a:spLocks noGrp="1"/>
          </p:cNvSpPr>
          <p:nvPr>
            <p:ph type="body" idx="1"/>
          </p:nvPr>
        </p:nvSpPr>
        <p:spPr>
          <a:xfrm>
            <a:off x="1343472" y="2204864"/>
            <a:ext cx="9073008" cy="3744416"/>
          </a:xfrm>
        </p:spPr>
        <p:txBody>
          <a:bodyPr rtlCol="0"/>
          <a:lstStyle/>
          <a:p>
            <a:pPr rtl="0"/>
            <a:r>
              <a:rPr lang="en-US" dirty="0"/>
              <a:t>Hi!</a:t>
            </a:r>
          </a:p>
          <a:p>
            <a:r>
              <a:rPr lang="en-US" dirty="0"/>
              <a:t>My name is Athina, I am 9 years old</a:t>
            </a:r>
            <a:r>
              <a:rPr lang="en-US" b="0" i="0" dirty="0">
                <a:solidFill>
                  <a:srgbClr val="666666"/>
                </a:solidFill>
                <a:effectLst/>
                <a:latin typeface="Roboto"/>
              </a:rPr>
              <a:t> </a:t>
            </a:r>
            <a:r>
              <a:rPr lang="en-US" dirty="0"/>
              <a:t>and I am a student of the 1</a:t>
            </a:r>
            <a:r>
              <a:rPr lang="en-US" baseline="30000" dirty="0"/>
              <a:t>st</a:t>
            </a:r>
            <a:r>
              <a:rPr lang="en-US" dirty="0"/>
              <a:t> Experimental Primary School of Thessaloniki.</a:t>
            </a:r>
          </a:p>
          <a:p>
            <a:r>
              <a:rPr lang="en-US" dirty="0"/>
              <a:t>I go to the 5th Grade and I am going to talk to you about myself.</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F1CFE4C-7BD5-4E1F-900D-2181E95F088D}"/>
              </a:ext>
            </a:extLst>
          </p:cNvPr>
          <p:cNvSpPr>
            <a:spLocks noGrp="1"/>
          </p:cNvSpPr>
          <p:nvPr>
            <p:ph idx="1"/>
          </p:nvPr>
        </p:nvSpPr>
        <p:spPr>
          <a:xfrm>
            <a:off x="695400" y="620688"/>
            <a:ext cx="9972600" cy="4682832"/>
          </a:xfrm>
        </p:spPr>
        <p:txBody>
          <a:bodyPr/>
          <a:lstStyle/>
          <a:p>
            <a:r>
              <a:rPr lang="en-US" b="0" i="0" dirty="0">
                <a:solidFill>
                  <a:srgbClr val="0070C0"/>
                </a:solidFill>
                <a:effectLst/>
                <a:latin typeface="Roboto"/>
              </a:rPr>
              <a:t>HERE’S WHAT I LOOK LIKE …</a:t>
            </a:r>
            <a:br>
              <a:rPr lang="en-US" dirty="0"/>
            </a:br>
            <a:r>
              <a:rPr lang="en-US" b="0" i="0" dirty="0">
                <a:solidFill>
                  <a:srgbClr val="666666"/>
                </a:solidFill>
                <a:effectLst/>
                <a:latin typeface="Roboto"/>
              </a:rPr>
              <a:t>🤓I have got long brown hair and brown eyes.</a:t>
            </a:r>
            <a:br>
              <a:rPr lang="en-US" dirty="0"/>
            </a:br>
            <a:r>
              <a:rPr lang="en-US" b="0" i="0" dirty="0">
                <a:solidFill>
                  <a:srgbClr val="666666"/>
                </a:solidFill>
                <a:effectLst/>
                <a:latin typeface="Roboto"/>
              </a:rPr>
              <a:t>🤓I am a brunette.</a:t>
            </a:r>
            <a:br>
              <a:rPr lang="en-US" dirty="0"/>
            </a:br>
            <a:r>
              <a:rPr lang="en-US" b="0" i="0" dirty="0">
                <a:solidFill>
                  <a:srgbClr val="666666"/>
                </a:solidFill>
                <a:effectLst/>
                <a:latin typeface="Roboto"/>
              </a:rPr>
              <a:t>🤓I am quite short</a:t>
            </a:r>
            <a:br>
              <a:rPr lang="en-US" dirty="0"/>
            </a:br>
            <a:r>
              <a:rPr lang="en-US" b="0" i="0" dirty="0">
                <a:solidFill>
                  <a:srgbClr val="666666"/>
                </a:solidFill>
                <a:effectLst/>
                <a:latin typeface="Roboto"/>
              </a:rPr>
              <a:t>🤓I am bit thin</a:t>
            </a:r>
            <a:br>
              <a:rPr lang="en-US" dirty="0"/>
            </a:br>
            <a:r>
              <a:rPr lang="en-US" b="0" i="0" dirty="0">
                <a:solidFill>
                  <a:srgbClr val="666666"/>
                </a:solidFill>
                <a:effectLst/>
                <a:latin typeface="Roboto"/>
              </a:rPr>
              <a:t>🤓I am average build</a:t>
            </a:r>
            <a:r>
              <a:rPr lang="en-US" dirty="0"/>
              <a:t>.</a:t>
            </a:r>
            <a:endParaRPr lang="el-GR" dirty="0"/>
          </a:p>
        </p:txBody>
      </p:sp>
    </p:spTree>
    <p:extLst>
      <p:ext uri="{BB962C8B-B14F-4D97-AF65-F5344CB8AC3E}">
        <p14:creationId xmlns:p14="http://schemas.microsoft.com/office/powerpoint/2010/main" val="29825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DABABD-1B80-4B87-9407-4B730AB9D31B}"/>
              </a:ext>
            </a:extLst>
          </p:cNvPr>
          <p:cNvSpPr>
            <a:spLocks noGrp="1"/>
          </p:cNvSpPr>
          <p:nvPr>
            <p:ph idx="1"/>
          </p:nvPr>
        </p:nvSpPr>
        <p:spPr>
          <a:xfrm>
            <a:off x="634561" y="1124744"/>
            <a:ext cx="8203083" cy="4071163"/>
          </a:xfrm>
        </p:spPr>
        <p:txBody>
          <a:bodyPr/>
          <a:lstStyle/>
          <a:p>
            <a:pPr algn="l" fontAlgn="base"/>
            <a:r>
              <a:rPr lang="en-US" b="0" i="0" dirty="0">
                <a:solidFill>
                  <a:srgbClr val="666666"/>
                </a:solidFill>
                <a:effectLst/>
                <a:latin typeface="Roboto"/>
              </a:rPr>
              <a:t>I usually wear casual clothes, such as T-shirts with trousers 👕🩳</a:t>
            </a:r>
          </a:p>
          <a:p>
            <a:pPr marL="0" indent="0">
              <a:buNone/>
            </a:pPr>
            <a:br>
              <a:rPr lang="en-US" dirty="0"/>
            </a:br>
            <a:endParaRPr lang="el-GR" dirty="0"/>
          </a:p>
        </p:txBody>
      </p:sp>
      <p:sp>
        <p:nvSpPr>
          <p:cNvPr id="4" name="TextBox 3">
            <a:extLst>
              <a:ext uri="{FF2B5EF4-FFF2-40B4-BE49-F238E27FC236}">
                <a16:creationId xmlns:a16="http://schemas.microsoft.com/office/drawing/2014/main" id="{268D3AC0-2271-4320-9E12-A05BC3249591}"/>
              </a:ext>
            </a:extLst>
          </p:cNvPr>
          <p:cNvSpPr txBox="1"/>
          <p:nvPr/>
        </p:nvSpPr>
        <p:spPr>
          <a:xfrm>
            <a:off x="9840416" y="1556792"/>
            <a:ext cx="1800200" cy="1200329"/>
          </a:xfrm>
          <a:prstGeom prst="rect">
            <a:avLst/>
          </a:prstGeom>
          <a:noFill/>
        </p:spPr>
        <p:txBody>
          <a:bodyPr wrap="square" rtlCol="0">
            <a:spAutoFit/>
          </a:bodyPr>
          <a:lstStyle/>
          <a:p>
            <a:r>
              <a:rPr lang="en-US" sz="7200" b="0" i="0" dirty="0">
                <a:solidFill>
                  <a:srgbClr val="666666"/>
                </a:solidFill>
                <a:effectLst/>
                <a:latin typeface="Roboto"/>
              </a:rPr>
              <a:t>🩳</a:t>
            </a:r>
            <a:endParaRPr lang="el-GR" sz="7200" dirty="0"/>
          </a:p>
        </p:txBody>
      </p:sp>
      <p:sp>
        <p:nvSpPr>
          <p:cNvPr id="6" name="TextBox 5">
            <a:extLst>
              <a:ext uri="{FF2B5EF4-FFF2-40B4-BE49-F238E27FC236}">
                <a16:creationId xmlns:a16="http://schemas.microsoft.com/office/drawing/2014/main" id="{02EBFE5E-E207-46AD-977F-1AD813CA85E7}"/>
              </a:ext>
            </a:extLst>
          </p:cNvPr>
          <p:cNvSpPr txBox="1"/>
          <p:nvPr/>
        </p:nvSpPr>
        <p:spPr>
          <a:xfrm>
            <a:off x="695400" y="2852936"/>
            <a:ext cx="432048" cy="1200329"/>
          </a:xfrm>
          <a:prstGeom prst="rect">
            <a:avLst/>
          </a:prstGeom>
          <a:noFill/>
        </p:spPr>
        <p:txBody>
          <a:bodyPr wrap="square" rtlCol="0">
            <a:spAutoFit/>
          </a:bodyPr>
          <a:lstStyle/>
          <a:p>
            <a:r>
              <a:rPr lang="en-US" sz="7200" b="0" i="0" dirty="0">
                <a:solidFill>
                  <a:srgbClr val="666666"/>
                </a:solidFill>
                <a:effectLst/>
                <a:latin typeface="Roboto"/>
              </a:rPr>
              <a:t>👕</a:t>
            </a:r>
            <a:endParaRPr lang="el-GR" sz="7200" dirty="0"/>
          </a:p>
        </p:txBody>
      </p:sp>
      <p:pic>
        <p:nvPicPr>
          <p:cNvPr id="3076" name="Picture 4" descr="blue nike t shirt Sale,up to 42% Discounts">
            <a:extLst>
              <a:ext uri="{FF2B5EF4-FFF2-40B4-BE49-F238E27FC236}">
                <a16:creationId xmlns:a16="http://schemas.microsoft.com/office/drawing/2014/main" id="{A55DACE3-9B0E-4BAB-AF4A-83F60FFF6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843" y="2031876"/>
            <a:ext cx="19335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n Cotton Stretch Slim Fit Chino Trousers | UNIQLO">
            <a:extLst>
              <a:ext uri="{FF2B5EF4-FFF2-40B4-BE49-F238E27FC236}">
                <a16:creationId xmlns:a16="http://schemas.microsoft.com/office/drawing/2014/main" id="{651197EE-610A-43F0-B5BC-1578CF1B0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103" y="3456872"/>
            <a:ext cx="2873629" cy="2873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E4607D-C5E7-4B15-A66F-66AB8CCAD28D}"/>
              </a:ext>
            </a:extLst>
          </p:cNvPr>
          <p:cNvSpPr txBox="1"/>
          <p:nvPr/>
        </p:nvSpPr>
        <p:spPr>
          <a:xfrm>
            <a:off x="695400" y="404147"/>
            <a:ext cx="8353026" cy="769441"/>
          </a:xfrm>
          <a:prstGeom prst="rect">
            <a:avLst/>
          </a:prstGeom>
          <a:noFill/>
        </p:spPr>
        <p:txBody>
          <a:bodyPr wrap="square" rtlCol="0">
            <a:spAutoFit/>
          </a:bodyPr>
          <a:lstStyle/>
          <a:p>
            <a:r>
              <a:rPr lang="en-US" sz="4400" dirty="0">
                <a:solidFill>
                  <a:srgbClr val="0070C0"/>
                </a:solidFill>
              </a:rPr>
              <a:t>What</a:t>
            </a:r>
            <a:r>
              <a:rPr lang="en-US" sz="4400" dirty="0"/>
              <a:t> </a:t>
            </a:r>
            <a:r>
              <a:rPr lang="en-US" sz="4400" dirty="0">
                <a:solidFill>
                  <a:srgbClr val="0070C0"/>
                </a:solidFill>
              </a:rPr>
              <a:t>I</a:t>
            </a:r>
            <a:r>
              <a:rPr lang="en-US" sz="4400" dirty="0"/>
              <a:t> </a:t>
            </a:r>
            <a:r>
              <a:rPr lang="en-US" sz="4400" dirty="0">
                <a:solidFill>
                  <a:srgbClr val="0070C0"/>
                </a:solidFill>
              </a:rPr>
              <a:t>wear...</a:t>
            </a:r>
            <a:endParaRPr lang="el-GR" sz="4400" dirty="0">
              <a:solidFill>
                <a:srgbClr val="0070C0"/>
              </a:solidFill>
            </a:endParaRPr>
          </a:p>
        </p:txBody>
      </p:sp>
    </p:spTree>
    <p:extLst>
      <p:ext uri="{BB962C8B-B14F-4D97-AF65-F5344CB8AC3E}">
        <p14:creationId xmlns:p14="http://schemas.microsoft.com/office/powerpoint/2010/main" val="35072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A2CCC7-4991-471F-99B9-6C683B50A5FA}"/>
              </a:ext>
            </a:extLst>
          </p:cNvPr>
          <p:cNvSpPr>
            <a:spLocks noGrp="1"/>
          </p:cNvSpPr>
          <p:nvPr>
            <p:ph idx="1"/>
          </p:nvPr>
        </p:nvSpPr>
        <p:spPr>
          <a:xfrm>
            <a:off x="623392" y="548680"/>
            <a:ext cx="10044608" cy="4754840"/>
          </a:xfrm>
        </p:spPr>
        <p:txBody>
          <a:bodyPr/>
          <a:lstStyle/>
          <a:p>
            <a:r>
              <a:rPr lang="en-US" b="0" i="0" dirty="0">
                <a:solidFill>
                  <a:srgbClr val="666666"/>
                </a:solidFill>
                <a:effectLst/>
                <a:latin typeface="Roboto"/>
              </a:rPr>
              <a:t>I live in </a:t>
            </a:r>
            <a:r>
              <a:rPr lang="en-US" b="0" i="0" dirty="0" err="1">
                <a:solidFill>
                  <a:srgbClr val="666666"/>
                </a:solidFill>
                <a:effectLst/>
                <a:latin typeface="Roboto"/>
              </a:rPr>
              <a:t>Ano</a:t>
            </a:r>
            <a:r>
              <a:rPr lang="en-US" b="0" i="0" dirty="0">
                <a:solidFill>
                  <a:srgbClr val="666666"/>
                </a:solidFill>
                <a:effectLst/>
                <a:latin typeface="Roboto"/>
              </a:rPr>
              <a:t> </a:t>
            </a:r>
            <a:r>
              <a:rPr lang="en-US" b="0" i="0" dirty="0" err="1">
                <a:solidFill>
                  <a:srgbClr val="666666"/>
                </a:solidFill>
                <a:effectLst/>
                <a:latin typeface="Roboto"/>
              </a:rPr>
              <a:t>Poli</a:t>
            </a:r>
            <a:r>
              <a:rPr lang="en-US" b="0" i="0" dirty="0">
                <a:solidFill>
                  <a:srgbClr val="666666"/>
                </a:solidFill>
                <a:effectLst/>
                <a:latin typeface="Roboto"/>
              </a:rPr>
              <a:t>, </a:t>
            </a:r>
            <a:r>
              <a:rPr lang="de-DE" dirty="0">
                <a:solidFill>
                  <a:srgbClr val="666666"/>
                </a:solidFill>
                <a:latin typeface="Roboto"/>
              </a:rPr>
              <a:t>in northern </a:t>
            </a:r>
            <a:r>
              <a:rPr lang="de-DE">
                <a:solidFill>
                  <a:srgbClr val="666666"/>
                </a:solidFill>
                <a:latin typeface="Roboto"/>
              </a:rPr>
              <a:t>Thessaloniki</a:t>
            </a:r>
            <a:r>
              <a:rPr lang="en-US" b="0" i="0" dirty="0">
                <a:solidFill>
                  <a:srgbClr val="666666"/>
                </a:solidFill>
                <a:effectLst/>
                <a:latin typeface="Roboto"/>
              </a:rPr>
              <a:t>.</a:t>
            </a:r>
            <a:endParaRPr lang="el-GR" dirty="0"/>
          </a:p>
        </p:txBody>
      </p:sp>
      <p:pic>
        <p:nvPicPr>
          <p:cNvPr id="2" name="Picture 1"/>
          <p:cNvPicPr>
            <a:picLocks noChangeAspect="1"/>
          </p:cNvPicPr>
          <p:nvPr/>
        </p:nvPicPr>
        <p:blipFill rotWithShape="1">
          <a:blip r:embed="rId2"/>
          <a:srcRect t="1" r="-345" b="-454"/>
          <a:stretch/>
        </p:blipFill>
        <p:spPr>
          <a:xfrm>
            <a:off x="4295800" y="1916832"/>
            <a:ext cx="5976664" cy="3888431"/>
          </a:xfrm>
          <a:prstGeom prst="ellipse">
            <a:avLst/>
          </a:prstGeom>
          <a:ln>
            <a:noFill/>
          </a:ln>
          <a:effectLst>
            <a:softEdge rad="112500"/>
          </a:effectLst>
        </p:spPr>
      </p:pic>
    </p:spTree>
    <p:extLst>
      <p:ext uri="{BB962C8B-B14F-4D97-AF65-F5344CB8AC3E}">
        <p14:creationId xmlns:p14="http://schemas.microsoft.com/office/powerpoint/2010/main" val="4650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quarter" idx="16"/>
          </p:nvPr>
        </p:nvSpPr>
        <p:spPr>
          <a:xfrm>
            <a:off x="5591944" y="1259989"/>
            <a:ext cx="3566160" cy="3456384"/>
          </a:xfr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lstStyle/>
          <a:p>
            <a:pPr marL="285750" indent="-285750" rtl="0">
              <a:buFont typeface="Arial" panose="020B0604020202020204" pitchFamily="34" charset="0"/>
              <a:buChar char="♥"/>
            </a:pPr>
            <a:r>
              <a:rPr lang="en-US" dirty="0">
                <a:solidFill>
                  <a:schemeClr val="bg2">
                    <a:lumMod val="50000"/>
                  </a:schemeClr>
                </a:solidFill>
              </a:rPr>
              <a:t>I enjoy reading books</a:t>
            </a:r>
            <a:r>
              <a:rPr lang="el-GR" dirty="0">
                <a:solidFill>
                  <a:schemeClr val="bg2">
                    <a:lumMod val="50000"/>
                  </a:schemeClr>
                </a:solidFill>
              </a:rPr>
              <a:t> </a:t>
            </a:r>
            <a:r>
              <a:rPr lang="en-US" dirty="0">
                <a:solidFill>
                  <a:schemeClr val="bg2">
                    <a:lumMod val="50000"/>
                  </a:schemeClr>
                </a:solidFill>
              </a:rPr>
              <a:t>because it makes me relax.</a:t>
            </a:r>
          </a:p>
          <a:p>
            <a:pPr marL="285750" indent="-285750" rtl="0">
              <a:buFont typeface="Arial" panose="020B0604020202020204" pitchFamily="34" charset="0"/>
              <a:buChar char="♥"/>
            </a:pPr>
            <a:r>
              <a:rPr lang="en-US" dirty="0">
                <a:solidFill>
                  <a:schemeClr val="bg2">
                    <a:lumMod val="50000"/>
                  </a:schemeClr>
                </a:solidFill>
              </a:rPr>
              <a:t>I like travelling because I am visiting new places.</a:t>
            </a:r>
          </a:p>
          <a:p>
            <a:pPr marL="285750" indent="-285750" rtl="0">
              <a:buFont typeface="Arial" panose="020B0604020202020204" pitchFamily="34" charset="0"/>
              <a:buChar char="♥"/>
            </a:pPr>
            <a:r>
              <a:rPr lang="en-US" dirty="0">
                <a:solidFill>
                  <a:schemeClr val="bg2">
                    <a:lumMod val="50000"/>
                  </a:schemeClr>
                </a:solidFill>
              </a:rPr>
              <a:t>I enjoy drawing because I am having a good time.</a:t>
            </a:r>
          </a:p>
          <a:p>
            <a:pPr marL="285750" indent="-285750" rtl="0">
              <a:buFont typeface="Arial" panose="020B0604020202020204" pitchFamily="34" charset="0"/>
              <a:buChar char="♥"/>
            </a:pPr>
            <a:r>
              <a:rPr lang="en-US" dirty="0">
                <a:solidFill>
                  <a:schemeClr val="bg2">
                    <a:lumMod val="50000"/>
                  </a:schemeClr>
                </a:solidFill>
              </a:rPr>
              <a:t>I love playing Lego because it’s fun.</a:t>
            </a:r>
          </a:p>
        </p:txBody>
      </p:sp>
      <p:pic>
        <p:nvPicPr>
          <p:cNvPr id="1026" name="Picture 2" descr="25 Greatest Science Books of All Time | Discover Magazine">
            <a:extLst>
              <a:ext uri="{FF2B5EF4-FFF2-40B4-BE49-F238E27FC236}">
                <a16:creationId xmlns:a16="http://schemas.microsoft.com/office/drawing/2014/main" id="{32B98AE4-58C6-49D0-B268-DF6AC0A5C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259990"/>
            <a:ext cx="3566160" cy="34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Θέση περιεχομένου 14" descr="Εικόνα που περιέχει ηλεκτρονικές συσκευές, ακουστικό, καθιστός, πίνακας&#10;&#10;Περιγραφή που δημιουργήθηκε αυτόματα">
            <a:extLst>
              <a:ext uri="{FF2B5EF4-FFF2-40B4-BE49-F238E27FC236}">
                <a16:creationId xmlns:a16="http://schemas.microsoft.com/office/drawing/2014/main" id="{33AC11C3-886A-499B-A47B-4E4931A954C0}"/>
              </a:ext>
            </a:extLst>
          </p:cNvPr>
          <p:cNvPicPr>
            <a:picLocks noGrp="1" noChangeAspect="1"/>
          </p:cNvPicPr>
          <p:nvPr>
            <p:ph sz="half" idx="2"/>
          </p:nvPr>
        </p:nvPicPr>
        <p:blipFill>
          <a:blip r:embed="rId2"/>
          <a:stretch>
            <a:fillRect/>
          </a:stretch>
        </p:blipFill>
        <p:spPr>
          <a:xfrm>
            <a:off x="1623748" y="1772816"/>
            <a:ext cx="3743325" cy="3743325"/>
          </a:xfrm>
        </p:spPr>
      </p:pic>
      <p:sp>
        <p:nvSpPr>
          <p:cNvPr id="13" name="Θέση περιεχομένου 12">
            <a:extLst>
              <a:ext uri="{FF2B5EF4-FFF2-40B4-BE49-F238E27FC236}">
                <a16:creationId xmlns:a16="http://schemas.microsoft.com/office/drawing/2014/main" id="{8D0698C4-4831-440C-9E48-D131B415B1FB}"/>
              </a:ext>
            </a:extLst>
          </p:cNvPr>
          <p:cNvSpPr>
            <a:spLocks noGrp="1"/>
          </p:cNvSpPr>
          <p:nvPr>
            <p:ph sz="quarter" idx="4"/>
          </p:nvPr>
        </p:nvSpPr>
        <p:spPr>
          <a:xfrm>
            <a:off x="5807968" y="1557338"/>
            <a:ext cx="4499992" cy="3743341"/>
          </a:xfrm>
        </p:spPr>
        <p:txBody>
          <a:bodyPr/>
          <a:lstStyle/>
          <a:p>
            <a:r>
              <a:rPr lang="en-US" dirty="0"/>
              <a:t>I enjoy listening to music because it is relaxing and fun.</a:t>
            </a:r>
          </a:p>
          <a:p>
            <a:r>
              <a:rPr lang="en-US" dirty="0"/>
              <a:t>I like playing the                                       piano because it  s as  </a:t>
            </a:r>
            <a:r>
              <a:rPr lang="en-US" dirty="0" err="1"/>
              <a:t>sa</a:t>
            </a:r>
            <a:r>
              <a:rPr lang="en-US" dirty="0"/>
              <a:t> a s a as a is fun.</a:t>
            </a:r>
          </a:p>
          <a:p>
            <a:endParaRPr lang="en-US" dirty="0"/>
          </a:p>
          <a:p>
            <a:pPr marL="0" indent="0">
              <a:buNone/>
            </a:pPr>
            <a:endParaRPr lang="el-GR" dirty="0"/>
          </a:p>
        </p:txBody>
      </p:sp>
      <p:pic>
        <p:nvPicPr>
          <p:cNvPr id="4102" name="Picture 6" descr="5 Best Headphones For Music Of 2020">
            <a:extLst>
              <a:ext uri="{FF2B5EF4-FFF2-40B4-BE49-F238E27FC236}">
                <a16:creationId xmlns:a16="http://schemas.microsoft.com/office/drawing/2014/main" id="{2822A3E1-0533-4606-9C11-F6F404DB6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2" y="598922"/>
            <a:ext cx="1943011" cy="19168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usic Images, Stock Photos &amp; Vectors | Shutterstock">
            <a:extLst>
              <a:ext uri="{FF2B5EF4-FFF2-40B4-BE49-F238E27FC236}">
                <a16:creationId xmlns:a16="http://schemas.microsoft.com/office/drawing/2014/main" id="{F45DD293-3ED5-4106-B506-A6B61041F5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526"/>
          <a:stretch/>
        </p:blipFill>
        <p:spPr bwMode="auto">
          <a:xfrm>
            <a:off x="8057964" y="2230571"/>
            <a:ext cx="275272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usic note icon. vector Illustration design. - Download Free Vectors,  Clipart Graphics &amp; Vector Art">
            <a:extLst>
              <a:ext uri="{FF2B5EF4-FFF2-40B4-BE49-F238E27FC236}">
                <a16:creationId xmlns:a16="http://schemas.microsoft.com/office/drawing/2014/main" id="{98A221D4-82FC-485C-AC9D-3CBD3F076D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695" y="3932510"/>
            <a:ext cx="1492667" cy="14926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music note icon. vector Illustration design. - Download Free Vectors,  Clipart Graphics &amp; Vector Art">
            <a:extLst>
              <a:ext uri="{FF2B5EF4-FFF2-40B4-BE49-F238E27FC236}">
                <a16:creationId xmlns:a16="http://schemas.microsoft.com/office/drawing/2014/main" id="{21E9D3C9-6BCB-488B-B861-2860CE25E2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304" t="50001" r="14422" b="10163"/>
          <a:stretch/>
        </p:blipFill>
        <p:spPr bwMode="auto">
          <a:xfrm>
            <a:off x="10704512" y="311932"/>
            <a:ext cx="1351089" cy="127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9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down)">
                                      <p:cBhvr>
                                        <p:cTn id="23" dur="580">
                                          <p:stCondLst>
                                            <p:cond delay="0"/>
                                          </p:stCondLst>
                                        </p:cTn>
                                        <p:tgtEl>
                                          <p:spTgt spid="4102"/>
                                        </p:tgtEl>
                                      </p:cBhvr>
                                    </p:animEffect>
                                    <p:anim calcmode="lin" valueType="num">
                                      <p:cBhvr>
                                        <p:cTn id="24"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2"/>
                                        </p:tgtEl>
                                      </p:cBhvr>
                                      <p:to x="100000" y="60000"/>
                                    </p:animScale>
                                    <p:animScale>
                                      <p:cBhvr>
                                        <p:cTn id="30" dur="166" decel="50000">
                                          <p:stCondLst>
                                            <p:cond delay="676"/>
                                          </p:stCondLst>
                                        </p:cTn>
                                        <p:tgtEl>
                                          <p:spTgt spid="4102"/>
                                        </p:tgtEl>
                                      </p:cBhvr>
                                      <p:to x="100000" y="100000"/>
                                    </p:animScale>
                                    <p:animScale>
                                      <p:cBhvr>
                                        <p:cTn id="31" dur="26">
                                          <p:stCondLst>
                                            <p:cond delay="1312"/>
                                          </p:stCondLst>
                                        </p:cTn>
                                        <p:tgtEl>
                                          <p:spTgt spid="4102"/>
                                        </p:tgtEl>
                                      </p:cBhvr>
                                      <p:to x="100000" y="80000"/>
                                    </p:animScale>
                                    <p:animScale>
                                      <p:cBhvr>
                                        <p:cTn id="32" dur="166" decel="50000">
                                          <p:stCondLst>
                                            <p:cond delay="1338"/>
                                          </p:stCondLst>
                                        </p:cTn>
                                        <p:tgtEl>
                                          <p:spTgt spid="4102"/>
                                        </p:tgtEl>
                                      </p:cBhvr>
                                      <p:to x="100000" y="100000"/>
                                    </p:animScale>
                                    <p:animScale>
                                      <p:cBhvr>
                                        <p:cTn id="33" dur="26">
                                          <p:stCondLst>
                                            <p:cond delay="1642"/>
                                          </p:stCondLst>
                                        </p:cTn>
                                        <p:tgtEl>
                                          <p:spTgt spid="4102"/>
                                        </p:tgtEl>
                                      </p:cBhvr>
                                      <p:to x="100000" y="90000"/>
                                    </p:animScale>
                                    <p:animScale>
                                      <p:cBhvr>
                                        <p:cTn id="34" dur="166" decel="50000">
                                          <p:stCondLst>
                                            <p:cond delay="1668"/>
                                          </p:stCondLst>
                                        </p:cTn>
                                        <p:tgtEl>
                                          <p:spTgt spid="4102"/>
                                        </p:tgtEl>
                                      </p:cBhvr>
                                      <p:to x="100000" y="100000"/>
                                    </p:animScale>
                                    <p:animScale>
                                      <p:cBhvr>
                                        <p:cTn id="35" dur="26">
                                          <p:stCondLst>
                                            <p:cond delay="1808"/>
                                          </p:stCondLst>
                                        </p:cTn>
                                        <p:tgtEl>
                                          <p:spTgt spid="4102"/>
                                        </p:tgtEl>
                                      </p:cBhvr>
                                      <p:to x="100000" y="95000"/>
                                    </p:animScale>
                                    <p:animScale>
                                      <p:cBhvr>
                                        <p:cTn id="36" dur="166" decel="50000">
                                          <p:stCondLst>
                                            <p:cond delay="1834"/>
                                          </p:stCondLst>
                                        </p:cTn>
                                        <p:tgtEl>
                                          <p:spTgt spid="410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4104"/>
                                        </p:tgtEl>
                                        <p:attrNameLst>
                                          <p:attrName>style.visibility</p:attrName>
                                        </p:attrNameLst>
                                      </p:cBhvr>
                                      <p:to>
                                        <p:strVal val="visible"/>
                                      </p:to>
                                    </p:set>
                                    <p:animEffect transition="in" filter="wipe(down)">
                                      <p:cBhvr>
                                        <p:cTn id="44" dur="500"/>
                                        <p:tgtEl>
                                          <p:spTgt spid="4104"/>
                                        </p:tgtEl>
                                      </p:cBhvr>
                                    </p:animEffect>
                                  </p:childTnLst>
                                </p:cTn>
                              </p:par>
                              <p:par>
                                <p:cTn id="45" presetID="22" presetClass="entr" presetSubtype="4" fill="hold" nodeType="with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wipe(down)">
                                      <p:cBhvr>
                                        <p:cTn id="47" dur="500"/>
                                        <p:tgtEl>
                                          <p:spTgt spid="410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1000"/>
                                        <p:tgtEl>
                                          <p:spTgt spid="13">
                                            <p:txEl>
                                              <p:pRg st="0" end="0"/>
                                            </p:txEl>
                                          </p:spTgt>
                                        </p:tgtEl>
                                      </p:cBhvr>
                                    </p:animEffect>
                                    <p:anim calcmode="lin" valueType="num">
                                      <p:cBhvr>
                                        <p:cTn id="5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fade">
                                      <p:cBhvr>
                                        <p:cTn id="59" dur="1000"/>
                                        <p:tgtEl>
                                          <p:spTgt spid="13">
                                            <p:txEl>
                                              <p:pRg st="1" end="1"/>
                                            </p:txEl>
                                          </p:spTgt>
                                        </p:tgtEl>
                                      </p:cBhvr>
                                    </p:animEffect>
                                    <p:anim calcmode="lin" valueType="num">
                                      <p:cBhvr>
                                        <p:cTn id="6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8" descr="Εικόνα που περιέχει λουλούδι, φυτό, ροζ, γαϊδουράγκαθο&#10;&#10;Περιγραφή που δημιουργήθηκε αυτόματα">
            <a:extLst>
              <a:ext uri="{FF2B5EF4-FFF2-40B4-BE49-F238E27FC236}">
                <a16:creationId xmlns:a16="http://schemas.microsoft.com/office/drawing/2014/main" id="{AE8EA58A-53B3-4519-A3B4-7FCF8F0B31DF}"/>
              </a:ext>
            </a:extLst>
          </p:cNvPr>
          <p:cNvPicPr>
            <a:picLocks noGrp="1" noChangeAspect="1"/>
          </p:cNvPicPr>
          <p:nvPr>
            <p:ph type="pic" idx="1"/>
          </p:nvPr>
        </p:nvPicPr>
        <p:blipFill>
          <a:blip r:embed="rId2"/>
          <a:srcRect l="14603" r="14603"/>
          <a:stretch>
            <a:fillRect/>
          </a:stretch>
        </p:blipFill>
        <p:spPr>
          <a:xfrm>
            <a:off x="1006475" y="1874838"/>
            <a:ext cx="5192713" cy="2936875"/>
          </a:xfrm>
        </p:spPr>
      </p:pic>
      <p:sp>
        <p:nvSpPr>
          <p:cNvPr id="10" name="Text Placeholder 3">
            <a:extLst>
              <a:ext uri="{FF2B5EF4-FFF2-40B4-BE49-F238E27FC236}">
                <a16:creationId xmlns:a16="http://schemas.microsoft.com/office/drawing/2014/main" id="{281EB3C9-F348-4CDB-83B1-9EB4E3E62BE3}"/>
              </a:ext>
            </a:extLst>
          </p:cNvPr>
          <p:cNvSpPr>
            <a:spLocks noGrp="1"/>
          </p:cNvSpPr>
          <p:nvPr>
            <p:ph type="body" sz="half" idx="2"/>
          </p:nvPr>
        </p:nvSpPr>
        <p:spPr>
          <a:xfrm rot="-1620000">
            <a:off x="6631872" y="973075"/>
            <a:ext cx="4068000" cy="3600000"/>
          </a:xfrm>
        </p:spPr>
        <p:txBody>
          <a:bodyPr/>
          <a:lstStyle/>
          <a:p>
            <a:pPr algn="ctr"/>
            <a:endParaRPr lang="en-US" dirty="0"/>
          </a:p>
          <a:p>
            <a:pPr algn="ctr"/>
            <a:endParaRPr lang="en-US" dirty="0"/>
          </a:p>
          <a:p>
            <a:pPr algn="ctr"/>
            <a:endParaRPr lang="en-US" dirty="0"/>
          </a:p>
          <a:p>
            <a:pPr algn="ctr"/>
            <a:endParaRPr lang="en-US" dirty="0"/>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Thanks for watching!!!</a:t>
            </a:r>
          </a:p>
        </p:txBody>
      </p:sp>
    </p:spTree>
    <p:extLst>
      <p:ext uri="{BB962C8B-B14F-4D97-AF65-F5344CB8AC3E}">
        <p14:creationId xmlns:p14="http://schemas.microsoft.com/office/powerpoint/2010/main" val="3416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arn(inVertical)">
                                      <p:cBhvr>
                                        <p:cTn id="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a4f35948-e619-41b3-aa29-22878b09cfd2"/>
    <ds:schemaRef ds:uri="http://www.w3.org/XML/1998/namespace"/>
    <ds:schemaRef ds:uri="http://purl.org/dc/terms/"/>
    <ds:schemaRef ds:uri="http://purl.org/dc/elements/1.1/"/>
    <ds:schemaRef ds:uri="40262f94-9f35-4ac3-9a90-690165a166b7"/>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249</Words>
  <Application>Microsoft Office PowerPoint</Application>
  <PresentationFormat>Ευρεία οθόνη</PresentationFormat>
  <Paragraphs>31</Paragraphs>
  <Slides>10</Slides>
  <Notes>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Roboto</vt:lpstr>
      <vt:lpstr>Times New Roman</vt:lpstr>
      <vt:lpstr>Παιδιά-φίλοι 16x9</vt:lpstr>
      <vt:lpstr>Παρουσίαση του PowerPoint</vt:lpstr>
      <vt:lpstr>This is me!</vt:lpstr>
      <vt:lpstr>Hi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This is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Panagiotis Kikidis</dc:creator>
  <cp:lastModifiedBy>Panagiotis Kikidis</cp:lastModifiedBy>
  <cp:revision>8</cp:revision>
  <dcterms:created xsi:type="dcterms:W3CDTF">2020-11-02T14:56:36Z</dcterms:created>
  <dcterms:modified xsi:type="dcterms:W3CDTF">2020-11-03T14:50:58Z</dcterms:modified>
</cp:coreProperties>
</file>