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57" r:id="rId16"/>
    <p:sldId id="277" r:id="rId17"/>
    <p:sldId id="266" r:id="rId18"/>
    <p:sldId id="279" r:id="rId19"/>
    <p:sldId id="271" r:id="rId20"/>
    <p:sldId id="273" r:id="rId21"/>
    <p:sldId id="272" r:id="rId22"/>
    <p:sldId id="263" r:id="rId23"/>
    <p:sldId id="265" r:id="rId24"/>
    <p:sldId id="264" r:id="rId25"/>
    <p:sldId id="267" r:id="rId26"/>
    <p:sldId id="268" r:id="rId27"/>
    <p:sldId id="269" r:id="rId28"/>
    <p:sldId id="258" r:id="rId29"/>
    <p:sldId id="259" r:id="rId30"/>
    <p:sldId id="299" r:id="rId31"/>
    <p:sldId id="260" r:id="rId32"/>
    <p:sldId id="270" r:id="rId33"/>
    <p:sldId id="262" r:id="rId34"/>
    <p:sldId id="300" r:id="rId35"/>
    <p:sldId id="304" r:id="rId36"/>
    <p:sldId id="281" r:id="rId37"/>
    <p:sldId id="301" r:id="rId38"/>
    <p:sldId id="282" r:id="rId39"/>
    <p:sldId id="280" r:id="rId40"/>
    <p:sldId id="297" r:id="rId41"/>
    <p:sldId id="305" r:id="rId42"/>
    <p:sldId id="302" r:id="rId43"/>
    <p:sldId id="303" r:id="rId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68"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153410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103987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149769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358156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3684647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223286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236760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57496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392992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60221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F93F116-A6C8-4971-922F-3DAD026781AC}" type="datetimeFigureOut">
              <a:rPr lang="el-GR" smtClean="0"/>
              <a:t>8/4/2021</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CABBD391-FB62-4AE0-8929-1E2E8E999A50}" type="slidenum">
              <a:rPr lang="el-GR" smtClean="0"/>
              <a:t>‹#›</a:t>
            </a:fld>
            <a:endParaRPr lang="el-GR" dirty="0"/>
          </a:p>
        </p:txBody>
      </p:sp>
    </p:spTree>
    <p:extLst>
      <p:ext uri="{BB962C8B-B14F-4D97-AF65-F5344CB8AC3E}">
        <p14:creationId xmlns:p14="http://schemas.microsoft.com/office/powerpoint/2010/main" val="2677164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3F116-A6C8-4971-922F-3DAD026781AC}" type="datetimeFigureOut">
              <a:rPr lang="el-GR" smtClean="0"/>
              <a:t>8/4/2021</a:t>
            </a:fld>
            <a:endParaRPr lang="el-GR" dirty="0"/>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BD391-FB62-4AE0-8929-1E2E8E999A50}" type="slidenum">
              <a:rPr lang="el-GR" smtClean="0"/>
              <a:t>‹#›</a:t>
            </a:fld>
            <a:endParaRPr lang="el-GR" dirty="0"/>
          </a:p>
        </p:txBody>
      </p:sp>
    </p:spTree>
    <p:extLst>
      <p:ext uri="{BB962C8B-B14F-4D97-AF65-F5344CB8AC3E}">
        <p14:creationId xmlns:p14="http://schemas.microsoft.com/office/powerpoint/2010/main" val="808023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slideshare.net/ntsormp?utm_campaign=profiletracking&amp;utm_medium=sssite&amp;utm_source=ssslidevie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050241" y="260648"/>
            <a:ext cx="7196336" cy="864096"/>
          </a:xfrm>
        </p:spPr>
        <p:txBody>
          <a:bodyPr/>
          <a:lstStyle/>
          <a:p>
            <a:r>
              <a:rPr lang="el-GR" dirty="0" smtClean="0"/>
              <a:t>ΣΕΙΣΜΟΣ</a:t>
            </a:r>
            <a:endParaRPr lang="el-GR" dirty="0"/>
          </a:p>
        </p:txBody>
      </p:sp>
      <p:pic>
        <p:nvPicPr>
          <p:cNvPr id="61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57656"/>
          <a:stretch/>
        </p:blipFill>
        <p:spPr bwMode="auto">
          <a:xfrm>
            <a:off x="408107" y="1101685"/>
            <a:ext cx="8480604" cy="507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Ορθογώνιο 3"/>
          <p:cNvSpPr/>
          <p:nvPr/>
        </p:nvSpPr>
        <p:spPr>
          <a:xfrm>
            <a:off x="2483768" y="6316997"/>
            <a:ext cx="4104456" cy="51792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dirty="0" smtClean="0"/>
              <a:t>Δημιουργός </a:t>
            </a:r>
            <a:r>
              <a:rPr lang="el-GR" dirty="0" smtClean="0"/>
              <a:t>Λιχριδά</a:t>
            </a:r>
            <a:r>
              <a:rPr lang="el-GR" dirty="0" smtClean="0"/>
              <a:t> Βασιλική</a:t>
            </a:r>
            <a:endParaRPr lang="el-GR" dirty="0"/>
          </a:p>
        </p:txBody>
      </p:sp>
    </p:spTree>
    <p:extLst>
      <p:ext uri="{BB962C8B-B14F-4D97-AF65-F5344CB8AC3E}">
        <p14:creationId xmlns:p14="http://schemas.microsoft.com/office/powerpoint/2010/main" val="2814485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6977" r="7823" b="7271"/>
          <a:stretch/>
        </p:blipFill>
        <p:spPr bwMode="auto">
          <a:xfrm>
            <a:off x="0" y="-258784"/>
            <a:ext cx="9144000" cy="713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715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9285" t="6076" r="9233" b="4524"/>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59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5798" t="3842" r="5978" b="5809"/>
          <a:stretch/>
        </p:blipFill>
        <p:spPr bwMode="auto">
          <a:xfrm>
            <a:off x="0" y="-132481"/>
            <a:ext cx="9144000" cy="7023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55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4515"/>
          <a:stretch/>
        </p:blipFill>
        <p:spPr bwMode="auto">
          <a:xfrm>
            <a:off x="-61056" y="0"/>
            <a:ext cx="92050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59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3319" r="2424" b="2869"/>
          <a:stretch/>
        </p:blipFill>
        <p:spPr bwMode="auto">
          <a:xfrm>
            <a:off x="0" y="0"/>
            <a:ext cx="9144000" cy="684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468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39" r="5759"/>
          <a:stretch/>
        </p:blipFill>
        <p:spPr bwMode="auto">
          <a:xfrm>
            <a:off x="5364088" y="16283"/>
            <a:ext cx="3779912" cy="426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xfrm>
            <a:off x="114706" y="21098"/>
            <a:ext cx="6264696" cy="706090"/>
          </a:xfrm>
        </p:spPr>
        <p:txBody>
          <a:bodyPr>
            <a:normAutofit/>
          </a:bodyPr>
          <a:lstStyle/>
          <a:p>
            <a:r>
              <a:rPr lang="el-GR" sz="2800" dirty="0" smtClean="0"/>
              <a:t>Πώς καταλαβαίνουμε ότι γίνεται σεισμός;</a:t>
            </a:r>
            <a:endParaRPr lang="el-GR" sz="2800"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173" t="19525" r="2684" b="26197"/>
          <a:stretch/>
        </p:blipFill>
        <p:spPr bwMode="auto">
          <a:xfrm>
            <a:off x="4283968" y="4293096"/>
            <a:ext cx="446449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6902" t="1395" r="1054" b="67472"/>
          <a:stretch/>
        </p:blipFill>
        <p:spPr bwMode="auto">
          <a:xfrm>
            <a:off x="107504" y="764704"/>
            <a:ext cx="331236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8b.jpg (410×273)"/>
          <p:cNvPicPr>
            <a:picLocks noChangeAspect="1" noChangeArrowheads="1"/>
          </p:cNvPicPr>
          <p:nvPr/>
        </p:nvPicPr>
        <p:blipFill rotWithShape="1">
          <a:blip r:embed="rId5">
            <a:extLst>
              <a:ext uri="{28A0092B-C50C-407E-A947-70E740481C1C}">
                <a14:useLocalDpi xmlns:a14="http://schemas.microsoft.com/office/drawing/2010/main" val="0"/>
              </a:ext>
            </a:extLst>
          </a:blip>
          <a:srcRect l="940" t="33099" r="75524" b="33801"/>
          <a:stretch/>
        </p:blipFill>
        <p:spPr bwMode="auto">
          <a:xfrm>
            <a:off x="107504" y="3756268"/>
            <a:ext cx="3312368" cy="3101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28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67510" y="332656"/>
            <a:ext cx="3612394" cy="1871667"/>
          </a:xfrm>
        </p:spPr>
        <p:txBody>
          <a:bodyPr>
            <a:normAutofit fontScale="90000"/>
          </a:bodyPr>
          <a:lstStyle/>
          <a:p>
            <a:r>
              <a:rPr lang="el-GR" sz="2700" b="1" dirty="0" smtClean="0">
                <a:solidFill>
                  <a:srgbClr val="FF0000"/>
                </a:solidFill>
              </a:rPr>
              <a:t>Πώς δημιουργείται ο σεισμός;</a:t>
            </a:r>
            <a:br>
              <a:rPr lang="el-GR" sz="2700" b="1" dirty="0" smtClean="0">
                <a:solidFill>
                  <a:srgbClr val="FF0000"/>
                </a:solidFill>
              </a:rPr>
            </a:br>
            <a:r>
              <a:rPr lang="el-GR" sz="2400" i="1" dirty="0" smtClean="0"/>
              <a:t>το </a:t>
            </a:r>
            <a:r>
              <a:rPr lang="el-GR" sz="2400" i="1" dirty="0"/>
              <a:t>εσωτερικό της </a:t>
            </a:r>
            <a:r>
              <a:rPr lang="el-GR" sz="2400" i="1" dirty="0"/>
              <a:t>γης</a:t>
            </a:r>
            <a:r>
              <a:rPr lang="el-GR" sz="2400" i="1" dirty="0" smtClean="0"/>
              <a:t>.....οι</a:t>
            </a:r>
            <a:r>
              <a:rPr lang="el-GR" sz="2400" i="1" dirty="0" smtClean="0"/>
              <a:t> </a:t>
            </a:r>
            <a:r>
              <a:rPr lang="el-GR" sz="2400" i="1" dirty="0"/>
              <a:t>κινήσεις των </a:t>
            </a:r>
            <a:r>
              <a:rPr lang="el-GR" sz="2400" i="1" dirty="0"/>
              <a:t>λιθοσφαιρικών</a:t>
            </a:r>
            <a:r>
              <a:rPr lang="el-GR" sz="2400" i="1" dirty="0"/>
              <a:t> </a:t>
            </a:r>
            <a:r>
              <a:rPr lang="el-GR" sz="2400" i="1" dirty="0" smtClean="0"/>
              <a:t>πλακών</a:t>
            </a:r>
            <a:endParaRPr lang="el-GR" sz="2400" i="1" dirty="0"/>
          </a:p>
        </p:txBody>
      </p:sp>
      <p:pic>
        <p:nvPicPr>
          <p:cNvPr id="1843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50000"/>
          <a:stretch/>
        </p:blipFill>
        <p:spPr bwMode="auto">
          <a:xfrm>
            <a:off x="323528" y="4155699"/>
            <a:ext cx="2444378" cy="274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3995936" cy="4077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099" r="1624"/>
          <a:stretch/>
        </p:blipFill>
        <p:spPr bwMode="auto">
          <a:xfrm>
            <a:off x="3480179" y="3110751"/>
            <a:ext cx="5663821" cy="374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4975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13229" y="116632"/>
            <a:ext cx="8208912" cy="1872208"/>
          </a:xfrm>
        </p:spPr>
        <p:txBody>
          <a:bodyPr>
            <a:normAutofit/>
          </a:bodyPr>
          <a:lstStyle/>
          <a:p>
            <a:pPr marL="0" indent="0">
              <a:buNone/>
            </a:pPr>
            <a:r>
              <a:rPr lang="el-GR" sz="1600" dirty="0" smtClean="0"/>
              <a:t>Η γη που πατάμε και κτίζουμε τα σπίτια μας είναι σταθερή. Κάποιες φορές νοιώθουμε τη γη να κουνιέται. Τότε γίνεται σεισμός. Ο σεισμός γίνεται ξαφνικά και τελειώνει γρήγορα. </a:t>
            </a:r>
            <a:r>
              <a:rPr lang="el-GR" sz="1600" b="1" dirty="0" smtClean="0"/>
              <a:t>Μερικές φορές η δύναμη που έχει ο σεισμός είναι πολύ μεγάλη</a:t>
            </a:r>
            <a:r>
              <a:rPr lang="el-GR" sz="1600" dirty="0" smtClean="0"/>
              <a:t>. Με τον σεισμό μπορεί να ραγίσουν τοίχοι, να σπάσουν τζάμια, να πέσουν κάτω βαριά πράγματα. Μπορεί να κοπεί το ρεύμα, το νερό, το τηλέφωνο. </a:t>
            </a:r>
            <a:endParaRPr lang="el-GR" sz="1600" dirty="0"/>
          </a:p>
        </p:txBody>
      </p:sp>
      <p:pic>
        <p:nvPicPr>
          <p:cNvPr id="4608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3244" t="19753" r="1812" b="10264"/>
          <a:stretch/>
        </p:blipFill>
        <p:spPr bwMode="auto">
          <a:xfrm>
            <a:off x="0" y="1556792"/>
            <a:ext cx="9144000" cy="526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457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84" t="20429" r="2004" b="6473"/>
          <a:stretch/>
        </p:blipFill>
        <p:spPr bwMode="auto">
          <a:xfrm>
            <a:off x="0" y="827832"/>
            <a:ext cx="9144000" cy="576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0617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116632"/>
            <a:ext cx="7571184" cy="562074"/>
          </a:xfrm>
        </p:spPr>
        <p:txBody>
          <a:bodyPr>
            <a:normAutofit fontScale="90000"/>
          </a:bodyPr>
          <a:lstStyle/>
          <a:p>
            <a:r>
              <a:rPr lang="el-GR" dirty="0" smtClean="0"/>
              <a:t>Καταστροφή οδικών αρτηριών</a:t>
            </a:r>
            <a:endParaRPr lang="el-GR" dirty="0"/>
          </a:p>
        </p:txBody>
      </p:sp>
      <p:pic>
        <p:nvPicPr>
          <p:cNvPr id="12290"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11965" t="18620" r="9928" b="15040"/>
          <a:stretch/>
        </p:blipFill>
        <p:spPr bwMode="auto">
          <a:xfrm>
            <a:off x="0" y="1067888"/>
            <a:ext cx="9144000" cy="583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70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5651" r="5887" b="12534"/>
          <a:stretch/>
        </p:blipFill>
        <p:spPr bwMode="auto">
          <a:xfrm>
            <a:off x="-703" y="0"/>
            <a:ext cx="90371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165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208" r="2005" b="13687"/>
          <a:stretch/>
        </p:blipFill>
        <p:spPr bwMode="auto">
          <a:xfrm>
            <a:off x="-540568" y="1072"/>
            <a:ext cx="10441161" cy="685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018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778" b="11120"/>
          <a:stretch/>
        </p:blipFill>
        <p:spPr bwMode="auto">
          <a:xfrm>
            <a:off x="-260180" y="-171400"/>
            <a:ext cx="9872740" cy="70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0215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52" t="5154" r="5912" b="6677"/>
          <a:stretch/>
        </p:blipFill>
        <p:spPr bwMode="auto">
          <a:xfrm>
            <a:off x="-108520" y="-90232"/>
            <a:ext cx="9324861" cy="694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5261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116632"/>
            <a:ext cx="3888432" cy="792088"/>
          </a:xfrm>
          <a:solidFill>
            <a:srgbClr val="FFFF00"/>
          </a:solidFill>
        </p:spPr>
        <p:txBody>
          <a:bodyPr>
            <a:noAutofit/>
          </a:bodyPr>
          <a:lstStyle/>
          <a:p>
            <a:r>
              <a:rPr lang="el-GR" sz="2400" dirty="0" smtClean="0"/>
              <a:t/>
            </a:r>
            <a:br>
              <a:rPr lang="el-GR" sz="2400" dirty="0" smtClean="0"/>
            </a:br>
            <a:r>
              <a:rPr lang="el-GR" sz="2400" dirty="0" smtClean="0"/>
              <a:t>Γίνεται σεισμός:</a:t>
            </a:r>
            <a:br>
              <a:rPr lang="el-GR" sz="2400" dirty="0" smtClean="0"/>
            </a:br>
            <a:r>
              <a:rPr lang="el-GR" sz="2400" dirty="0" smtClean="0"/>
              <a:t> Τι πρέπει να κάνω;</a:t>
            </a:r>
            <a:br>
              <a:rPr lang="el-GR" sz="2400" dirty="0" smtClean="0"/>
            </a:br>
            <a:endParaRPr lang="el-GR" sz="2400" dirty="0"/>
          </a:p>
        </p:txBody>
      </p:sp>
      <p:sp>
        <p:nvSpPr>
          <p:cNvPr id="3" name="Θέση περιεχομένου 2"/>
          <p:cNvSpPr>
            <a:spLocks noGrp="1"/>
          </p:cNvSpPr>
          <p:nvPr>
            <p:ph idx="1"/>
          </p:nvPr>
        </p:nvSpPr>
        <p:spPr>
          <a:xfrm>
            <a:off x="395536" y="1203674"/>
            <a:ext cx="2664296" cy="4525963"/>
          </a:xfrm>
        </p:spPr>
        <p:txBody>
          <a:bodyPr>
            <a:normAutofit fontScale="92500" lnSpcReduction="10000"/>
          </a:bodyPr>
          <a:lstStyle/>
          <a:p>
            <a:pPr marL="0" indent="0">
              <a:buNone/>
            </a:pPr>
            <a:r>
              <a:rPr lang="el-GR" sz="2000" dirty="0" smtClean="0"/>
              <a:t>Όταν γίνεται σεισμός και είμαι μέσα στο σπίτι, το σχολείο, τη δουλειά μπαίνω κάτω από ένα γερό τραπέζι ή γραφείο. Κρατώ το πόδι του. </a:t>
            </a:r>
          </a:p>
          <a:p>
            <a:pPr marL="0" indent="0">
              <a:buNone/>
            </a:pPr>
            <a:r>
              <a:rPr lang="el-GR" sz="2000" dirty="0" smtClean="0"/>
              <a:t>Όταν δεν υπάρχει κοντά μου τραπέζι ή γραφείο, πηγαίνω στη μέση του δωματίου που βρίσκομαι. Γονατίζω και βάζω τα χέρια πάνω από το κεφάλι μου. </a:t>
            </a:r>
          </a:p>
          <a:p>
            <a:pPr marL="0" indent="0">
              <a:buNone/>
            </a:pPr>
            <a:r>
              <a:rPr lang="el-GR" sz="2000" dirty="0" smtClean="0"/>
              <a:t>Όταν γίνεται σεισμός και είμαι έξω μένω μακριά από τα κτίρια. </a:t>
            </a:r>
            <a:endParaRPr lang="el-GR" sz="20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695" t="18611" r="10778" b="9379"/>
          <a:stretch/>
        </p:blipFill>
        <p:spPr bwMode="auto">
          <a:xfrm>
            <a:off x="4499992" y="8486"/>
            <a:ext cx="3528392" cy="6916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905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60648"/>
            <a:ext cx="3610744" cy="850106"/>
          </a:xfrm>
          <a:solidFill>
            <a:schemeClr val="accent1">
              <a:lumMod val="40000"/>
              <a:lumOff val="60000"/>
            </a:schemeClr>
          </a:solidFill>
        </p:spPr>
        <p:txBody>
          <a:bodyPr>
            <a:noAutofit/>
          </a:bodyPr>
          <a:lstStyle/>
          <a:p>
            <a:r>
              <a:rPr lang="el-GR" sz="2400" dirty="0" smtClean="0"/>
              <a:t/>
            </a:r>
            <a:br>
              <a:rPr lang="el-GR" sz="2400" dirty="0" smtClean="0"/>
            </a:br>
            <a:r>
              <a:rPr lang="el-GR" sz="2400" dirty="0" smtClean="0"/>
              <a:t>Ο σεισμός σταμάτησε. Τι πρέπει να κάνω;</a:t>
            </a:r>
            <a:br>
              <a:rPr lang="el-GR" sz="2400" dirty="0" smtClean="0"/>
            </a:br>
            <a:endParaRPr lang="el-GR" sz="2400" dirty="0"/>
          </a:p>
        </p:txBody>
      </p:sp>
      <p:sp>
        <p:nvSpPr>
          <p:cNvPr id="3" name="Θέση περιεχομένου 2"/>
          <p:cNvSpPr>
            <a:spLocks noGrp="1"/>
          </p:cNvSpPr>
          <p:nvPr>
            <p:ph idx="1"/>
          </p:nvPr>
        </p:nvSpPr>
        <p:spPr>
          <a:xfrm>
            <a:off x="683568" y="1268760"/>
            <a:ext cx="2627784" cy="3296591"/>
          </a:xfrm>
        </p:spPr>
        <p:txBody>
          <a:bodyPr>
            <a:normAutofit/>
          </a:bodyPr>
          <a:lstStyle/>
          <a:p>
            <a:pPr marL="0" indent="0">
              <a:buNone/>
            </a:pPr>
            <a:r>
              <a:rPr lang="el-GR" sz="2000" dirty="0" smtClean="0"/>
              <a:t>Βγαίνω έξω από το κτίριο χωρίς να τρέχω. </a:t>
            </a:r>
          </a:p>
          <a:p>
            <a:pPr marL="0" indent="0">
              <a:buNone/>
            </a:pPr>
            <a:r>
              <a:rPr lang="el-GR" sz="2000" dirty="0" smtClean="0"/>
              <a:t>Κατεβαίνω μόνο από τις σκάλες. </a:t>
            </a:r>
          </a:p>
          <a:p>
            <a:pPr marL="0" indent="0">
              <a:buNone/>
            </a:pPr>
            <a:r>
              <a:rPr lang="el-GR" sz="2000" dirty="0" smtClean="0"/>
              <a:t>Πηγαίνω στο σημείο που θα συναντήσω τους γονείς, τους εκπαιδευτές, τους συναδέλφους μου. </a:t>
            </a:r>
            <a:endParaRPr lang="el-GR" sz="20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053" t="18612" r="8342" b="11671"/>
          <a:stretch/>
        </p:blipFill>
        <p:spPr bwMode="auto">
          <a:xfrm>
            <a:off x="4972714" y="0"/>
            <a:ext cx="3487718" cy="70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939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251520" y="274638"/>
            <a:ext cx="4896544" cy="1570186"/>
          </a:xfrm>
          <a:solidFill>
            <a:schemeClr val="accent2">
              <a:lumMod val="60000"/>
              <a:lumOff val="40000"/>
            </a:schemeClr>
          </a:solidFill>
        </p:spPr>
        <p:txBody>
          <a:bodyPr>
            <a:normAutofit/>
          </a:bodyPr>
          <a:lstStyle/>
          <a:p>
            <a:r>
              <a:rPr lang="el-GR" sz="1800" dirty="0"/>
              <a:t>Αν δεν μπορώ να βγω από το κτίριο φωνάζω δυνατά για να ακούσουν άλλοι άνθρωποι που θα με βοηθήσουν. Μένω έξω από το κτίριο μέχρι να μάθω πότε μπορώ να ξαναμπώ. </a:t>
            </a:r>
          </a:p>
        </p:txBody>
      </p:sp>
      <p:pic>
        <p:nvPicPr>
          <p:cNvPr id="8194"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4308" t="67347" r="10552" b="10942"/>
          <a:stretch/>
        </p:blipFill>
        <p:spPr bwMode="auto">
          <a:xfrm>
            <a:off x="5592" y="2276872"/>
            <a:ext cx="5148850" cy="3497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4279" t="19145" r="10929" b="46247"/>
          <a:stretch/>
        </p:blipFill>
        <p:spPr bwMode="auto">
          <a:xfrm>
            <a:off x="5235273" y="1628800"/>
            <a:ext cx="382765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451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30" t="67959" r="9404" b="9848"/>
          <a:stretch/>
        </p:blipFill>
        <p:spPr bwMode="auto">
          <a:xfrm>
            <a:off x="409297" y="3717032"/>
            <a:ext cx="4566487" cy="31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3"/>
          <p:cNvSpPr>
            <a:spLocks noGrp="1"/>
          </p:cNvSpPr>
          <p:nvPr>
            <p:ph type="title"/>
          </p:nvPr>
        </p:nvSpPr>
        <p:spPr>
          <a:xfrm>
            <a:off x="107504" y="260648"/>
            <a:ext cx="3024336" cy="3456384"/>
          </a:xfrm>
        </p:spPr>
        <p:txBody>
          <a:bodyPr>
            <a:normAutofit/>
          </a:bodyPr>
          <a:lstStyle/>
          <a:p>
            <a:pPr algn="l"/>
            <a:r>
              <a:rPr lang="el-GR" sz="1800" dirty="0"/>
              <a:t>Συμφωνώ μαζί τους σε ποιο ανοιχτό μέρος θα συναντηθούμε όταν τελειώσει ο σεισμός και βγούμε από το κτίριο. Φτιάχνω μια κάρτα που την έχω πάντα μαζί μου με το όνομά μου και τα τηλέφωνα των δικών μου ανθρώπων. Ζητώ να κάνουμε ασκήσεις για τον </a:t>
            </a:r>
            <a:r>
              <a:rPr lang="el-GR" sz="1800" dirty="0" smtClean="0"/>
              <a:t>σεισμό.</a:t>
            </a:r>
            <a:endParaRPr lang="el-GR" sz="1800" dirty="0"/>
          </a:p>
        </p:txBody>
      </p:sp>
      <p:sp>
        <p:nvSpPr>
          <p:cNvPr id="5" name="Ορθογώνιο 4"/>
          <p:cNvSpPr/>
          <p:nvPr/>
        </p:nvSpPr>
        <p:spPr>
          <a:xfrm>
            <a:off x="3275856" y="172564"/>
            <a:ext cx="4320480" cy="720080"/>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smtClean="0">
                <a:solidFill>
                  <a:srgbClr val="FF0000"/>
                </a:solidFill>
              </a:rPr>
              <a:t>Προετοιμάζομαι για τον σεισμό</a:t>
            </a:r>
          </a:p>
          <a:p>
            <a:pPr algn="ctr"/>
            <a:r>
              <a:rPr lang="el-GR" dirty="0" smtClean="0"/>
              <a:t>Συζητώ με τους δικούς μου ανθρώπους…</a:t>
            </a:r>
            <a:endParaRPr lang="el-GR"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539" t="43255" r="8321" b="33224"/>
          <a:stretch/>
        </p:blipFill>
        <p:spPr bwMode="auto">
          <a:xfrm>
            <a:off x="5111552" y="3989593"/>
            <a:ext cx="4032448" cy="2967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122" y="892644"/>
            <a:ext cx="5442511" cy="289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313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18" y="980728"/>
            <a:ext cx="4860550" cy="2232248"/>
          </a:xfrm>
        </p:spPr>
        <p:txBody>
          <a:bodyPr>
            <a:normAutofit/>
          </a:bodyPr>
          <a:lstStyle/>
          <a:p>
            <a:pPr algn="l"/>
            <a:r>
              <a:rPr lang="el-GR" sz="1800" dirty="0"/>
              <a:t>Ζητώ να βιδωθούν καλά στον τοίχο βιβλιοθήκες, ράφια κάδρα, καθρέφτες, φωτιστικά. Ζητώ να φύγουν ράφια και άλλα βαριά πράγματα πάνω από το κρεβάτι μου. Μιλώ για τα συναισθήματά μου. Ο σεισμός μπορεί να με τρομάξει γιατί γίνεται ξαφνικά. Θα λυπηθώ αν συμβεί κάτι κακό. Θα χαρώ όταν τελειώσει και είμαστε όλοι καλά.</a:t>
            </a:r>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329" t="67587" r="15610" b="11686"/>
          <a:stretch/>
        </p:blipFill>
        <p:spPr bwMode="auto">
          <a:xfrm>
            <a:off x="395535" y="3140968"/>
            <a:ext cx="4189503"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840" t="43103" r="12185" b="34546"/>
          <a:stretch/>
        </p:blipFill>
        <p:spPr bwMode="auto">
          <a:xfrm>
            <a:off x="4924364" y="3356992"/>
            <a:ext cx="4219635" cy="3028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796" t="18810" r="10611" b="58457"/>
          <a:stretch/>
        </p:blipFill>
        <p:spPr bwMode="auto">
          <a:xfrm>
            <a:off x="4897645" y="172564"/>
            <a:ext cx="4246355" cy="2990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Ορθογώνιο 6"/>
          <p:cNvSpPr/>
          <p:nvPr/>
        </p:nvSpPr>
        <p:spPr>
          <a:xfrm>
            <a:off x="323528" y="195003"/>
            <a:ext cx="4320480" cy="720080"/>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smtClean="0">
                <a:solidFill>
                  <a:srgbClr val="FF0000"/>
                </a:solidFill>
              </a:rPr>
              <a:t>Προετοιμάζομαι για τον σεισμό</a:t>
            </a:r>
          </a:p>
          <a:p>
            <a:pPr algn="ctr"/>
            <a:r>
              <a:rPr lang="el-GR" dirty="0" smtClean="0"/>
              <a:t>Συζητώ με τους δικούς μου ανθρώπους…</a:t>
            </a:r>
            <a:endParaRPr lang="el-GR" dirty="0"/>
          </a:p>
        </p:txBody>
      </p:sp>
    </p:spTree>
    <p:extLst>
      <p:ext uri="{BB962C8B-B14F-4D97-AF65-F5344CB8AC3E}">
        <p14:creationId xmlns:p14="http://schemas.microsoft.com/office/powerpoint/2010/main" val="4270100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1412776"/>
            <a:ext cx="7992888" cy="4032448"/>
          </a:xfrm>
          <a:solidFill>
            <a:schemeClr val="tx2">
              <a:lumMod val="60000"/>
              <a:lumOff val="40000"/>
            </a:schemeClr>
          </a:solidFill>
        </p:spPr>
        <p:txBody>
          <a:bodyPr>
            <a:noAutofit/>
          </a:bodyPr>
          <a:lstStyle/>
          <a:p>
            <a:r>
              <a:rPr lang="el-GR" sz="3600" dirty="0" smtClean="0">
                <a:solidFill>
                  <a:srgbClr val="FF0000"/>
                </a:solidFill>
                <a:latin typeface="Consolas" panose="020B0609020204030204" pitchFamily="49" charset="0"/>
              </a:rPr>
              <a:t>ΑΣΚΗΣΗ </a:t>
            </a:r>
            <a:br>
              <a:rPr lang="el-GR" sz="3600" dirty="0" smtClean="0">
                <a:solidFill>
                  <a:srgbClr val="FF0000"/>
                </a:solidFill>
                <a:latin typeface="Consolas" panose="020B0609020204030204" pitchFamily="49" charset="0"/>
              </a:rPr>
            </a:br>
            <a:r>
              <a:rPr lang="el-GR" sz="3600" dirty="0" smtClean="0">
                <a:latin typeface="Consolas" panose="020B0609020204030204" pitchFamily="49" charset="0"/>
              </a:rPr>
              <a:t>Βρίσκω τα επικίνδυνα σημεία μέσα στο σπίτι…</a:t>
            </a:r>
            <a:br>
              <a:rPr lang="el-GR" sz="3600" dirty="0" smtClean="0">
                <a:latin typeface="Consolas" panose="020B0609020204030204" pitchFamily="49" charset="0"/>
              </a:rPr>
            </a:br>
            <a:r>
              <a:rPr lang="el-GR" sz="3200" dirty="0" smtClean="0">
                <a:latin typeface="Consolas" panose="020B0609020204030204" pitchFamily="49" charset="0"/>
              </a:rPr>
              <a:t>Παρατηρώ μέσα στο σπίτι και καταγράφω.</a:t>
            </a:r>
            <a:endParaRPr lang="el-GR" sz="3200" dirty="0">
              <a:latin typeface="Consolas" panose="020B0609020204030204" pitchFamily="49" charset="0"/>
            </a:endParaRPr>
          </a:p>
        </p:txBody>
      </p:sp>
    </p:spTree>
    <p:extLst>
      <p:ext uri="{BB962C8B-B14F-4D97-AF65-F5344CB8AC3E}">
        <p14:creationId xmlns:p14="http://schemas.microsoft.com/office/powerpoint/2010/main" val="3898660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8308"/>
          <a:stretch/>
        </p:blipFill>
        <p:spPr bwMode="auto">
          <a:xfrm>
            <a:off x="395536" y="1121497"/>
            <a:ext cx="8424936" cy="561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xfrm>
            <a:off x="2987824" y="1412776"/>
            <a:ext cx="2808312" cy="864096"/>
          </a:xfrm>
        </p:spPr>
        <p:txBody>
          <a:bodyPr>
            <a:normAutofit/>
          </a:bodyPr>
          <a:lstStyle/>
          <a:p>
            <a:r>
              <a:rPr lang="el-GR" sz="2000" dirty="0" smtClean="0"/>
              <a:t>Ετοιμάζω το σακίδιο του σεισμού</a:t>
            </a:r>
            <a:endParaRPr lang="el-GR" sz="2000" dirty="0"/>
          </a:p>
        </p:txBody>
      </p:sp>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16632"/>
            <a:ext cx="7426325"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37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583" r="3224" b="4422"/>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602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51768"/>
            <a:ext cx="9144000" cy="725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645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079612" y="7242"/>
            <a:ext cx="6984776" cy="634082"/>
          </a:xfrm>
          <a:solidFill>
            <a:srgbClr val="92D050"/>
          </a:solidFill>
        </p:spPr>
        <p:txBody>
          <a:bodyPr>
            <a:noAutofit/>
          </a:bodyPr>
          <a:lstStyle/>
          <a:p>
            <a:r>
              <a:rPr lang="el-GR" sz="2800" b="1" dirty="0" smtClean="0"/>
              <a:t>Μαθαίνω </a:t>
            </a:r>
            <a:r>
              <a:rPr lang="el-GR" sz="2800" b="1" dirty="0"/>
              <a:t>τα τηλέφωνα έκτακτης ανάγκης</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8620"/>
            <a:ext cx="9144000" cy="6198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066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12" t="7299" r="6135" b="2279"/>
          <a:stretch/>
        </p:blipFill>
        <p:spPr bwMode="auto">
          <a:xfrm>
            <a:off x="2411760" y="0"/>
            <a:ext cx="46295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52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Τίτλος 3"/>
          <p:cNvSpPr>
            <a:spLocks noGrp="1"/>
          </p:cNvSpPr>
          <p:nvPr>
            <p:ph type="ctrTitle"/>
          </p:nvPr>
        </p:nvSpPr>
        <p:spPr/>
        <p:txBody>
          <a:bodyPr/>
          <a:lstStyle/>
          <a:p>
            <a:r>
              <a:rPr lang="el-GR" dirty="0" smtClean="0"/>
              <a:t>ΕΡΩΤΗΣΕΙΣ ΚΑΤΑΝΟΗΣΗΣ</a:t>
            </a:r>
            <a:br>
              <a:rPr lang="el-GR" dirty="0" smtClean="0"/>
            </a:br>
            <a:r>
              <a:rPr lang="el-GR" sz="3200" dirty="0" smtClean="0"/>
              <a:t>Σωστές και λάθος συμπεριφορές</a:t>
            </a:r>
            <a:endParaRPr lang="el-GR" dirty="0"/>
          </a:p>
        </p:txBody>
      </p:sp>
      <p:sp>
        <p:nvSpPr>
          <p:cNvPr id="5" name="Υπότιτλος 4"/>
          <p:cNvSpPr>
            <a:spLocks noGrp="1"/>
          </p:cNvSpPr>
          <p:nvPr>
            <p:ph type="subTitle" idx="1"/>
          </p:nvPr>
        </p:nvSpPr>
        <p:spPr/>
        <p:txBody>
          <a:bodyPr/>
          <a:lstStyle/>
          <a:p>
            <a:r>
              <a:rPr lang="el-GR" dirty="0" smtClean="0">
                <a:solidFill>
                  <a:srgbClr val="0070C0"/>
                </a:solidFill>
              </a:rPr>
              <a:t>Διαλέγω τη σωστή απάντηση</a:t>
            </a:r>
            <a:endParaRPr lang="el-GR" dirty="0">
              <a:solidFill>
                <a:srgbClr val="0070C0"/>
              </a:solidFill>
            </a:endParaRPr>
          </a:p>
        </p:txBody>
      </p:sp>
    </p:spTree>
    <p:extLst>
      <p:ext uri="{BB962C8B-B14F-4D97-AF65-F5344CB8AC3E}">
        <p14:creationId xmlns:p14="http://schemas.microsoft.com/office/powerpoint/2010/main" val="2089149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92D050"/>
          </a:solidFill>
        </p:spPr>
        <p:txBody>
          <a:bodyPr>
            <a:normAutofit/>
          </a:bodyPr>
          <a:lstStyle/>
          <a:p>
            <a:r>
              <a:rPr lang="el-GR" sz="2000" dirty="0" smtClean="0"/>
              <a:t>Είμαι στο σχολείο και γίνεται σεισμός! </a:t>
            </a:r>
            <a:br>
              <a:rPr lang="el-GR" sz="2000" dirty="0" smtClean="0"/>
            </a:br>
            <a:r>
              <a:rPr lang="el-GR" sz="2000" dirty="0" smtClean="0"/>
              <a:t>Α) Παραμένω στην τάξη και προστατεύομαι κάτω από το θρανίο μου ή </a:t>
            </a:r>
            <a:br>
              <a:rPr lang="el-GR" sz="2000" dirty="0" smtClean="0"/>
            </a:br>
            <a:r>
              <a:rPr lang="el-GR" sz="2000" dirty="0" smtClean="0"/>
              <a:t>Β) Τρέχω γρήγορα έξω από το σχολείο;</a:t>
            </a:r>
            <a:endParaRPr lang="el-GR" sz="2000" dirty="0"/>
          </a:p>
        </p:txBody>
      </p:sp>
      <p:pic>
        <p:nvPicPr>
          <p:cNvPr id="4301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915" r="3788" b="36286"/>
          <a:stretch/>
        </p:blipFill>
        <p:spPr bwMode="auto">
          <a:xfrm>
            <a:off x="4716016" y="2276872"/>
            <a:ext cx="433998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6781"/>
          <a:stretch/>
        </p:blipFill>
        <p:spPr bwMode="auto">
          <a:xfrm>
            <a:off x="-14441" y="2042480"/>
            <a:ext cx="4442426" cy="414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242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94122"/>
          </a:xfrm>
          <a:solidFill>
            <a:srgbClr val="92D050"/>
          </a:solidFill>
        </p:spPr>
        <p:txBody>
          <a:bodyPr>
            <a:noAutofit/>
          </a:bodyPr>
          <a:lstStyle/>
          <a:p>
            <a:r>
              <a:rPr lang="el-GR" sz="2000" dirty="0" smtClean="0"/>
              <a:t/>
            </a:r>
            <a:br>
              <a:rPr lang="el-GR" sz="2000" dirty="0" smtClean="0"/>
            </a:br>
            <a:r>
              <a:rPr lang="el-GR" sz="2000" dirty="0" smtClean="0"/>
              <a:t>Είμαι στο σπίτι και γίνεται σεισμός! </a:t>
            </a:r>
            <a:br>
              <a:rPr lang="el-GR" sz="2000" dirty="0" smtClean="0"/>
            </a:br>
            <a:r>
              <a:rPr lang="el-GR" sz="2000" dirty="0" smtClean="0"/>
              <a:t>Α) Συγκρατώ τα έπιπλα να μην πέσουν ή</a:t>
            </a:r>
            <a:br>
              <a:rPr lang="el-GR" sz="2000" dirty="0" smtClean="0"/>
            </a:br>
            <a:r>
              <a:rPr lang="el-GR" sz="2000" dirty="0" smtClean="0"/>
              <a:t>Β) Φυλάγομαι όπου είναι πιο ασφαλέστατα;</a:t>
            </a:r>
            <a:r>
              <a:rPr lang="el-GR" sz="2000" dirty="0" smtClean="0"/>
              <a:t/>
            </a:r>
            <a:br>
              <a:rPr lang="el-GR" sz="2000" dirty="0" smtClean="0"/>
            </a:br>
            <a:endParaRPr lang="el-GR" sz="2000" dirty="0"/>
          </a:p>
        </p:txBody>
      </p:sp>
      <p:pic>
        <p:nvPicPr>
          <p:cNvPr id="47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814"/>
          <a:stretch/>
        </p:blipFill>
        <p:spPr bwMode="auto">
          <a:xfrm>
            <a:off x="4139952" y="2227230"/>
            <a:ext cx="5004048" cy="338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887" y="1936823"/>
            <a:ext cx="3934333"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54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92D050"/>
          </a:solidFill>
        </p:spPr>
        <p:txBody>
          <a:bodyPr>
            <a:normAutofit/>
          </a:bodyPr>
          <a:lstStyle/>
          <a:p>
            <a:r>
              <a:rPr lang="el-GR" sz="2000" dirty="0" smtClean="0"/>
              <a:t>Είμαι στο σπίτι και γίνεται σεισμός! </a:t>
            </a:r>
            <a:br>
              <a:rPr lang="el-GR" sz="2000" dirty="0" smtClean="0"/>
            </a:br>
            <a:r>
              <a:rPr lang="el-GR" sz="2000" dirty="0" smtClean="0"/>
              <a:t>Α) Παραμένω στο σπίτι και προστατεύομαι κάτω από το τραπέζι μου ή </a:t>
            </a:r>
            <a:br>
              <a:rPr lang="el-GR" sz="2000" dirty="0" smtClean="0"/>
            </a:br>
            <a:r>
              <a:rPr lang="el-GR" sz="2000" dirty="0" smtClean="0"/>
              <a:t>Β) Τρέχω γρήγορα έξω από το σπίτι;</a:t>
            </a:r>
            <a:endParaRPr lang="el-GR" sz="2000" dirty="0"/>
          </a:p>
        </p:txBody>
      </p:sp>
      <p:pic>
        <p:nvPicPr>
          <p:cNvPr id="2355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109" r="8914" b="4196"/>
          <a:stretch/>
        </p:blipFill>
        <p:spPr bwMode="auto">
          <a:xfrm>
            <a:off x="179512" y="1896833"/>
            <a:ext cx="4763069" cy="3832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577" y="1896833"/>
            <a:ext cx="3836423" cy="383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897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92D050"/>
          </a:solidFill>
        </p:spPr>
        <p:txBody>
          <a:bodyPr>
            <a:noAutofit/>
          </a:bodyPr>
          <a:lstStyle/>
          <a:p>
            <a:r>
              <a:rPr lang="el-GR" sz="2000" dirty="0" smtClean="0"/>
              <a:t>Αφού τελειώσει ο σεισμός…</a:t>
            </a:r>
            <a:br>
              <a:rPr lang="el-GR" sz="2000" dirty="0" smtClean="0"/>
            </a:br>
            <a:r>
              <a:rPr lang="el-GR" sz="2000" dirty="0" smtClean="0"/>
              <a:t>Α) Κατεβαίνω από τις σκάλες ή</a:t>
            </a:r>
            <a:br>
              <a:rPr lang="el-GR" sz="2000" dirty="0" smtClean="0"/>
            </a:br>
            <a:r>
              <a:rPr lang="el-GR" sz="2000" dirty="0" smtClean="0"/>
              <a:t>Β) Χρησιμοποιώ το ασανσέρ;</a:t>
            </a:r>
            <a:endParaRPr lang="el-GR" sz="2000" dirty="0"/>
          </a:p>
        </p:txBody>
      </p:sp>
      <p:pic>
        <p:nvPicPr>
          <p:cNvPr id="440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03" t="3643" r="2768" b="28297"/>
          <a:stretch/>
        </p:blipFill>
        <p:spPr bwMode="auto">
          <a:xfrm>
            <a:off x="33797" y="2348880"/>
            <a:ext cx="5056427"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60" t="2469" r="3820"/>
          <a:stretch/>
        </p:blipFill>
        <p:spPr bwMode="auto">
          <a:xfrm>
            <a:off x="5295331" y="1844824"/>
            <a:ext cx="3848669" cy="449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089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116632"/>
            <a:ext cx="8229600" cy="1143000"/>
          </a:xfrm>
          <a:solidFill>
            <a:srgbClr val="92D050"/>
          </a:solidFill>
        </p:spPr>
        <p:txBody>
          <a:bodyPr>
            <a:normAutofit/>
          </a:bodyPr>
          <a:lstStyle/>
          <a:p>
            <a:r>
              <a:rPr lang="el-GR" sz="2000" dirty="0" smtClean="0"/>
              <a:t>Είμαστε στο σχολείο… Αφού τελειώσει ο σεισμός</a:t>
            </a:r>
            <a:br>
              <a:rPr lang="el-GR" sz="2000" dirty="0" smtClean="0"/>
            </a:br>
            <a:r>
              <a:rPr lang="el-GR" sz="2000" dirty="0" smtClean="0"/>
              <a:t>Α) Βγαίνουμε όλοι τρέχοντας ή </a:t>
            </a:r>
            <a:br>
              <a:rPr lang="el-GR" sz="2000" dirty="0" smtClean="0"/>
            </a:br>
            <a:r>
              <a:rPr lang="el-GR" sz="2000" dirty="0" smtClean="0"/>
              <a:t>Β) Ακούμε τη δασκάλα και βγαίνουμε στη σειρά;</a:t>
            </a:r>
            <a:endParaRPr lang="el-GR" sz="2000" dirty="0"/>
          </a:p>
        </p:txBody>
      </p:sp>
      <p:pic>
        <p:nvPicPr>
          <p:cNvPr id="37891"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7" y="1772817"/>
            <a:ext cx="5090867" cy="483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36324" t="56302" r="26658" b="1260"/>
          <a:stretch/>
        </p:blipFill>
        <p:spPr bwMode="auto">
          <a:xfrm>
            <a:off x="5463169" y="1403576"/>
            <a:ext cx="3680831" cy="545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093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501781" y="260648"/>
            <a:ext cx="6707088" cy="1080120"/>
          </a:xfrm>
          <a:solidFill>
            <a:srgbClr val="92D050"/>
          </a:solidFill>
        </p:spPr>
        <p:txBody>
          <a:bodyPr>
            <a:noAutofit/>
          </a:bodyPr>
          <a:lstStyle/>
          <a:p>
            <a:r>
              <a:rPr lang="el-GR" sz="2400" dirty="0" smtClean="0"/>
              <a:t>Στα εφόδια έκτακτης ανάγκης, μπορούμε να πάρουμε  γάλα και  γιαούρτι;</a:t>
            </a:r>
            <a:endParaRPr lang="el-GR" sz="2400" dirty="0"/>
          </a:p>
        </p:txBody>
      </p:sp>
      <p:pic>
        <p:nvPicPr>
          <p:cNvPr id="8" name="Picture 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959" t="16203" r="3309" b="22282"/>
          <a:stretch/>
        </p:blipFill>
        <p:spPr bwMode="auto">
          <a:xfrm>
            <a:off x="2123728" y="1700808"/>
            <a:ext cx="4968552" cy="5017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Έλλειψη 6"/>
          <p:cNvSpPr/>
          <p:nvPr/>
        </p:nvSpPr>
        <p:spPr>
          <a:xfrm>
            <a:off x="611560" y="1556792"/>
            <a:ext cx="180020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smtClean="0"/>
              <a:t>ΝΑΙ</a:t>
            </a:r>
            <a:endParaRPr lang="el-GR" sz="3200" b="1" dirty="0"/>
          </a:p>
        </p:txBody>
      </p:sp>
      <p:sp>
        <p:nvSpPr>
          <p:cNvPr id="10" name="Έλλειψη 9"/>
          <p:cNvSpPr/>
          <p:nvPr/>
        </p:nvSpPr>
        <p:spPr>
          <a:xfrm>
            <a:off x="6804248" y="1571905"/>
            <a:ext cx="180020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smtClean="0"/>
              <a:t>ΟΧΙ</a:t>
            </a:r>
            <a:endParaRPr lang="el-GR" sz="3200" b="1" dirty="0"/>
          </a:p>
        </p:txBody>
      </p:sp>
    </p:spTree>
    <p:extLst>
      <p:ext uri="{BB962C8B-B14F-4D97-AF65-F5344CB8AC3E}">
        <p14:creationId xmlns:p14="http://schemas.microsoft.com/office/powerpoint/2010/main" val="149202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536"/>
          <a:stretch/>
        </p:blipFill>
        <p:spPr bwMode="auto">
          <a:xfrm>
            <a:off x="32047" y="0"/>
            <a:ext cx="911384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580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700"/>
          <a:stretch/>
        </p:blipFill>
        <p:spPr bwMode="auto">
          <a:xfrm>
            <a:off x="107897" y="2204864"/>
            <a:ext cx="5040560" cy="389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858" y="2636912"/>
            <a:ext cx="3774335" cy="333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Τίτλος 5"/>
          <p:cNvSpPr>
            <a:spLocks noGrp="1"/>
          </p:cNvSpPr>
          <p:nvPr>
            <p:ph type="title"/>
          </p:nvPr>
        </p:nvSpPr>
        <p:spPr>
          <a:xfrm>
            <a:off x="478379" y="260648"/>
            <a:ext cx="8229600" cy="1143000"/>
          </a:xfrm>
          <a:solidFill>
            <a:srgbClr val="92D050"/>
          </a:solidFill>
        </p:spPr>
        <p:txBody>
          <a:bodyPr>
            <a:noAutofit/>
          </a:bodyPr>
          <a:lstStyle/>
          <a:p>
            <a:r>
              <a:rPr lang="el-GR" sz="2400" dirty="0" smtClean="0"/>
              <a:t>Όταν γίνεται σεισμός</a:t>
            </a:r>
            <a:br>
              <a:rPr lang="el-GR" sz="2400" dirty="0" smtClean="0"/>
            </a:br>
            <a:r>
              <a:rPr lang="el-GR" sz="2400" dirty="0" smtClean="0"/>
              <a:t>Α) Είμαι ήρεμος ή</a:t>
            </a:r>
            <a:br>
              <a:rPr lang="el-GR" sz="2400" dirty="0" smtClean="0"/>
            </a:br>
            <a:r>
              <a:rPr lang="el-GR" sz="2400" dirty="0" smtClean="0"/>
              <a:t>Β) Με πιάνει πανικός;</a:t>
            </a:r>
            <a:endParaRPr lang="el-GR" sz="2400" dirty="0"/>
          </a:p>
        </p:txBody>
      </p:sp>
    </p:spTree>
    <p:extLst>
      <p:ext uri="{BB962C8B-B14F-4D97-AF65-F5344CB8AC3E}">
        <p14:creationId xmlns:p14="http://schemas.microsoft.com/office/powerpoint/2010/main" val="3585952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5">
              <a:lumMod val="60000"/>
              <a:lumOff val="40000"/>
            </a:schemeClr>
          </a:solidFill>
        </p:spPr>
        <p:txBody>
          <a:bodyPr>
            <a:normAutofit fontScale="90000"/>
          </a:bodyPr>
          <a:lstStyle/>
          <a:p>
            <a:r>
              <a:rPr lang="el-GR" dirty="0" smtClean="0"/>
              <a:t>ΠΑΙΧΝΙΔΙ ΣΤΟ ΣΠΙΤΙ</a:t>
            </a:r>
            <a:br>
              <a:rPr lang="el-GR" dirty="0" smtClean="0"/>
            </a:br>
            <a:r>
              <a:rPr lang="el-GR" sz="3100" dirty="0" smtClean="0"/>
              <a:t>(ΕΓΡΗΓΟΡΣΗ)</a:t>
            </a:r>
            <a:endParaRPr lang="el-GR" sz="3100" dirty="0"/>
          </a:p>
        </p:txBody>
      </p:sp>
      <p:sp>
        <p:nvSpPr>
          <p:cNvPr id="3" name="Θέση περιεχομένου 2"/>
          <p:cNvSpPr>
            <a:spLocks noGrp="1"/>
          </p:cNvSpPr>
          <p:nvPr>
            <p:ph idx="1"/>
          </p:nvPr>
        </p:nvSpPr>
        <p:spPr>
          <a:solidFill>
            <a:srgbClr val="FFC000"/>
          </a:solidFill>
        </p:spPr>
        <p:txBody>
          <a:bodyPr/>
          <a:lstStyle/>
          <a:p>
            <a:pPr marL="0" indent="0" algn="ctr">
              <a:buNone/>
            </a:pPr>
            <a:endParaRPr lang="el-GR" dirty="0" smtClean="0"/>
          </a:p>
          <a:p>
            <a:pPr marL="0" indent="0" algn="ctr">
              <a:buNone/>
            </a:pPr>
            <a:r>
              <a:rPr lang="el-GR" dirty="0" smtClean="0"/>
              <a:t>ΨΑΧΝΟΥΜΕ ΝΑ ΒΡΟΥΜΕ ΤΙ ΑΠ` ΟΛΑ ΤΑ ΕΦΟΔΙΑ ΠΡΩΤΗΣ ΑΝΑΓΚΗΣ ΕΧΟΥΜΕ ΣΤΟ ΣΠΙΤΙ </a:t>
            </a:r>
          </a:p>
          <a:p>
            <a:pPr marL="0" indent="0" algn="ctr">
              <a:buNone/>
            </a:pPr>
            <a:r>
              <a:rPr lang="el-GR" dirty="0" smtClean="0"/>
              <a:t>ΚΑΙ ΤΙ ΜΑΣ ΛΕΙΠΕΙ ΓΙΑ ΝΑ ΤΟ ΣΥΜΠΛΗΡΩΣΟΥΜΕ ΕΓΚΑΙΡΑ ΣΤΟ ΣΑΚΙΔΙΟ ΤΟΥ ΣΕΙΣΜΟΥ</a:t>
            </a:r>
            <a:endParaRPr lang="el-GR" dirty="0"/>
          </a:p>
        </p:txBody>
      </p:sp>
    </p:spTree>
    <p:extLst>
      <p:ext uri="{BB962C8B-B14F-4D97-AF65-F5344CB8AC3E}">
        <p14:creationId xmlns:p14="http://schemas.microsoft.com/office/powerpoint/2010/main" val="2014129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92D050"/>
          </a:solidFill>
        </p:spPr>
        <p:txBody>
          <a:bodyPr/>
          <a:lstStyle/>
          <a:p>
            <a:r>
              <a:rPr lang="el-GR" dirty="0" smtClean="0"/>
              <a:t>Και να θυμάστε!</a:t>
            </a:r>
            <a:endParaRPr lang="el-GR" dirty="0"/>
          </a:p>
        </p:txBody>
      </p:sp>
      <p:sp>
        <p:nvSpPr>
          <p:cNvPr id="4" name="Θέση περιεχομένου 3"/>
          <p:cNvSpPr>
            <a:spLocks noGrp="1"/>
          </p:cNvSpPr>
          <p:nvPr>
            <p:ph idx="1"/>
          </p:nvPr>
        </p:nvSpPr>
        <p:spPr>
          <a:blipFill>
            <a:blip r:embed="rId2"/>
            <a:tile tx="0" ty="0" sx="100000" sy="100000" flip="none" algn="tl"/>
          </a:blipFill>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endParaRPr lang="el-GR" sz="5400" dirty="0" smtClean="0"/>
          </a:p>
          <a:p>
            <a:pPr marL="0" indent="0">
              <a:buNone/>
            </a:pPr>
            <a:r>
              <a:rPr lang="el-GR" sz="5400" dirty="0"/>
              <a:t> </a:t>
            </a:r>
            <a:r>
              <a:rPr lang="el-GR" sz="5400" dirty="0" smtClean="0"/>
              <a:t>  </a:t>
            </a:r>
          </a:p>
          <a:p>
            <a:pPr marL="0" indent="0">
              <a:buNone/>
            </a:pPr>
            <a:r>
              <a:rPr lang="el-GR" sz="5400" dirty="0"/>
              <a:t> </a:t>
            </a:r>
            <a:r>
              <a:rPr lang="el-GR" sz="5400" dirty="0" smtClean="0"/>
              <a:t>  </a:t>
            </a:r>
            <a:r>
              <a:rPr lang="el-GR" sz="4000" dirty="0" smtClean="0">
                <a:latin typeface="Comic Sans MS" panose="030F0702030302020204" pitchFamily="66" charset="0"/>
              </a:rPr>
              <a:t>ΨΥΧΡΑΙΜΙΑ, ΟΧΙ ΠΑΝΙΚΟΣ</a:t>
            </a:r>
            <a:endParaRPr lang="el-GR" sz="4000" dirty="0">
              <a:latin typeface="Comic Sans MS" panose="030F0702030302020204" pitchFamily="66" charset="0"/>
            </a:endParaRPr>
          </a:p>
        </p:txBody>
      </p:sp>
    </p:spTree>
    <p:extLst>
      <p:ext uri="{BB962C8B-B14F-4D97-AF65-F5344CB8AC3E}">
        <p14:creationId xmlns:p14="http://schemas.microsoft.com/office/powerpoint/2010/main" val="4172639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ΠΗΓΕΣ</a:t>
            </a:r>
            <a:endParaRPr lang="el-GR" dirty="0"/>
          </a:p>
        </p:txBody>
      </p:sp>
      <p:sp>
        <p:nvSpPr>
          <p:cNvPr id="3" name="Θέση περιεχομένου 2"/>
          <p:cNvSpPr>
            <a:spLocks noGrp="1"/>
          </p:cNvSpPr>
          <p:nvPr>
            <p:ph idx="1"/>
          </p:nvPr>
        </p:nvSpPr>
        <p:spPr/>
        <p:txBody>
          <a:bodyPr/>
          <a:lstStyle/>
          <a:p>
            <a:r>
              <a:rPr lang="el-GR" sz="1800" dirty="0"/>
              <a:t>ΟΡΓΑΝΙΣΜΟΣ ΑΝΤΙΣΕΙΣΜΙΚΟΥ ΣΧΕΔΙΑΣΜΟΥ &amp; ΠΡΟΣΤΑΣΙΑΣ (Ο.Α.Σ.Π</a:t>
            </a:r>
            <a:r>
              <a:rPr lang="el-GR" sz="1800" dirty="0" smtClean="0"/>
              <a:t>.)-</a:t>
            </a:r>
            <a:r>
              <a:rPr lang="el-GR" sz="1800" dirty="0" smtClean="0"/>
              <a:t>Υλικ</a:t>
            </a:r>
            <a:r>
              <a:rPr lang="el-GR" sz="1800" dirty="0" smtClean="0"/>
              <a:t>ό ΟΑΣΠ</a:t>
            </a:r>
          </a:p>
          <a:p>
            <a:r>
              <a:rPr lang="en-US" sz="1800" dirty="0" smtClean="0">
                <a:hlinkClick r:id="rId2" tooltip="ntsormp"/>
              </a:rPr>
              <a:t>Tsormpatzoglou Nestor</a:t>
            </a:r>
            <a:r>
              <a:rPr lang="el-GR" sz="1800" dirty="0" smtClean="0"/>
              <a:t>  σεισμοί (γενικά</a:t>
            </a:r>
            <a:r>
              <a:rPr lang="el-GR" sz="1800" dirty="0"/>
              <a:t>) </a:t>
            </a:r>
            <a:r>
              <a:rPr lang="el-GR" sz="1800" dirty="0" smtClean="0"/>
              <a:t>20‘</a:t>
            </a:r>
          </a:p>
          <a:p>
            <a:r>
              <a:rPr lang="el-GR" sz="1800" dirty="0" smtClean="0"/>
              <a:t>ΕΥΑΓΓΕΛΟΣ ΑΝΑΓΝΩΣΤΟΥ  δημιουργία </a:t>
            </a:r>
            <a:r>
              <a:rPr lang="el-GR" sz="1800" dirty="0"/>
              <a:t>σεισμών</a:t>
            </a:r>
          </a:p>
          <a:p>
            <a:r>
              <a:rPr lang="el-GR" sz="1800" dirty="0" smtClean="0"/>
              <a:t>Εικόνες από το</a:t>
            </a:r>
            <a:r>
              <a:rPr lang="en-US" sz="1800" dirty="0" smtClean="0"/>
              <a:t> google</a:t>
            </a:r>
            <a:endParaRPr lang="el-GR" sz="1800" dirty="0" smtClean="0"/>
          </a:p>
          <a:p>
            <a:r>
              <a:rPr lang="en-US" sz="1800" dirty="0" smtClean="0"/>
              <a:t>Pinterest</a:t>
            </a:r>
            <a:endParaRPr lang="el-GR" sz="1800" dirty="0" smtClean="0"/>
          </a:p>
          <a:p>
            <a:endParaRPr lang="el-GR" sz="1800" dirty="0"/>
          </a:p>
          <a:p>
            <a:endParaRPr lang="en-US" dirty="0"/>
          </a:p>
          <a:p>
            <a:pPr marL="0" indent="0">
              <a:buNone/>
            </a:pPr>
            <a:endParaRPr lang="el-GR" dirty="0"/>
          </a:p>
        </p:txBody>
      </p:sp>
    </p:spTree>
    <p:extLst>
      <p:ext uri="{BB962C8B-B14F-4D97-AF65-F5344CB8AC3E}">
        <p14:creationId xmlns:p14="http://schemas.microsoft.com/office/powerpoint/2010/main" val="155520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029"/>
          <a:stretch/>
        </p:blipFill>
        <p:spPr bwMode="auto">
          <a:xfrm>
            <a:off x="0" y="10500"/>
            <a:ext cx="9151139" cy="684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820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6692" r="5969" b="3627"/>
          <a:stretch/>
        </p:blipFill>
        <p:spPr bwMode="auto">
          <a:xfrm>
            <a:off x="323528" y="-54652"/>
            <a:ext cx="8568952" cy="6912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65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126"/>
          <a:stretch/>
        </p:blipFill>
        <p:spPr bwMode="auto">
          <a:xfrm>
            <a:off x="-207031" y="0"/>
            <a:ext cx="9351031"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13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344" t="4006" r="7036" b="4314"/>
          <a:stretch/>
        </p:blipFill>
        <p:spPr bwMode="auto">
          <a:xfrm>
            <a:off x="-180528" y="-231852"/>
            <a:ext cx="9324528" cy="714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65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5147" r="3266" b="6805"/>
          <a:stretch/>
        </p:blipFill>
        <p:spPr bwMode="auto">
          <a:xfrm>
            <a:off x="0" y="0"/>
            <a:ext cx="93245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7530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484</Words>
  <Application>Microsoft Office PowerPoint</Application>
  <PresentationFormat>Προβολή στην οθόνη (4:3)</PresentationFormat>
  <Paragraphs>50</Paragraphs>
  <Slides>43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43</vt:i4>
      </vt:variant>
    </vt:vector>
  </HeadingPairs>
  <TitlesOfParts>
    <vt:vector size="44" baseType="lpstr">
      <vt:lpstr>Θέμα του Office</vt:lpstr>
      <vt:lpstr>ΣΕΙΣΜΟΣ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Πώς καταλαβαίνουμε ότι γίνεται σεισμός;</vt:lpstr>
      <vt:lpstr>Πώς δημιουργείται ο σεισμός; το εσωτερικό της γης.....οι κινήσεις των λιθοσφαιρικών πλακών</vt:lpstr>
      <vt:lpstr>Παρουσίαση του PowerPoint</vt:lpstr>
      <vt:lpstr>Παρουσίαση του PowerPoint</vt:lpstr>
      <vt:lpstr>Καταστροφή οδικών αρτηριών</vt:lpstr>
      <vt:lpstr>Παρουσίαση του PowerPoint</vt:lpstr>
      <vt:lpstr>Παρουσίαση του PowerPoint</vt:lpstr>
      <vt:lpstr>Παρουσίαση του PowerPoint</vt:lpstr>
      <vt:lpstr> Γίνεται σεισμός:  Τι πρέπει να κάνω; </vt:lpstr>
      <vt:lpstr> Ο σεισμός σταμάτησε. Τι πρέπει να κάνω; </vt:lpstr>
      <vt:lpstr>Αν δεν μπορώ να βγω από το κτίριο φωνάζω δυνατά για να ακούσουν άλλοι άνθρωποι που θα με βοηθήσουν. Μένω έξω από το κτίριο μέχρι να μάθω πότε μπορώ να ξαναμπώ. </vt:lpstr>
      <vt:lpstr>Συμφωνώ μαζί τους σε ποιο ανοιχτό μέρος θα συναντηθούμε όταν τελειώσει ο σεισμός και βγούμε από το κτίριο. Φτιάχνω μια κάρτα που την έχω πάντα μαζί μου με το όνομά μου και τα τηλέφωνα των δικών μου ανθρώπων. Ζητώ να κάνουμε ασκήσεις για τον σεισμό.</vt:lpstr>
      <vt:lpstr>Ζητώ να βιδωθούν καλά στον τοίχο βιβλιοθήκες, ράφια κάδρα, καθρέφτες, φωτιστικά. Ζητώ να φύγουν ράφια και άλλα βαριά πράγματα πάνω από το κρεβάτι μου. Μιλώ για τα συναισθήματά μου. Ο σεισμός μπορεί να με τρομάξει γιατί γίνεται ξαφνικά. Θα λυπηθώ αν συμβεί κάτι κακό. Θα χαρώ όταν τελειώσει και είμαστε όλοι καλά.</vt:lpstr>
      <vt:lpstr>ΑΣΚΗΣΗ  Βρίσκω τα επικίνδυνα σημεία μέσα στο σπίτι… Παρατηρώ μέσα στο σπίτι και καταγράφω.</vt:lpstr>
      <vt:lpstr>Ετοιμάζω το σακίδιο του σεισμού</vt:lpstr>
      <vt:lpstr>Παρουσίαση του PowerPoint</vt:lpstr>
      <vt:lpstr>Μαθαίνω τα τηλέφωνα έκτακτης ανάγκης</vt:lpstr>
      <vt:lpstr>Παρουσίαση του PowerPoint</vt:lpstr>
      <vt:lpstr>ΕΡΩΤΗΣΕΙΣ ΚΑΤΑΝΟΗΣΗΣ Σωστές και λάθος συμπεριφορές</vt:lpstr>
      <vt:lpstr>Είμαι στο σχολείο και γίνεται σεισμός!  Α) Παραμένω στην τάξη και προστατεύομαι κάτω από το θρανίο μου ή  Β) Τρέχω γρήγορα έξω από το σχολείο;</vt:lpstr>
      <vt:lpstr> Είμαι στο σπίτι και γίνεται σεισμός!  Α) Συγκρατώ τα έπιπλα να μην πέσουν ή Β) Φυλάγομαι όπου είναι πιο ασφαλέστατα; </vt:lpstr>
      <vt:lpstr>Είμαι στο σπίτι και γίνεται σεισμός!  Α) Παραμένω στο σπίτι και προστατεύομαι κάτω από το τραπέζι μου ή  Β) Τρέχω γρήγορα έξω από το σπίτι;</vt:lpstr>
      <vt:lpstr>Αφού τελειώσει ο σεισμός… Α) Κατεβαίνω από τις σκάλες ή Β) Χρησιμοποιώ το ασανσέρ;</vt:lpstr>
      <vt:lpstr>Είμαστε στο σχολείο… Αφού τελειώσει ο σεισμός Α) Βγαίνουμε όλοι τρέχοντας ή  Β) Ακούμε τη δασκάλα και βγαίνουμε στη σειρά;</vt:lpstr>
      <vt:lpstr>Στα εφόδια έκτακτης ανάγκης, μπορούμε να πάρουμε  γάλα και  γιαούρτι;</vt:lpstr>
      <vt:lpstr>Όταν γίνεται σεισμός Α) Είμαι ήρεμος ή Β) Με πιάνει πανικός;</vt:lpstr>
      <vt:lpstr>ΠΑΙΧΝΙΔΙ ΣΤΟ ΣΠΙΤΙ (ΕΓΡΗΓΟΡΣΗ)</vt:lpstr>
      <vt:lpstr>Και να θυμάστε!</vt:lpstr>
      <vt:lpstr>ΠΗΓΕΣ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42</cp:revision>
  <dcterms:created xsi:type="dcterms:W3CDTF">2021-04-08T15:02:16Z</dcterms:created>
  <dcterms:modified xsi:type="dcterms:W3CDTF">2021-04-08T19:27:56Z</dcterms:modified>
</cp:coreProperties>
</file>