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9" d="100"/>
          <a:sy n="89" d="100"/>
        </p:scale>
        <p:origin x="43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681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85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1.png"/><Relationship Id="rId21" Type="http://schemas.openxmlformats.org/officeDocument/2006/relationships/image" Target="../media/image71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24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png"/><Relationship Id="rId7" Type="http://schemas.openxmlformats.org/officeDocument/2006/relationships/image" Target="../media/image49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386" y="3257550"/>
            <a:ext cx="1524000" cy="1524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19465" y="3257550"/>
            <a:ext cx="1524000" cy="1524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53065" y="3257550"/>
            <a:ext cx="2438400" cy="152400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-732889" y="1619250"/>
            <a:ext cx="13657778" cy="571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4500"/>
              </a:lnSpc>
              <a:buNone/>
            </a:pPr>
            <a:r>
              <a:rPr lang="en-US" sz="45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Εισαγωγή στα Γεωμετρικά Σχήματα</a:t>
            </a:r>
            <a:endParaRPr lang="en-US" sz="4500" dirty="0"/>
          </a:p>
        </p:txBody>
      </p:sp>
      <p:sp>
        <p:nvSpPr>
          <p:cNvPr id="7" name="Text 1"/>
          <p:cNvSpPr/>
          <p:nvPr/>
        </p:nvSpPr>
        <p:spPr>
          <a:xfrm>
            <a:off x="405259" y="2343150"/>
            <a:ext cx="11381482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Τετράγωνο - Τρίγωνο - Κύκλος - Ορθογώνιο</a:t>
            </a:r>
            <a:endParaRPr lang="en-US" sz="1800" dirty="0"/>
          </a:p>
        </p:txBody>
      </p:sp>
      <p:sp>
        <p:nvSpPr>
          <p:cNvPr id="8" name="Text 2"/>
          <p:cNvSpPr/>
          <p:nvPr/>
        </p:nvSpPr>
        <p:spPr>
          <a:xfrm>
            <a:off x="1953816" y="4933950"/>
            <a:ext cx="1700391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Τετράγωνο</a:t>
            </a:r>
            <a:endParaRPr lang="en-US" sz="1800" dirty="0"/>
          </a:p>
        </p:txBody>
      </p:sp>
      <p:sp>
        <p:nvSpPr>
          <p:cNvPr id="9" name="Text 3"/>
          <p:cNvSpPr/>
          <p:nvPr/>
        </p:nvSpPr>
        <p:spPr>
          <a:xfrm>
            <a:off x="4112330" y="4933950"/>
            <a:ext cx="1291054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Τρίγωνο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96000" y="4933950"/>
            <a:ext cx="1117461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Κύκλος</a:t>
            </a:r>
            <a:endParaRPr lang="en-US" sz="1800" dirty="0"/>
          </a:p>
        </p:txBody>
      </p:sp>
      <p:sp>
        <p:nvSpPr>
          <p:cNvPr id="11" name="Text 5"/>
          <p:cNvSpPr/>
          <p:nvPr/>
        </p:nvSpPr>
        <p:spPr>
          <a:xfrm>
            <a:off x="8358039" y="4933950"/>
            <a:ext cx="1713964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Ορθογώνιο</a:t>
            </a:r>
            <a:endParaRPr lang="en-US" sz="1800" dirty="0"/>
          </a:p>
        </p:txBody>
      </p:sp>
      <p:sp>
        <p:nvSpPr>
          <p:cNvPr id="13" name="Ισοσκελές τρίγωνο 12"/>
          <p:cNvSpPr/>
          <p:nvPr/>
        </p:nvSpPr>
        <p:spPr>
          <a:xfrm>
            <a:off x="3818930" y="3257550"/>
            <a:ext cx="1595646" cy="15240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85800"/>
            <a:ext cx="12192000" cy="4953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333500"/>
            <a:ext cx="3860750" cy="22860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8635" y="2800350"/>
            <a:ext cx="1524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5550" y="1333500"/>
            <a:ext cx="3860750" cy="22860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8701" y="1333500"/>
            <a:ext cx="3860899" cy="22860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4936" y="2800350"/>
            <a:ext cx="152400" cy="1524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" y="3771900"/>
            <a:ext cx="3860750" cy="22860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65550" y="3771900"/>
            <a:ext cx="3860750" cy="22860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78701" y="3771900"/>
            <a:ext cx="3860899" cy="228600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4936" y="5238750"/>
            <a:ext cx="152400" cy="15240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210300"/>
            <a:ext cx="12192000" cy="381000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68475" y="6270171"/>
            <a:ext cx="228600" cy="228600"/>
          </a:xfrm>
          <a:prstGeom prst="rect">
            <a:avLst/>
          </a:prstGeom>
        </p:spPr>
      </p:pic>
      <p:pic>
        <p:nvPicPr>
          <p:cNvPr id="32" name="Image 30" descr="preencoded.png"/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47305" y="6276975"/>
            <a:ext cx="228600" cy="228600"/>
          </a:xfrm>
          <a:prstGeom prst="rect">
            <a:avLst/>
          </a:prstGeom>
        </p:spPr>
      </p:pic>
      <p:pic>
        <p:nvPicPr>
          <p:cNvPr id="34" name="Image 32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6591300"/>
            <a:ext cx="12192000" cy="266700"/>
          </a:xfrm>
          <a:prstGeom prst="rect">
            <a:avLst/>
          </a:prstGeom>
        </p:spPr>
      </p:pic>
      <p:sp>
        <p:nvSpPr>
          <p:cNvPr id="35" name="Text 0"/>
          <p:cNvSpPr/>
          <p:nvPr/>
        </p:nvSpPr>
        <p:spPr>
          <a:xfrm>
            <a:off x="-1219200" y="152400"/>
            <a:ext cx="146304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Δραστηριότητα - Βρες το Σχήμα!</a:t>
            </a:r>
            <a:endParaRPr lang="en-US" sz="2700" dirty="0"/>
          </a:p>
        </p:txBody>
      </p:sp>
      <p:sp>
        <p:nvSpPr>
          <p:cNvPr id="37" name="Text 2"/>
          <p:cNvSpPr/>
          <p:nvPr/>
        </p:nvSpPr>
        <p:spPr>
          <a:xfrm>
            <a:off x="780099" y="1487828"/>
            <a:ext cx="24537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1. Μια φέτα πίτσας</a:t>
            </a:r>
            <a:endParaRPr lang="en-US" sz="1500" dirty="0"/>
          </a:p>
        </p:txBody>
      </p:sp>
      <p:sp>
        <p:nvSpPr>
          <p:cNvPr id="39" name="Text 4"/>
          <p:cNvSpPr/>
          <p:nvPr/>
        </p:nvSpPr>
        <p:spPr>
          <a:xfrm>
            <a:off x="4258568" y="1484093"/>
            <a:ext cx="3674566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2. Ένας τροχός αυτοκινήτου</a:t>
            </a:r>
            <a:endParaRPr lang="en-US" sz="1500" dirty="0"/>
          </a:p>
        </p:txBody>
      </p:sp>
      <p:sp>
        <p:nvSpPr>
          <p:cNvPr id="41" name="Text 6"/>
          <p:cNvSpPr/>
          <p:nvPr/>
        </p:nvSpPr>
        <p:spPr>
          <a:xfrm>
            <a:off x="8399859" y="1484093"/>
            <a:ext cx="3282553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3. Μια οθόνη τηλεόρασης</a:t>
            </a:r>
            <a:endParaRPr lang="en-US" sz="1500" dirty="0"/>
          </a:p>
        </p:txBody>
      </p:sp>
      <p:sp>
        <p:nvSpPr>
          <p:cNvPr id="43" name="Text 8"/>
          <p:cNvSpPr/>
          <p:nvPr/>
        </p:nvSpPr>
        <p:spPr>
          <a:xfrm>
            <a:off x="1286797" y="3886200"/>
            <a:ext cx="145607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4. Ένα ζάρι</a:t>
            </a:r>
            <a:endParaRPr lang="en-US" sz="1500" dirty="0"/>
          </a:p>
        </p:txBody>
      </p:sp>
      <p:sp>
        <p:nvSpPr>
          <p:cNvPr id="45" name="Text 10"/>
          <p:cNvSpPr/>
          <p:nvPr/>
        </p:nvSpPr>
        <p:spPr>
          <a:xfrm>
            <a:off x="4516933" y="3886200"/>
            <a:ext cx="3027164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5. </a:t>
            </a:r>
            <a:r>
              <a:rPr lang="en-US" sz="1500" b="1" dirty="0" err="1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Μι</a:t>
            </a:r>
            <a:r>
              <a:rPr lang="en-US" sz="1500" b="1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α </a:t>
            </a:r>
            <a:r>
              <a:rPr lang="en-US" sz="1500" b="1" dirty="0" smtClean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πινακίδα</a:t>
            </a:r>
            <a:endParaRPr lang="en-US" sz="1500" dirty="0"/>
          </a:p>
        </p:txBody>
      </p:sp>
      <p:sp>
        <p:nvSpPr>
          <p:cNvPr id="47" name="Text 12"/>
          <p:cNvSpPr/>
          <p:nvPr/>
        </p:nvSpPr>
        <p:spPr>
          <a:xfrm>
            <a:off x="9393138" y="3886200"/>
            <a:ext cx="1718429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7E22C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6. Ένα βιβλίο</a:t>
            </a:r>
            <a:endParaRPr lang="en-US" sz="1500" dirty="0"/>
          </a:p>
        </p:txBody>
      </p:sp>
      <p:sp>
        <p:nvSpPr>
          <p:cNvPr id="49" name="Text 14"/>
          <p:cNvSpPr/>
          <p:nvPr/>
        </p:nvSpPr>
        <p:spPr>
          <a:xfrm>
            <a:off x="2370042" y="6286500"/>
            <a:ext cx="903684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Τετράγωνο</a:t>
            </a:r>
            <a:endParaRPr lang="en-US" sz="1050" dirty="0"/>
          </a:p>
        </p:txBody>
      </p:sp>
      <p:sp>
        <p:nvSpPr>
          <p:cNvPr id="50" name="Text 15"/>
          <p:cNvSpPr/>
          <p:nvPr/>
        </p:nvSpPr>
        <p:spPr>
          <a:xfrm>
            <a:off x="4805907" y="6287965"/>
            <a:ext cx="669548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Τρίγωνο</a:t>
            </a:r>
            <a:endParaRPr lang="en-US" sz="1050" dirty="0"/>
          </a:p>
        </p:txBody>
      </p:sp>
      <p:sp>
        <p:nvSpPr>
          <p:cNvPr id="51" name="Text 16"/>
          <p:cNvSpPr/>
          <p:nvPr/>
        </p:nvSpPr>
        <p:spPr>
          <a:xfrm>
            <a:off x="7062263" y="6305550"/>
            <a:ext cx="578465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Κύκλος</a:t>
            </a:r>
            <a:endParaRPr lang="en-US" sz="1050" dirty="0"/>
          </a:p>
        </p:txBody>
      </p:sp>
      <p:sp>
        <p:nvSpPr>
          <p:cNvPr id="52" name="Text 17"/>
          <p:cNvSpPr/>
          <p:nvPr/>
        </p:nvSpPr>
        <p:spPr>
          <a:xfrm>
            <a:off x="9427667" y="6287965"/>
            <a:ext cx="893505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Ορθογώνιο</a:t>
            </a:r>
            <a:endParaRPr lang="en-US" sz="1050" dirty="0"/>
          </a:p>
        </p:txBody>
      </p:sp>
      <p:sp>
        <p:nvSpPr>
          <p:cNvPr id="53" name="Text 18"/>
          <p:cNvSpPr/>
          <p:nvPr/>
        </p:nvSpPr>
        <p:spPr>
          <a:xfrm>
            <a:off x="152400" y="6629400"/>
            <a:ext cx="1188720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r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10/10</a:t>
            </a:r>
            <a:endParaRPr lang="en-US" sz="1050" dirty="0"/>
          </a:p>
        </p:txBody>
      </p:sp>
      <p:pic>
        <p:nvPicPr>
          <p:cNvPr id="54" name="Εικόνα 5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66388" y="1754528"/>
            <a:ext cx="1735558" cy="1688831"/>
          </a:xfrm>
          <a:prstGeom prst="rect">
            <a:avLst/>
          </a:prstGeom>
        </p:spPr>
      </p:pic>
      <p:pic>
        <p:nvPicPr>
          <p:cNvPr id="55" name="Εικόνα 5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47448" y="1735098"/>
            <a:ext cx="1761075" cy="1711404"/>
          </a:xfrm>
          <a:prstGeom prst="rect">
            <a:avLst/>
          </a:prstGeom>
        </p:spPr>
      </p:pic>
      <p:pic>
        <p:nvPicPr>
          <p:cNvPr id="56" name="Εικόνα 5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70351" y="1852612"/>
            <a:ext cx="2277449" cy="1709737"/>
          </a:xfrm>
          <a:prstGeom prst="rect">
            <a:avLst/>
          </a:prstGeom>
        </p:spPr>
      </p:pic>
      <p:pic>
        <p:nvPicPr>
          <p:cNvPr id="57" name="Εικόνα 5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25416" y="4424363"/>
            <a:ext cx="1378835" cy="1290637"/>
          </a:xfrm>
          <a:prstGeom prst="rect">
            <a:avLst/>
          </a:prstGeom>
        </p:spPr>
      </p:pic>
      <p:sp>
        <p:nvSpPr>
          <p:cNvPr id="59" name="Ισοσκελές τρίγωνο 58"/>
          <p:cNvSpPr/>
          <p:nvPr/>
        </p:nvSpPr>
        <p:spPr>
          <a:xfrm>
            <a:off x="4340173" y="6257925"/>
            <a:ext cx="280314" cy="20955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0" name="Ορθογώνιο 59"/>
          <p:cNvSpPr/>
          <p:nvPr/>
        </p:nvSpPr>
        <p:spPr>
          <a:xfrm>
            <a:off x="8859928" y="6296025"/>
            <a:ext cx="336604" cy="190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1" name="Εικόνα 6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86553" y="4225200"/>
            <a:ext cx="1679565" cy="17425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017236" y="4191000"/>
            <a:ext cx="2021498" cy="1744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05" y="2299607"/>
            <a:ext cx="1524000" cy="1524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257452" y="2375807"/>
            <a:ext cx="1524000" cy="1524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852803" y="2375807"/>
            <a:ext cx="2438400" cy="1524000"/>
          </a:xfrm>
          <a:prstGeom prst="rect">
            <a:avLst/>
          </a:prstGeom>
          <a:ln>
            <a:noFill/>
          </a:ln>
        </p:spPr>
      </p:pic>
      <p:sp>
        <p:nvSpPr>
          <p:cNvPr id="8" name="Text 2"/>
          <p:cNvSpPr/>
          <p:nvPr/>
        </p:nvSpPr>
        <p:spPr>
          <a:xfrm>
            <a:off x="1142964" y="4035880"/>
            <a:ext cx="1700391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r>
              <a:rPr lang="en-US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Τετράγωνο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 3"/>
          <p:cNvSpPr/>
          <p:nvPr/>
        </p:nvSpPr>
        <p:spPr>
          <a:xfrm>
            <a:off x="3895048" y="4035881"/>
            <a:ext cx="1291054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r>
              <a:rPr lang="en-US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Τρίγωνο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 4"/>
          <p:cNvSpPr/>
          <p:nvPr/>
        </p:nvSpPr>
        <p:spPr>
          <a:xfrm>
            <a:off x="6601717" y="4054929"/>
            <a:ext cx="1117461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r>
              <a:rPr lang="en-US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Κύκλος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 5"/>
          <p:cNvSpPr/>
          <p:nvPr/>
        </p:nvSpPr>
        <p:spPr>
          <a:xfrm>
            <a:off x="9435725" y="4054929"/>
            <a:ext cx="1713964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r>
              <a:rPr lang="en-US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Ορθογώνιο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Ισοσκελές τρίγωνο 12"/>
          <p:cNvSpPr/>
          <p:nvPr/>
        </p:nvSpPr>
        <p:spPr>
          <a:xfrm>
            <a:off x="3590456" y="2299607"/>
            <a:ext cx="1595646" cy="152400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382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837" y="2701932"/>
            <a:ext cx="615821" cy="615821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15100"/>
            <a:ext cx="12192000" cy="342900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0" y="228600"/>
            <a:ext cx="121920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Το Τετράγωνο</a:t>
            </a:r>
            <a:endParaRPr lang="en-US" sz="2700" dirty="0"/>
          </a:p>
        </p:txBody>
      </p:sp>
      <p:sp>
        <p:nvSpPr>
          <p:cNvPr id="15" name="Text 2"/>
          <p:cNvSpPr/>
          <p:nvPr/>
        </p:nvSpPr>
        <p:spPr>
          <a:xfrm>
            <a:off x="1851422" y="4815549"/>
            <a:ext cx="3984171" cy="53516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>
              <a:lnSpc>
                <a:spcPts val="2100"/>
              </a:lnSpc>
              <a:buSzPct val="100000"/>
            </a:pPr>
            <a:r>
              <a:rPr lang="el-GR" sz="4000" b="1" dirty="0" smtClean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ΙΣΕΣ</a:t>
            </a:r>
          </a:p>
        </p:txBody>
      </p:sp>
      <p:sp>
        <p:nvSpPr>
          <p:cNvPr id="31" name="Text 18"/>
          <p:cNvSpPr/>
          <p:nvPr/>
        </p:nvSpPr>
        <p:spPr>
          <a:xfrm>
            <a:off x="152400" y="6591300"/>
            <a:ext cx="1188720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r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2/10</a:t>
            </a:r>
            <a:endParaRPr lang="en-US" sz="1050" dirty="0"/>
          </a:p>
        </p:txBody>
      </p:sp>
      <p:sp>
        <p:nvSpPr>
          <p:cNvPr id="32" name="Ορθογώνιο 31"/>
          <p:cNvSpPr/>
          <p:nvPr/>
        </p:nvSpPr>
        <p:spPr>
          <a:xfrm>
            <a:off x="6428227" y="1956850"/>
            <a:ext cx="3096771" cy="3096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TextBox 32"/>
          <p:cNvSpPr txBox="1"/>
          <p:nvPr/>
        </p:nvSpPr>
        <p:spPr>
          <a:xfrm>
            <a:off x="1200682" y="2079837"/>
            <a:ext cx="4931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4000" b="1" dirty="0" smtClean="0"/>
              <a:t>Το τετράγωνο έχει:</a:t>
            </a:r>
            <a:br>
              <a:rPr lang="el-GR" sz="4000" b="1" dirty="0" smtClean="0"/>
            </a:br>
            <a:r>
              <a:rPr lang="el-GR" sz="4000" b="1" dirty="0" smtClean="0">
                <a:solidFill>
                  <a:srgbClr val="FF0000"/>
                </a:solidFill>
              </a:rPr>
              <a:t>4</a:t>
            </a:r>
            <a:r>
              <a:rPr lang="el-GR" sz="4000" b="1" dirty="0" smtClean="0"/>
              <a:t> πλευρές  &amp;  </a:t>
            </a:r>
            <a:r>
              <a:rPr lang="el-GR" sz="4000" b="1" dirty="0" smtClean="0">
                <a:solidFill>
                  <a:srgbClr val="FF0000"/>
                </a:solidFill>
              </a:rPr>
              <a:t>4</a:t>
            </a:r>
            <a:r>
              <a:rPr lang="el-GR" sz="4000" b="1" dirty="0" smtClean="0"/>
              <a:t> γωνίες</a:t>
            </a:r>
            <a:endParaRPr lang="el-GR" sz="4000" b="1" dirty="0"/>
          </a:p>
        </p:txBody>
      </p:sp>
      <p:cxnSp>
        <p:nvCxnSpPr>
          <p:cNvPr id="35" name="Ευθύγραμμο βέλος σύνδεσης 34"/>
          <p:cNvCxnSpPr/>
          <p:nvPr/>
        </p:nvCxnSpPr>
        <p:spPr>
          <a:xfrm flipH="1" flipV="1">
            <a:off x="2884715" y="3976655"/>
            <a:ext cx="348343" cy="5518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Ευθύγραμμο βέλος σύνδεσης 35"/>
          <p:cNvCxnSpPr/>
          <p:nvPr/>
        </p:nvCxnSpPr>
        <p:spPr>
          <a:xfrm flipV="1">
            <a:off x="4436917" y="3910478"/>
            <a:ext cx="400795" cy="68415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8382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674117"/>
            <a:ext cx="3708350" cy="21336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1750" y="2686050"/>
            <a:ext cx="3708350" cy="21336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1750" y="2501714"/>
            <a:ext cx="3708350" cy="1534886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4900" y="2667675"/>
            <a:ext cx="3708499" cy="21336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515100"/>
            <a:ext cx="12192000" cy="342900"/>
          </a:xfrm>
          <a:prstGeom prst="rect">
            <a:avLst/>
          </a:prstGeom>
        </p:spPr>
      </p:pic>
      <p:sp>
        <p:nvSpPr>
          <p:cNvPr id="17" name="Text 0"/>
          <p:cNvSpPr/>
          <p:nvPr/>
        </p:nvSpPr>
        <p:spPr>
          <a:xfrm>
            <a:off x="-1219200" y="228600"/>
            <a:ext cx="146304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Παραδείγματα Τετραγώνου στην Καθημερινή Ζωή</a:t>
            </a:r>
            <a:endParaRPr lang="en-US" sz="2700" dirty="0"/>
          </a:p>
        </p:txBody>
      </p:sp>
      <p:sp>
        <p:nvSpPr>
          <p:cNvPr id="18" name="Text 1"/>
          <p:cNvSpPr/>
          <p:nvPr/>
        </p:nvSpPr>
        <p:spPr>
          <a:xfrm>
            <a:off x="-860288" y="4197443"/>
            <a:ext cx="408426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Κύβος του Ρούμπικ</a:t>
            </a:r>
            <a:endParaRPr lang="en-US" sz="1500" dirty="0"/>
          </a:p>
        </p:txBody>
      </p:sp>
      <p:sp>
        <p:nvSpPr>
          <p:cNvPr id="19" name="Text 2"/>
          <p:cNvSpPr/>
          <p:nvPr/>
        </p:nvSpPr>
        <p:spPr>
          <a:xfrm>
            <a:off x="315023" y="4480472"/>
            <a:ext cx="40842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Κάθε όψη του είναι ένα τετράγωνο.</a:t>
            </a:r>
            <a:endParaRPr lang="en-US" sz="1200" dirty="0"/>
          </a:p>
        </p:txBody>
      </p:sp>
      <p:sp>
        <p:nvSpPr>
          <p:cNvPr id="20" name="Text 3"/>
          <p:cNvSpPr/>
          <p:nvPr/>
        </p:nvSpPr>
        <p:spPr>
          <a:xfrm>
            <a:off x="4394150" y="4197164"/>
            <a:ext cx="34035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Ζάρια</a:t>
            </a:r>
            <a:endParaRPr lang="en-US" sz="1500" dirty="0"/>
          </a:p>
        </p:txBody>
      </p:sp>
      <p:sp>
        <p:nvSpPr>
          <p:cNvPr id="21" name="Text 4"/>
          <p:cNvSpPr/>
          <p:nvPr/>
        </p:nvSpPr>
        <p:spPr>
          <a:xfrm>
            <a:off x="4394150" y="4527457"/>
            <a:ext cx="40842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Κάθε πλευρά ενός ζαριού είναι τετράγωνη.</a:t>
            </a:r>
            <a:endParaRPr lang="en-US" sz="1200" dirty="0"/>
          </a:p>
        </p:txBody>
      </p:sp>
      <p:sp>
        <p:nvSpPr>
          <p:cNvPr id="22" name="Text 5"/>
          <p:cNvSpPr/>
          <p:nvPr/>
        </p:nvSpPr>
        <p:spPr>
          <a:xfrm>
            <a:off x="8331100" y="4196442"/>
            <a:ext cx="3403699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 err="1" smtClean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Σκ</a:t>
            </a:r>
            <a:r>
              <a:rPr lang="en-US" sz="1500" b="1" dirty="0" smtClean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ακιέρ</a:t>
            </a:r>
            <a:r>
              <a:rPr lang="el-GR" sz="1500" b="1" dirty="0" smtClean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α</a:t>
            </a:r>
            <a:endParaRPr lang="en-US" sz="1500" dirty="0"/>
          </a:p>
        </p:txBody>
      </p:sp>
      <p:sp>
        <p:nvSpPr>
          <p:cNvPr id="23" name="Text 6"/>
          <p:cNvSpPr/>
          <p:nvPr/>
        </p:nvSpPr>
        <p:spPr>
          <a:xfrm>
            <a:off x="8331101" y="4488683"/>
            <a:ext cx="4084439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 smtClean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Απ</a:t>
            </a:r>
            <a:r>
              <a:rPr lang="en-US" sz="1200" dirty="0" err="1" smtClean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οτελ</a:t>
            </a:r>
            <a:r>
              <a:rPr lang="el-GR" sz="1200" dirty="0" err="1" smtClean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είται</a:t>
            </a:r>
            <a:r>
              <a:rPr lang="en-US" sz="1200" dirty="0" smtClean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από πολλά μικρά τετράγωνα.</a:t>
            </a:r>
            <a:endParaRPr lang="en-US" sz="1200" dirty="0"/>
          </a:p>
        </p:txBody>
      </p:sp>
      <p:sp>
        <p:nvSpPr>
          <p:cNvPr id="30" name="Text 13"/>
          <p:cNvSpPr/>
          <p:nvPr/>
        </p:nvSpPr>
        <p:spPr>
          <a:xfrm>
            <a:off x="152400" y="6591300"/>
            <a:ext cx="1188720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r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3/10</a:t>
            </a:r>
            <a:endParaRPr lang="en-US" sz="1050" dirty="0"/>
          </a:p>
        </p:txBody>
      </p:sp>
      <p:pic>
        <p:nvPicPr>
          <p:cNvPr id="31" name="Εικόνα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0109" y="2484889"/>
            <a:ext cx="1612545" cy="172965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68575" y="2458512"/>
            <a:ext cx="1858475" cy="182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62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66" y="2155371"/>
            <a:ext cx="533400" cy="533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276600"/>
            <a:ext cx="5791200" cy="3048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3581400"/>
            <a:ext cx="1722983" cy="3048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3886200"/>
            <a:ext cx="1722983" cy="3048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8590" y="4465864"/>
            <a:ext cx="228600" cy="2286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541" y="4800600"/>
            <a:ext cx="2838450" cy="16002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691" y="5076825"/>
            <a:ext cx="1047750" cy="104775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1479" y="4785632"/>
            <a:ext cx="2838450" cy="16002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6829" y="5038725"/>
            <a:ext cx="1047750" cy="104775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2201" y="4785632"/>
            <a:ext cx="2838450" cy="16002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63444" y="4668611"/>
            <a:ext cx="1455964" cy="1455964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1625" y="4800600"/>
            <a:ext cx="2838450" cy="16002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86975" y="5076825"/>
            <a:ext cx="1047750" cy="104775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515100"/>
            <a:ext cx="12192000" cy="342900"/>
          </a:xfrm>
          <a:prstGeom prst="rect">
            <a:avLst/>
          </a:prstGeom>
        </p:spPr>
      </p:pic>
      <p:sp>
        <p:nvSpPr>
          <p:cNvPr id="25" name="Text 0"/>
          <p:cNvSpPr/>
          <p:nvPr/>
        </p:nvSpPr>
        <p:spPr>
          <a:xfrm>
            <a:off x="0" y="190500"/>
            <a:ext cx="121920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Το Τρίγωνο</a:t>
            </a:r>
            <a:endParaRPr lang="en-US" sz="2700" dirty="0"/>
          </a:p>
        </p:txBody>
      </p:sp>
      <p:sp>
        <p:nvSpPr>
          <p:cNvPr id="46" name="Text 21"/>
          <p:cNvSpPr/>
          <p:nvPr/>
        </p:nvSpPr>
        <p:spPr>
          <a:xfrm>
            <a:off x="2583395" y="4465864"/>
            <a:ext cx="6981826" cy="44087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500" b="1" dirty="0">
                <a:solidFill>
                  <a:srgbClr val="CA8A0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Τύποι Τριγώνων</a:t>
            </a:r>
            <a:endParaRPr lang="en-US" sz="2500" dirty="0"/>
          </a:p>
        </p:txBody>
      </p:sp>
      <p:sp>
        <p:nvSpPr>
          <p:cNvPr id="51" name="Text 26"/>
          <p:cNvSpPr/>
          <p:nvPr/>
        </p:nvSpPr>
        <p:spPr>
          <a:xfrm>
            <a:off x="152400" y="6591300"/>
            <a:ext cx="1188720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r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4/10</a:t>
            </a:r>
            <a:endParaRPr lang="en-US" sz="1050" dirty="0"/>
          </a:p>
        </p:txBody>
      </p:sp>
      <p:sp>
        <p:nvSpPr>
          <p:cNvPr id="52" name="Ισοσκελές τρίγωνο 51"/>
          <p:cNvSpPr/>
          <p:nvPr/>
        </p:nvSpPr>
        <p:spPr>
          <a:xfrm>
            <a:off x="6659336" y="1036864"/>
            <a:ext cx="3320143" cy="292825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TextBox 52"/>
          <p:cNvSpPr txBox="1"/>
          <p:nvPr/>
        </p:nvSpPr>
        <p:spPr>
          <a:xfrm>
            <a:off x="1089932" y="1608768"/>
            <a:ext cx="5165272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4000" b="1" dirty="0" smtClean="0"/>
              <a:t>Το τρίγωνο έχει:</a:t>
            </a:r>
            <a:br>
              <a:rPr lang="el-GR" sz="4000" b="1" dirty="0" smtClean="0"/>
            </a:br>
            <a:r>
              <a:rPr lang="el-GR" sz="4000" b="1" dirty="0" smtClean="0">
                <a:solidFill>
                  <a:srgbClr val="FFC000"/>
                </a:solidFill>
              </a:rPr>
              <a:t>3</a:t>
            </a:r>
            <a:r>
              <a:rPr lang="el-GR" sz="4000" b="1" dirty="0" smtClean="0"/>
              <a:t> πλευρές   &amp;   </a:t>
            </a:r>
            <a:r>
              <a:rPr lang="el-GR" sz="4000" b="1" dirty="0" smtClean="0">
                <a:solidFill>
                  <a:srgbClr val="FFC000"/>
                </a:solidFill>
              </a:rPr>
              <a:t>3</a:t>
            </a:r>
            <a:r>
              <a:rPr lang="el-GR" sz="4000" b="1" dirty="0" smtClean="0"/>
              <a:t> γωνίες</a:t>
            </a:r>
            <a:endParaRPr lang="el-G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8382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0" y="1428750"/>
            <a:ext cx="952500" cy="952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88" y="1543050"/>
            <a:ext cx="5676900" cy="15240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0256" y="1895475"/>
            <a:ext cx="326232" cy="326232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7113" y="3173186"/>
            <a:ext cx="5676900" cy="15240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1559" y="3368820"/>
            <a:ext cx="387531" cy="336983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6566" y="4884964"/>
            <a:ext cx="6123690" cy="1109662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7088" y="5003683"/>
            <a:ext cx="412568" cy="358755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515100"/>
            <a:ext cx="12192000" cy="342900"/>
          </a:xfrm>
          <a:prstGeom prst="rect">
            <a:avLst/>
          </a:prstGeom>
        </p:spPr>
      </p:pic>
      <p:sp>
        <p:nvSpPr>
          <p:cNvPr id="21" name="Text 0"/>
          <p:cNvSpPr/>
          <p:nvPr/>
        </p:nvSpPr>
        <p:spPr>
          <a:xfrm>
            <a:off x="-1219200" y="228600"/>
            <a:ext cx="146304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Παραδείγματα Τριγώνου στην Καθημερινή Ζωή</a:t>
            </a:r>
            <a:endParaRPr lang="en-US" sz="2700" dirty="0"/>
          </a:p>
        </p:txBody>
      </p:sp>
      <p:sp>
        <p:nvSpPr>
          <p:cNvPr id="23" name="Text 2"/>
          <p:cNvSpPr/>
          <p:nvPr/>
        </p:nvSpPr>
        <p:spPr>
          <a:xfrm>
            <a:off x="2484393" y="1924050"/>
            <a:ext cx="3429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A1620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Φέτες Πίτσας</a:t>
            </a:r>
            <a:endParaRPr lang="en-US" sz="1500" dirty="0"/>
          </a:p>
        </p:txBody>
      </p:sp>
      <p:sp>
        <p:nvSpPr>
          <p:cNvPr id="24" name="Text 3"/>
          <p:cNvSpPr/>
          <p:nvPr/>
        </p:nvSpPr>
        <p:spPr>
          <a:xfrm>
            <a:off x="2050256" y="2305050"/>
            <a:ext cx="3648075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 smtClean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Τα </a:t>
            </a:r>
            <a:r>
              <a:rPr lang="en-US" sz="1400" dirty="0" err="1" smtClean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κομμάτι</a:t>
            </a:r>
            <a:r>
              <a:rPr lang="en-US" sz="1400" dirty="0" smtClean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α πίτσας είναι συνήθως τριγωνικά.</a:t>
            </a:r>
            <a:endParaRPr lang="en-US" sz="1400" dirty="0"/>
          </a:p>
        </p:txBody>
      </p:sp>
      <p:sp>
        <p:nvSpPr>
          <p:cNvPr id="25" name="Text 4"/>
          <p:cNvSpPr/>
          <p:nvPr/>
        </p:nvSpPr>
        <p:spPr>
          <a:xfrm>
            <a:off x="8657876" y="3409950"/>
            <a:ext cx="387667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A1620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Στέγες Σπιτιών</a:t>
            </a:r>
            <a:endParaRPr lang="en-US" sz="1500" dirty="0"/>
          </a:p>
        </p:txBody>
      </p:sp>
      <p:sp>
        <p:nvSpPr>
          <p:cNvPr id="26" name="Text 5"/>
          <p:cNvSpPr/>
          <p:nvPr/>
        </p:nvSpPr>
        <p:spPr>
          <a:xfrm>
            <a:off x="8110697" y="3904910"/>
            <a:ext cx="4157663" cy="4857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Οι περισσότερες στέγες έχουν τριγωνικά σχήματα.</a:t>
            </a:r>
            <a:endParaRPr lang="en-US" sz="1400" dirty="0"/>
          </a:p>
        </p:txBody>
      </p:sp>
      <p:sp>
        <p:nvSpPr>
          <p:cNvPr id="29" name="Text 8"/>
          <p:cNvSpPr/>
          <p:nvPr/>
        </p:nvSpPr>
        <p:spPr>
          <a:xfrm>
            <a:off x="2490438" y="5049710"/>
            <a:ext cx="387667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A1620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Οδικές Πινακίδες</a:t>
            </a:r>
            <a:endParaRPr lang="en-US" sz="1500" dirty="0"/>
          </a:p>
        </p:txBody>
      </p:sp>
      <p:sp>
        <p:nvSpPr>
          <p:cNvPr id="30" name="Text 9"/>
          <p:cNvSpPr/>
          <p:nvPr/>
        </p:nvSpPr>
        <p:spPr>
          <a:xfrm>
            <a:off x="2050256" y="5472946"/>
            <a:ext cx="3876675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Πολλές</a:t>
            </a:r>
            <a:r>
              <a:rPr lang="en-US" sz="14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1400" dirty="0" smtClean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π</a:t>
            </a:r>
            <a:r>
              <a:rPr lang="en-US" sz="1400" dirty="0" err="1" smtClean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ιν</a:t>
            </a:r>
            <a:r>
              <a:rPr lang="en-US" sz="1400" dirty="0" smtClean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ακίδες</a:t>
            </a:r>
            <a:r>
              <a:rPr lang="el-GR" sz="1400" dirty="0" smtClean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1400" dirty="0" err="1" smtClean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είν</a:t>
            </a:r>
            <a:r>
              <a:rPr lang="en-US" sz="1400" dirty="0" smtClean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αι </a:t>
            </a:r>
            <a:r>
              <a:rPr lang="en-US" sz="14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τριγωνικές.</a:t>
            </a:r>
            <a:endParaRPr lang="en-US" sz="1400" dirty="0"/>
          </a:p>
        </p:txBody>
      </p:sp>
      <p:sp>
        <p:nvSpPr>
          <p:cNvPr id="32" name="Text 11"/>
          <p:cNvSpPr/>
          <p:nvPr/>
        </p:nvSpPr>
        <p:spPr>
          <a:xfrm>
            <a:off x="152400" y="6591300"/>
            <a:ext cx="1188720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r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5/10</a:t>
            </a:r>
            <a:endParaRPr lang="en-US" sz="1050" dirty="0"/>
          </a:p>
        </p:txBody>
      </p:sp>
      <p:pic>
        <p:nvPicPr>
          <p:cNvPr id="33" name="Εικόνα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0153" y="1160709"/>
            <a:ext cx="1776413" cy="1979819"/>
          </a:xfrm>
          <a:prstGeom prst="rect">
            <a:avLst/>
          </a:prstGeom>
        </p:spPr>
      </p:pic>
      <p:pic>
        <p:nvPicPr>
          <p:cNvPr id="34" name="Εικόνα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46383" y="3140528"/>
            <a:ext cx="2232625" cy="1595438"/>
          </a:xfrm>
          <a:prstGeom prst="rect">
            <a:avLst/>
          </a:prstGeom>
        </p:spPr>
      </p:pic>
      <p:pic>
        <p:nvPicPr>
          <p:cNvPr id="35" name="Εικόνα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1747" y="4351222"/>
            <a:ext cx="1863118" cy="1700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382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15100"/>
            <a:ext cx="12192000" cy="342900"/>
          </a:xfrm>
          <a:prstGeom prst="rect">
            <a:avLst/>
          </a:prstGeom>
        </p:spPr>
      </p:pic>
      <p:sp>
        <p:nvSpPr>
          <p:cNvPr id="17" name="Text 0"/>
          <p:cNvSpPr/>
          <p:nvPr/>
        </p:nvSpPr>
        <p:spPr>
          <a:xfrm>
            <a:off x="0" y="228600"/>
            <a:ext cx="121920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Ο Κύκλος</a:t>
            </a:r>
            <a:endParaRPr lang="en-US" sz="2700" dirty="0"/>
          </a:p>
        </p:txBody>
      </p:sp>
      <p:sp>
        <p:nvSpPr>
          <p:cNvPr id="39" name="Text 22"/>
          <p:cNvSpPr/>
          <p:nvPr/>
        </p:nvSpPr>
        <p:spPr>
          <a:xfrm>
            <a:off x="152400" y="6591300"/>
            <a:ext cx="1188720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r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6/10</a:t>
            </a:r>
            <a:endParaRPr lang="en-US" sz="1050" dirty="0"/>
          </a:p>
        </p:txBody>
      </p:sp>
      <p:sp>
        <p:nvSpPr>
          <p:cNvPr id="40" name="Έλλειψη 39"/>
          <p:cNvSpPr/>
          <p:nvPr/>
        </p:nvSpPr>
        <p:spPr>
          <a:xfrm>
            <a:off x="6942622" y="1876650"/>
            <a:ext cx="3600000" cy="36000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TextBox 41"/>
          <p:cNvSpPr txBox="1"/>
          <p:nvPr/>
        </p:nvSpPr>
        <p:spPr>
          <a:xfrm>
            <a:off x="1545771" y="2283135"/>
            <a:ext cx="5192485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4000" b="1" dirty="0"/>
              <a:t>Όλα τα σημεία είναι στην ίδια απόσταση από το κέντρο.</a:t>
            </a:r>
          </a:p>
        </p:txBody>
      </p:sp>
      <p:pic>
        <p:nvPicPr>
          <p:cNvPr id="43" name="Image 2" descr="preencoded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09598" y="3238398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8382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36" y="1185810"/>
            <a:ext cx="3632150" cy="19621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9974" y="2675164"/>
            <a:ext cx="4686225" cy="1907722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779" y="4476750"/>
            <a:ext cx="5515991" cy="1904999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515100"/>
            <a:ext cx="12192000" cy="342900"/>
          </a:xfrm>
          <a:prstGeom prst="rect">
            <a:avLst/>
          </a:prstGeom>
        </p:spPr>
      </p:pic>
      <p:sp>
        <p:nvSpPr>
          <p:cNvPr id="18" name="Text 0"/>
          <p:cNvSpPr/>
          <p:nvPr/>
        </p:nvSpPr>
        <p:spPr>
          <a:xfrm>
            <a:off x="-1219200" y="228600"/>
            <a:ext cx="146304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Παραδείγματα Κύκλου στην Καθημερινή Ζωή</a:t>
            </a:r>
            <a:endParaRPr lang="en-US" sz="2700" dirty="0"/>
          </a:p>
        </p:txBody>
      </p:sp>
      <p:sp>
        <p:nvSpPr>
          <p:cNvPr id="19" name="Text 1"/>
          <p:cNvSpPr/>
          <p:nvPr/>
        </p:nvSpPr>
        <p:spPr>
          <a:xfrm>
            <a:off x="2371725" y="1344386"/>
            <a:ext cx="274632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5803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Τροχοί</a:t>
            </a:r>
            <a:endParaRPr lang="en-US" sz="1500" dirty="0"/>
          </a:p>
        </p:txBody>
      </p:sp>
      <p:sp>
        <p:nvSpPr>
          <p:cNvPr id="20" name="Text 2"/>
          <p:cNvSpPr/>
          <p:nvPr/>
        </p:nvSpPr>
        <p:spPr>
          <a:xfrm>
            <a:off x="2371724" y="1706336"/>
            <a:ext cx="2746325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Οι τροχοί των αυτοκινήτων, των ποδηλάτων και άλλων οχημάτων είναι κυκλικοί.</a:t>
            </a:r>
            <a:endParaRPr lang="en-US" sz="1400" dirty="0"/>
          </a:p>
        </p:txBody>
      </p:sp>
      <p:sp>
        <p:nvSpPr>
          <p:cNvPr id="21" name="Text 3"/>
          <p:cNvSpPr/>
          <p:nvPr/>
        </p:nvSpPr>
        <p:spPr>
          <a:xfrm>
            <a:off x="9359950" y="3139168"/>
            <a:ext cx="28320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5803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Ρολόγια</a:t>
            </a:r>
            <a:endParaRPr lang="en-US" sz="1500" dirty="0"/>
          </a:p>
        </p:txBody>
      </p:sp>
      <p:sp>
        <p:nvSpPr>
          <p:cNvPr id="22" name="Text 4"/>
          <p:cNvSpPr/>
          <p:nvPr/>
        </p:nvSpPr>
        <p:spPr>
          <a:xfrm>
            <a:off x="9359950" y="3629025"/>
            <a:ext cx="283205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Τα </a:t>
            </a:r>
            <a:r>
              <a:rPr lang="el-GR" sz="1400" dirty="0" smtClean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περισσότερα </a:t>
            </a:r>
            <a:r>
              <a:rPr lang="en-US" sz="1400" dirty="0" err="1" smtClean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ρολ</a:t>
            </a:r>
            <a:r>
              <a:rPr lang="el-GR" sz="1400" dirty="0" smtClean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ό</a:t>
            </a:r>
            <a:r>
              <a:rPr lang="en-US" sz="1400" dirty="0" err="1" smtClean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γι</a:t>
            </a:r>
            <a:r>
              <a:rPr lang="el-GR" sz="1400" dirty="0" smtClean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α</a:t>
            </a:r>
            <a:r>
              <a:rPr lang="en-US" sz="1400" dirty="0" smtClean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14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είναι κυκλικά.</a:t>
            </a:r>
            <a:endParaRPr lang="en-US" sz="1400" dirty="0"/>
          </a:p>
        </p:txBody>
      </p:sp>
      <p:sp>
        <p:nvSpPr>
          <p:cNvPr id="25" name="Text 7"/>
          <p:cNvSpPr/>
          <p:nvPr/>
        </p:nvSpPr>
        <p:spPr>
          <a:xfrm>
            <a:off x="2219323" y="4999264"/>
            <a:ext cx="28320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5803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Κέρματα</a:t>
            </a:r>
            <a:endParaRPr lang="en-US" sz="1500" dirty="0"/>
          </a:p>
        </p:txBody>
      </p:sp>
      <p:sp>
        <p:nvSpPr>
          <p:cNvPr id="26" name="Text 8"/>
          <p:cNvSpPr/>
          <p:nvPr/>
        </p:nvSpPr>
        <p:spPr>
          <a:xfrm>
            <a:off x="2219323" y="5480958"/>
            <a:ext cx="283205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Τα περισσότερα κέρματα είναι κυκλικά.</a:t>
            </a:r>
            <a:endParaRPr lang="en-US" sz="1200" dirty="0"/>
          </a:p>
        </p:txBody>
      </p:sp>
      <p:sp>
        <p:nvSpPr>
          <p:cNvPr id="31" name="Text 13"/>
          <p:cNvSpPr/>
          <p:nvPr/>
        </p:nvSpPr>
        <p:spPr>
          <a:xfrm>
            <a:off x="152400" y="6591300"/>
            <a:ext cx="1188720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r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7/10</a:t>
            </a:r>
            <a:endParaRPr lang="en-US" sz="1050" dirty="0"/>
          </a:p>
        </p:txBody>
      </p:sp>
      <p:pic>
        <p:nvPicPr>
          <p:cNvPr id="32" name="Εικόνα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450" y="1132114"/>
            <a:ext cx="1925873" cy="1938338"/>
          </a:xfrm>
          <a:prstGeom prst="rect">
            <a:avLst/>
          </a:prstGeom>
        </p:spPr>
      </p:pic>
      <p:pic>
        <p:nvPicPr>
          <p:cNvPr id="33" name="Εικόνα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6252" y="2662823"/>
            <a:ext cx="1951616" cy="2027653"/>
          </a:xfrm>
          <a:prstGeom prst="rect">
            <a:avLst/>
          </a:prstGeom>
        </p:spPr>
      </p:pic>
      <p:pic>
        <p:nvPicPr>
          <p:cNvPr id="34" name="Εικόνα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326" y="4505325"/>
            <a:ext cx="1695450" cy="169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6185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8382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266342"/>
            <a:ext cx="624183" cy="624183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7232170"/>
            <a:ext cx="12192000" cy="342900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0" y="228600"/>
            <a:ext cx="121920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Το Ορθογώνιο</a:t>
            </a:r>
            <a:endParaRPr lang="en-US" sz="2700" dirty="0"/>
          </a:p>
        </p:txBody>
      </p:sp>
      <p:sp>
        <p:nvSpPr>
          <p:cNvPr id="31" name="Text 18"/>
          <p:cNvSpPr/>
          <p:nvPr/>
        </p:nvSpPr>
        <p:spPr>
          <a:xfrm>
            <a:off x="152400" y="6591300"/>
            <a:ext cx="1188720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r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8/10</a:t>
            </a:r>
            <a:endParaRPr lang="en-US" sz="1050" dirty="0"/>
          </a:p>
        </p:txBody>
      </p:sp>
      <p:sp>
        <p:nvSpPr>
          <p:cNvPr id="32" name="Ορθογώνιο 31"/>
          <p:cNvSpPr/>
          <p:nvPr/>
        </p:nvSpPr>
        <p:spPr>
          <a:xfrm>
            <a:off x="5366760" y="2495550"/>
            <a:ext cx="5344783" cy="267579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Text 10"/>
          <p:cNvSpPr/>
          <p:nvPr/>
        </p:nvSpPr>
        <p:spPr>
          <a:xfrm flipV="1">
            <a:off x="304800" y="5061368"/>
            <a:ext cx="8044543" cy="168233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r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9/10</a:t>
            </a:r>
            <a:endParaRPr lang="en-US" sz="1050" dirty="0"/>
          </a:p>
        </p:txBody>
      </p:sp>
      <p:sp>
        <p:nvSpPr>
          <p:cNvPr id="34" name="TextBox 33"/>
          <p:cNvSpPr txBox="1"/>
          <p:nvPr/>
        </p:nvSpPr>
        <p:spPr>
          <a:xfrm>
            <a:off x="928983" y="2877254"/>
            <a:ext cx="4437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4000" b="1" dirty="0" smtClean="0"/>
              <a:t>Έχει </a:t>
            </a:r>
            <a:r>
              <a:rPr lang="el-GR" sz="4000" b="1" dirty="0" smtClean="0">
                <a:solidFill>
                  <a:schemeClr val="accent2"/>
                </a:solidFill>
              </a:rPr>
              <a:t>2</a:t>
            </a:r>
            <a:r>
              <a:rPr lang="el-GR" sz="4000" b="1" dirty="0" smtClean="0"/>
              <a:t> μικρές  &amp;  </a:t>
            </a:r>
          </a:p>
          <a:p>
            <a:pPr>
              <a:lnSpc>
                <a:spcPct val="150000"/>
              </a:lnSpc>
            </a:pPr>
            <a:r>
              <a:rPr lang="el-GR" sz="4000" b="1" dirty="0" smtClean="0">
                <a:solidFill>
                  <a:schemeClr val="accent2"/>
                </a:solidFill>
              </a:rPr>
              <a:t>2</a:t>
            </a:r>
            <a:r>
              <a:rPr lang="el-GR" sz="4000" b="1" dirty="0" smtClean="0"/>
              <a:t> μεγάλες πλευρές.</a:t>
            </a:r>
            <a:endParaRPr lang="el-GR" sz="4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477986" y="2009043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/>
              <a:t>ΙΣΕΣ</a:t>
            </a:r>
            <a:endParaRPr lang="el-GR" sz="4000" b="1" dirty="0"/>
          </a:p>
        </p:txBody>
      </p:sp>
      <p:cxnSp>
        <p:nvCxnSpPr>
          <p:cNvPr id="37" name="Ευθύγραμμο βέλος σύνδεσης 36"/>
          <p:cNvCxnSpPr/>
          <p:nvPr/>
        </p:nvCxnSpPr>
        <p:spPr>
          <a:xfrm flipH="1">
            <a:off x="2841172" y="2624672"/>
            <a:ext cx="636813" cy="61086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76583" y="5236711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/>
              <a:t>ΙΣΕΣ</a:t>
            </a:r>
            <a:endParaRPr lang="el-GR" sz="4000" b="1" dirty="0"/>
          </a:p>
        </p:txBody>
      </p:sp>
      <p:cxnSp>
        <p:nvCxnSpPr>
          <p:cNvPr id="39" name="Ευθύγραμμο βέλος σύνδεσης 38"/>
          <p:cNvCxnSpPr/>
          <p:nvPr/>
        </p:nvCxnSpPr>
        <p:spPr>
          <a:xfrm flipV="1">
            <a:off x="1567648" y="4654737"/>
            <a:ext cx="656736" cy="69834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382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6789" y="1025979"/>
            <a:ext cx="2438400" cy="12192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06389" y="2705100"/>
            <a:ext cx="1219200" cy="24384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8700" y="1105581"/>
            <a:ext cx="7670900" cy="155296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8701" y="2914355"/>
            <a:ext cx="7594551" cy="1714115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8700" y="4909457"/>
            <a:ext cx="7594551" cy="1443718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515100"/>
            <a:ext cx="12192000" cy="342900"/>
          </a:xfrm>
          <a:prstGeom prst="rect">
            <a:avLst/>
          </a:prstGeom>
        </p:spPr>
      </p:pic>
      <p:sp>
        <p:nvSpPr>
          <p:cNvPr id="15" name="Text 0"/>
          <p:cNvSpPr/>
          <p:nvPr/>
        </p:nvSpPr>
        <p:spPr>
          <a:xfrm>
            <a:off x="-1219200" y="228600"/>
            <a:ext cx="146304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Παραδείγματα Ορθογωνίου στην Καθημερινή Ζωή</a:t>
            </a:r>
            <a:endParaRPr lang="en-US" sz="2700" dirty="0"/>
          </a:p>
        </p:txBody>
      </p:sp>
      <p:sp>
        <p:nvSpPr>
          <p:cNvPr id="16" name="Text 1"/>
          <p:cNvSpPr/>
          <p:nvPr/>
        </p:nvSpPr>
        <p:spPr>
          <a:xfrm>
            <a:off x="-381037" y="5153025"/>
            <a:ext cx="4368701" cy="9334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Τα ορθογώνια μπορούν να εμφανίζονται σε </a:t>
            </a:r>
            <a:r>
              <a:rPr lang="en-US" sz="2000" b="1" dirty="0" smtClean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διάφορ</a:t>
            </a:r>
            <a:r>
              <a:rPr lang="el-GR" sz="2000" b="1" dirty="0" smtClean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ου</a:t>
            </a:r>
            <a:r>
              <a:rPr lang="en-US" sz="2000" b="1" dirty="0" smtClean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ς </a:t>
            </a:r>
            <a:r>
              <a:rPr lang="en-US" sz="2000" b="1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προσανατολισμούς</a:t>
            </a:r>
            <a:endParaRPr lang="en-US" sz="2000" b="1" dirty="0"/>
          </a:p>
        </p:txBody>
      </p:sp>
      <p:sp>
        <p:nvSpPr>
          <p:cNvPr id="17" name="Text 2"/>
          <p:cNvSpPr/>
          <p:nvPr/>
        </p:nvSpPr>
        <p:spPr>
          <a:xfrm>
            <a:off x="7184139" y="1361395"/>
            <a:ext cx="2835176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C2410C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Οθόνες</a:t>
            </a:r>
            <a:endParaRPr lang="en-US" sz="1500" dirty="0"/>
          </a:p>
        </p:txBody>
      </p:sp>
      <p:sp>
        <p:nvSpPr>
          <p:cNvPr id="18" name="Text 3"/>
          <p:cNvSpPr/>
          <p:nvPr/>
        </p:nvSpPr>
        <p:spPr>
          <a:xfrm>
            <a:off x="7183084" y="1809750"/>
            <a:ext cx="4055382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Τηλεοράσεις, υπολογιστές και </a:t>
            </a:r>
            <a:r>
              <a:rPr lang="en-US" sz="1400" dirty="0" err="1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κινητές</a:t>
            </a:r>
            <a:r>
              <a:rPr lang="en-US" sz="14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</a:t>
            </a:r>
            <a:r>
              <a:rPr lang="en-US" sz="1400" dirty="0" err="1" smtClean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τηλέφων</a:t>
            </a:r>
            <a:r>
              <a:rPr lang="en-US" sz="1400" dirty="0" smtClean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α</a:t>
            </a:r>
            <a:r>
              <a:rPr lang="el-GR" sz="1400" dirty="0" smtClean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.</a:t>
            </a:r>
            <a:endParaRPr lang="en-US" sz="1400" dirty="0"/>
          </a:p>
        </p:txBody>
      </p:sp>
      <p:sp>
        <p:nvSpPr>
          <p:cNvPr id="19" name="Text 4"/>
          <p:cNvSpPr/>
          <p:nvPr/>
        </p:nvSpPr>
        <p:spPr>
          <a:xfrm>
            <a:off x="7213310" y="3118077"/>
            <a:ext cx="280600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 err="1" smtClean="0">
                <a:solidFill>
                  <a:srgbClr val="C2410C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Βι</a:t>
            </a:r>
            <a:r>
              <a:rPr lang="en-US" sz="1500" b="1" dirty="0" smtClean="0">
                <a:solidFill>
                  <a:srgbClr val="C2410C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βλία</a:t>
            </a:r>
            <a:r>
              <a:rPr lang="el-GR" sz="1500" b="1" dirty="0" smtClean="0">
                <a:solidFill>
                  <a:srgbClr val="C2410C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και Τετράδια</a:t>
            </a:r>
            <a:endParaRPr lang="en-US" sz="1500" dirty="0"/>
          </a:p>
        </p:txBody>
      </p:sp>
      <p:sp>
        <p:nvSpPr>
          <p:cNvPr id="20" name="Text 5"/>
          <p:cNvSpPr/>
          <p:nvPr/>
        </p:nvSpPr>
        <p:spPr>
          <a:xfrm>
            <a:off x="7183084" y="3657258"/>
            <a:ext cx="4595259" cy="25003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Τα περισσότερα βιβλία και </a:t>
            </a:r>
            <a:r>
              <a:rPr lang="en-US" sz="1400" dirty="0" smtClean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τετράδια</a:t>
            </a:r>
            <a:r>
              <a:rPr lang="el-GR" sz="1400" dirty="0" smtClean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είναι ορθογώνια.</a:t>
            </a:r>
            <a:endParaRPr lang="en-US" sz="1400" dirty="0"/>
          </a:p>
        </p:txBody>
      </p:sp>
      <p:sp>
        <p:nvSpPr>
          <p:cNvPr id="21" name="Text 6"/>
          <p:cNvSpPr/>
          <p:nvPr/>
        </p:nvSpPr>
        <p:spPr>
          <a:xfrm>
            <a:off x="6892346" y="5062539"/>
            <a:ext cx="344793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C2410C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Πόρτες και Παράθυρα</a:t>
            </a:r>
            <a:endParaRPr lang="en-US" sz="1500" dirty="0"/>
          </a:p>
        </p:txBody>
      </p:sp>
      <p:sp>
        <p:nvSpPr>
          <p:cNvPr id="22" name="Text 7"/>
          <p:cNvSpPr/>
          <p:nvPr/>
        </p:nvSpPr>
        <p:spPr>
          <a:xfrm>
            <a:off x="6892346" y="5614988"/>
            <a:ext cx="4766254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Τα αρχιτεκτονικά στοιχεία συνήθως είναι ορθογώνια</a:t>
            </a:r>
            <a:endParaRPr lang="en-US" sz="1400" dirty="0"/>
          </a:p>
        </p:txBody>
      </p:sp>
      <p:sp>
        <p:nvSpPr>
          <p:cNvPr id="25" name="Text 10"/>
          <p:cNvSpPr/>
          <p:nvPr/>
        </p:nvSpPr>
        <p:spPr>
          <a:xfrm>
            <a:off x="152400" y="6591300"/>
            <a:ext cx="1188720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r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9/10</a:t>
            </a:r>
            <a:endParaRPr lang="en-US" sz="1050" dirty="0"/>
          </a:p>
        </p:txBody>
      </p:sp>
      <p:sp>
        <p:nvSpPr>
          <p:cNvPr id="26" name="Καμπύλο αριστερό βέλος 25"/>
          <p:cNvSpPr/>
          <p:nvPr/>
        </p:nvSpPr>
        <p:spPr>
          <a:xfrm>
            <a:off x="3135086" y="2133600"/>
            <a:ext cx="598714" cy="1295400"/>
          </a:xfrm>
          <a:prstGeom prst="curved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27" name="Εικόνα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1640" y="1148546"/>
            <a:ext cx="1781303" cy="1406772"/>
          </a:xfrm>
          <a:prstGeom prst="rect">
            <a:avLst/>
          </a:prstGeom>
        </p:spPr>
      </p:pic>
      <p:pic>
        <p:nvPicPr>
          <p:cNvPr id="28" name="Εικόνα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7965" y="2914355"/>
            <a:ext cx="1237017" cy="1682456"/>
          </a:xfrm>
          <a:prstGeom prst="rect">
            <a:avLst/>
          </a:prstGeom>
        </p:spPr>
      </p:pic>
      <p:pic>
        <p:nvPicPr>
          <p:cNvPr id="29" name="Εικόνα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686" y="4923466"/>
            <a:ext cx="848399" cy="1429709"/>
          </a:xfrm>
          <a:prstGeom prst="rect">
            <a:avLst/>
          </a:prstGeom>
        </p:spPr>
      </p:pic>
      <p:pic>
        <p:nvPicPr>
          <p:cNvPr id="30" name="Εικόνα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83019" y="5064613"/>
            <a:ext cx="823211" cy="1133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258</Words>
  <Application>Microsoft Office PowerPoint</Application>
  <PresentationFormat>Ευρεία οθόνη</PresentationFormat>
  <Paragraphs>84</Paragraphs>
  <Slides>11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Calibri</vt:lpstr>
      <vt:lpstr>ui-sans-serif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Αλεξία Παπαμανωλοπούλου</cp:lastModifiedBy>
  <cp:revision>17</cp:revision>
  <dcterms:created xsi:type="dcterms:W3CDTF">2025-12-01T20:09:46Z</dcterms:created>
  <dcterms:modified xsi:type="dcterms:W3CDTF">2025-12-04T14:34:56Z</dcterms:modified>
</cp:coreProperties>
</file>