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84" r:id="rId4"/>
    <p:sldId id="291" r:id="rId5"/>
    <p:sldId id="292" r:id="rId6"/>
    <p:sldId id="285" r:id="rId7"/>
    <p:sldId id="286" r:id="rId8"/>
    <p:sldId id="289" r:id="rId9"/>
    <p:sldId id="287" r:id="rId10"/>
    <p:sldId id="288" r:id="rId11"/>
    <p:sldId id="290" r:id="rId12"/>
    <p:sldId id="293"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195E050D-29A5-4F85-85A1-944E435DA483}" type="datetimeFigureOut">
              <a:rPr lang="el-GR" smtClean="0"/>
              <a:pPr/>
              <a:t>20/11/2024</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0C59E52C-EA54-4C21-9D9A-56754154B754}"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95E050D-29A5-4F85-85A1-944E435DA483}" type="datetimeFigureOut">
              <a:rPr lang="el-GR" smtClean="0"/>
              <a:pPr/>
              <a:t>20/11/2024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59E52C-EA54-4C21-9D9A-56754154B75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195E050D-29A5-4F85-85A1-944E435DA483}" type="datetimeFigureOut">
              <a:rPr lang="el-GR" smtClean="0"/>
              <a:pPr/>
              <a:t>20/11/2024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C59E52C-EA54-4C21-9D9A-56754154B75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4"/>
          </p:nvPr>
        </p:nvSpPr>
        <p:spPr/>
        <p:txBody>
          <a:bodyPr rtlCol="0"/>
          <a:lstStyle/>
          <a:p>
            <a:fld id="{195E050D-29A5-4F85-85A1-944E435DA483}" type="datetimeFigureOut">
              <a:rPr lang="el-GR" smtClean="0"/>
              <a:pPr/>
              <a:t>20/11/2024</a:t>
            </a:fld>
            <a:endParaRPr lang="el-GR"/>
          </a:p>
        </p:txBody>
      </p:sp>
      <p:sp>
        <p:nvSpPr>
          <p:cNvPr id="9" name="8 - Θέση αριθμού διαφάνειας"/>
          <p:cNvSpPr>
            <a:spLocks noGrp="1"/>
          </p:cNvSpPr>
          <p:nvPr>
            <p:ph type="sldNum" sz="quarter" idx="15"/>
          </p:nvPr>
        </p:nvSpPr>
        <p:spPr/>
        <p:txBody>
          <a:bodyPr rtlCol="0"/>
          <a:lstStyle/>
          <a:p>
            <a:fld id="{0C59E52C-EA54-4C21-9D9A-56754154B754}"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195E050D-29A5-4F85-85A1-944E435DA483}" type="datetimeFigureOut">
              <a:rPr lang="el-GR" smtClean="0"/>
              <a:pPr/>
              <a:t>20/11/2024</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0C59E52C-EA54-4C21-9D9A-56754154B754}"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195E050D-29A5-4F85-85A1-944E435DA483}" type="datetimeFigureOut">
              <a:rPr lang="el-GR" smtClean="0"/>
              <a:pPr/>
              <a:t>20/11/2024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C59E52C-EA54-4C21-9D9A-56754154B754}"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195E050D-29A5-4F85-85A1-944E435DA483}" type="datetimeFigureOut">
              <a:rPr lang="el-GR" smtClean="0"/>
              <a:pPr/>
              <a:t>20/11/2024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C59E52C-EA54-4C21-9D9A-56754154B754}"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195E050D-29A5-4F85-85A1-944E435DA483}" type="datetimeFigureOut">
              <a:rPr lang="el-GR" smtClean="0"/>
              <a:pPr/>
              <a:t>20/11/2024</a:t>
            </a:fld>
            <a:endParaRPr lang="el-GR"/>
          </a:p>
        </p:txBody>
      </p:sp>
      <p:sp>
        <p:nvSpPr>
          <p:cNvPr id="7" name="6 - Θέση αριθμού διαφάνειας"/>
          <p:cNvSpPr>
            <a:spLocks noGrp="1"/>
          </p:cNvSpPr>
          <p:nvPr>
            <p:ph type="sldNum" sz="quarter" idx="11"/>
          </p:nvPr>
        </p:nvSpPr>
        <p:spPr/>
        <p:txBody>
          <a:bodyPr rtlCol="0"/>
          <a:lstStyle/>
          <a:p>
            <a:fld id="{0C59E52C-EA54-4C21-9D9A-56754154B754}"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95E050D-29A5-4F85-85A1-944E435DA483}" type="datetimeFigureOut">
              <a:rPr lang="el-GR" smtClean="0"/>
              <a:pPr/>
              <a:t>20/11/2024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C59E52C-EA54-4C21-9D9A-56754154B75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4"/>
          </p:nvPr>
        </p:nvSpPr>
        <p:spPr/>
        <p:txBody>
          <a:bodyPr rtlCol="0"/>
          <a:lstStyle/>
          <a:p>
            <a:fld id="{195E050D-29A5-4F85-85A1-944E435DA483}" type="datetimeFigureOut">
              <a:rPr lang="el-GR" smtClean="0"/>
              <a:pPr/>
              <a:t>20/11/2024</a:t>
            </a:fld>
            <a:endParaRPr lang="el-GR"/>
          </a:p>
        </p:txBody>
      </p:sp>
      <p:sp>
        <p:nvSpPr>
          <p:cNvPr id="22" name="21 - Θέση αριθμού διαφάνειας"/>
          <p:cNvSpPr>
            <a:spLocks noGrp="1"/>
          </p:cNvSpPr>
          <p:nvPr>
            <p:ph type="sldNum" sz="quarter" idx="15"/>
          </p:nvPr>
        </p:nvSpPr>
        <p:spPr/>
        <p:txBody>
          <a:bodyPr rtlCol="0"/>
          <a:lstStyle/>
          <a:p>
            <a:fld id="{0C59E52C-EA54-4C21-9D9A-56754154B754}"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195E050D-29A5-4F85-85A1-944E435DA483}" type="datetimeFigureOut">
              <a:rPr lang="el-GR" smtClean="0"/>
              <a:pPr/>
              <a:t>20/11/2024</a:t>
            </a:fld>
            <a:endParaRPr lang="el-GR"/>
          </a:p>
        </p:txBody>
      </p:sp>
      <p:sp>
        <p:nvSpPr>
          <p:cNvPr id="18" name="17 - Θέση αριθμού διαφάνειας"/>
          <p:cNvSpPr>
            <a:spLocks noGrp="1"/>
          </p:cNvSpPr>
          <p:nvPr>
            <p:ph type="sldNum" sz="quarter" idx="11"/>
          </p:nvPr>
        </p:nvSpPr>
        <p:spPr/>
        <p:txBody>
          <a:bodyPr rtlCol="0"/>
          <a:lstStyle/>
          <a:p>
            <a:fld id="{0C59E52C-EA54-4C21-9D9A-56754154B754}"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95E050D-29A5-4F85-85A1-944E435DA483}" type="datetimeFigureOut">
              <a:rPr lang="el-GR" smtClean="0"/>
              <a:pPr/>
              <a:t>20/11/2024</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59E52C-EA54-4C21-9D9A-56754154B754}"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20.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03648" y="2276872"/>
            <a:ext cx="6480048" cy="2301240"/>
          </a:xfrm>
        </p:spPr>
        <p:txBody>
          <a:bodyPr>
            <a:normAutofit fontScale="90000"/>
          </a:bodyPr>
          <a:lstStyle/>
          <a:p>
            <a:pPr algn="ctr"/>
            <a:r>
              <a:rPr lang="el-GR" sz="3600" dirty="0" smtClean="0">
                <a:effectLst>
                  <a:outerShdw blurRad="38100" dist="38100" dir="2700000" algn="tl">
                    <a:srgbClr val="000000">
                      <a:alpha val="43137"/>
                    </a:srgbClr>
                  </a:outerShdw>
                </a:effectLst>
              </a:rPr>
              <a:t>Τι </a:t>
            </a:r>
            <a:r>
              <a:rPr lang="el-GR" sz="3600" dirty="0" err="1" smtClean="0">
                <a:effectLst>
                  <a:outerShdw blurRad="38100" dist="38100" dir="2700000" algn="tl">
                    <a:srgbClr val="000000">
                      <a:alpha val="43137"/>
                    </a:srgbClr>
                  </a:outerShdw>
                </a:effectLst>
              </a:rPr>
              <a:t>χρειαζομαι</a:t>
            </a:r>
            <a:r>
              <a:rPr lang="el-GR" sz="3600" dirty="0" smtClean="0">
                <a:effectLst>
                  <a:outerShdw blurRad="38100" dist="38100" dir="2700000" algn="tl">
                    <a:srgbClr val="000000">
                      <a:alpha val="43137"/>
                    </a:srgbClr>
                  </a:outerShdw>
                </a:effectLst>
              </a:rPr>
              <a:t> για να </a:t>
            </a:r>
            <a:r>
              <a:rPr lang="el-GR" sz="3600" dirty="0" err="1" smtClean="0">
                <a:effectLst>
                  <a:outerShdw blurRad="38100" dist="38100" dir="2700000" algn="tl">
                    <a:srgbClr val="000000">
                      <a:alpha val="43137"/>
                    </a:srgbClr>
                  </a:outerShdw>
                </a:effectLst>
              </a:rPr>
              <a:t>φτιαξω</a:t>
            </a:r>
            <a:r>
              <a:rPr lang="el-GR" sz="3600" dirty="0" smtClean="0">
                <a:effectLst>
                  <a:outerShdw blurRad="38100" dist="38100" dir="2700000" algn="tl">
                    <a:srgbClr val="000000">
                      <a:alpha val="43137"/>
                    </a:srgbClr>
                  </a:outerShdw>
                </a:effectLst>
              </a:rPr>
              <a:t> </a:t>
            </a:r>
            <a:br>
              <a:rPr lang="el-GR" sz="3600" dirty="0" smtClean="0">
                <a:effectLst>
                  <a:outerShdw blurRad="38100" dist="38100" dir="2700000" algn="tl">
                    <a:srgbClr val="000000">
                      <a:alpha val="43137"/>
                    </a:srgbClr>
                  </a:outerShdw>
                </a:effectLst>
              </a:rPr>
            </a:br>
            <a:r>
              <a:rPr lang="el-GR" sz="4400" dirty="0" smtClean="0">
                <a:effectLst>
                  <a:outerShdw blurRad="38100" dist="38100" dir="2700000" algn="tl">
                    <a:srgbClr val="000000">
                      <a:alpha val="43137"/>
                    </a:srgbClr>
                  </a:outerShdw>
                </a:effectLst>
              </a:rPr>
              <a:t>το </a:t>
            </a:r>
            <a:r>
              <a:rPr lang="el-GR" sz="4400" dirty="0" err="1" smtClean="0">
                <a:effectLst>
                  <a:outerShdw blurRad="38100" dist="38100" dir="2700000" algn="tl">
                    <a:srgbClr val="000000">
                      <a:alpha val="43137"/>
                    </a:srgbClr>
                  </a:outerShdw>
                </a:effectLst>
              </a:rPr>
              <a:t>πρωτο</a:t>
            </a:r>
            <a:r>
              <a:rPr lang="el-GR" sz="4400" dirty="0" smtClean="0">
                <a:effectLst>
                  <a:outerShdw blurRad="38100" dist="38100" dir="2700000" algn="tl">
                    <a:srgbClr val="000000">
                      <a:alpha val="43137"/>
                    </a:srgbClr>
                  </a:outerShdw>
                </a:effectLst>
              </a:rPr>
              <a:t> μου </a:t>
            </a:r>
            <a:r>
              <a:rPr lang="el-GR" sz="4400" dirty="0" err="1" smtClean="0">
                <a:effectLst>
                  <a:outerShdw blurRad="38100" dist="38100" dir="2700000" algn="tl">
                    <a:srgbClr val="000000">
                      <a:alpha val="43137"/>
                    </a:srgbClr>
                  </a:outerShdw>
                </a:effectLst>
              </a:rPr>
              <a:t>κεραμικο</a:t>
            </a:r>
            <a:r>
              <a:rPr lang="el-GR" sz="4400" dirty="0" smtClean="0">
                <a:effectLst>
                  <a:outerShdw blurRad="38100" dist="38100" dir="2700000" algn="tl">
                    <a:srgbClr val="000000">
                      <a:alpha val="43137"/>
                    </a:srgbClr>
                  </a:outerShdw>
                </a:effectLst>
              </a:rPr>
              <a:t> </a:t>
            </a:r>
            <a:r>
              <a:rPr lang="el-GR" sz="4400" dirty="0" err="1" smtClean="0">
                <a:effectLst>
                  <a:outerShdw blurRad="38100" dist="38100" dir="2700000" algn="tl">
                    <a:srgbClr val="000000">
                      <a:alpha val="43137"/>
                    </a:srgbClr>
                  </a:outerShdw>
                </a:effectLst>
              </a:rPr>
              <a:t>εργο</a:t>
            </a:r>
            <a:r>
              <a:rPr lang="el-GR" dirty="0" smtClean="0"/>
              <a:t/>
            </a:r>
            <a:br>
              <a:rPr lang="el-GR" dirty="0" smtClean="0"/>
            </a:br>
            <a:endParaRPr lang="el-GR" dirty="0"/>
          </a:p>
        </p:txBody>
      </p:sp>
      <p:sp>
        <p:nvSpPr>
          <p:cNvPr id="4" name="3 - TextBox"/>
          <p:cNvSpPr txBox="1"/>
          <p:nvPr/>
        </p:nvSpPr>
        <p:spPr>
          <a:xfrm>
            <a:off x="1979712" y="5517232"/>
            <a:ext cx="6048672" cy="369332"/>
          </a:xfrm>
          <a:prstGeom prst="rect">
            <a:avLst/>
          </a:prstGeom>
          <a:noFill/>
        </p:spPr>
        <p:txBody>
          <a:bodyPr wrap="square" rtlCol="0">
            <a:spAutoFit/>
          </a:bodyPr>
          <a:lstStyle/>
          <a:p>
            <a:r>
              <a:rPr lang="el-GR" dirty="0" err="1" smtClean="0"/>
              <a:t>Οπτικοποιημένο</a:t>
            </a:r>
            <a:r>
              <a:rPr lang="el-GR" dirty="0" smtClean="0"/>
              <a:t> υλικό για τη διδασκαλία της Ενότητας</a:t>
            </a:r>
          </a:p>
        </p:txBody>
      </p:sp>
      <p:sp>
        <p:nvSpPr>
          <p:cNvPr id="5" name="4 - TextBox"/>
          <p:cNvSpPr txBox="1"/>
          <p:nvPr/>
        </p:nvSpPr>
        <p:spPr>
          <a:xfrm>
            <a:off x="1835696" y="6021288"/>
            <a:ext cx="6408712" cy="584775"/>
          </a:xfrm>
          <a:prstGeom prst="rect">
            <a:avLst/>
          </a:prstGeom>
          <a:noFill/>
        </p:spPr>
        <p:txBody>
          <a:bodyPr wrap="square" rtlCol="0">
            <a:spAutoFit/>
          </a:bodyPr>
          <a:lstStyle/>
          <a:p>
            <a:pPr algn="ctr"/>
            <a:r>
              <a:rPr lang="el-GR" sz="1600" dirty="0" err="1" smtClean="0"/>
              <a:t>Καρατζαφέρη</a:t>
            </a:r>
            <a:r>
              <a:rPr lang="el-GR" sz="1600" dirty="0" smtClean="0"/>
              <a:t> Αναστασία, Εκπαιδευτικός Ειδικής Αγωγής ΠΕ 89.01</a:t>
            </a:r>
          </a:p>
          <a:p>
            <a:pPr algn="ctr"/>
            <a:r>
              <a:rPr lang="el-GR" sz="1600" dirty="0" smtClean="0"/>
              <a:t>                               </a:t>
            </a:r>
            <a:endParaRPr lang="el-GR" sz="1400" dirty="0" smtClean="0"/>
          </a:p>
        </p:txBody>
      </p:sp>
      <p:sp>
        <p:nvSpPr>
          <p:cNvPr id="6" name="5 - TextBox"/>
          <p:cNvSpPr txBox="1"/>
          <p:nvPr/>
        </p:nvSpPr>
        <p:spPr>
          <a:xfrm>
            <a:off x="1619672" y="692696"/>
            <a:ext cx="6048672" cy="923330"/>
          </a:xfrm>
          <a:prstGeom prst="rect">
            <a:avLst/>
          </a:prstGeom>
          <a:noFill/>
        </p:spPr>
        <p:txBody>
          <a:bodyPr wrap="square" rtlCol="0">
            <a:spAutoFit/>
          </a:bodyPr>
          <a:lstStyle/>
          <a:p>
            <a:pPr algn="ctr"/>
            <a:r>
              <a:rPr lang="el-GR" sz="2000" dirty="0" smtClean="0"/>
              <a:t>Εργαστήριο Κεραμικής – Χειροτεχνίας</a:t>
            </a:r>
          </a:p>
          <a:p>
            <a:pPr algn="ctr"/>
            <a:endParaRPr lang="el-GR" dirty="0" smtClean="0"/>
          </a:p>
          <a:p>
            <a:pPr algn="ctr"/>
            <a:r>
              <a:rPr lang="el-GR" sz="1600" dirty="0" smtClean="0"/>
              <a:t>Ε.Ε.Ε.ΕΚ. Καλλιθέας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8" name="7 - TextBox"/>
          <p:cNvSpPr txBox="1"/>
          <p:nvPr/>
        </p:nvSpPr>
        <p:spPr>
          <a:xfrm>
            <a:off x="971600" y="1124744"/>
            <a:ext cx="7200800" cy="461665"/>
          </a:xfrm>
          <a:prstGeom prst="rect">
            <a:avLst/>
          </a:prstGeom>
          <a:noFill/>
        </p:spPr>
        <p:txBody>
          <a:bodyPr wrap="square" rtlCol="0">
            <a:spAutoFit/>
          </a:bodyPr>
          <a:lstStyle/>
          <a:p>
            <a:pPr algn="ctr"/>
            <a:r>
              <a:rPr lang="el-GR" sz="2400" b="1" dirty="0" smtClean="0"/>
              <a:t>ΕΡΓΑΛΕΙΑ</a:t>
            </a:r>
            <a:endParaRPr lang="el-GR" sz="2400" b="1" dirty="0"/>
          </a:p>
        </p:txBody>
      </p:sp>
      <p:sp>
        <p:nvSpPr>
          <p:cNvPr id="9" name="8 - TextBox"/>
          <p:cNvSpPr txBox="1"/>
          <p:nvPr/>
        </p:nvSpPr>
        <p:spPr>
          <a:xfrm>
            <a:off x="395536" y="1700808"/>
            <a:ext cx="5112568" cy="1477328"/>
          </a:xfrm>
          <a:prstGeom prst="rect">
            <a:avLst/>
          </a:prstGeom>
          <a:noFill/>
        </p:spPr>
        <p:txBody>
          <a:bodyPr wrap="square" rtlCol="0">
            <a:spAutoFit/>
          </a:bodyPr>
          <a:lstStyle/>
          <a:p>
            <a:pPr algn="ctr"/>
            <a:r>
              <a:rPr lang="el-GR" b="1" dirty="0" err="1" smtClean="0"/>
              <a:t>Κουπάτ</a:t>
            </a:r>
            <a:r>
              <a:rPr lang="el-GR" b="1" dirty="0" smtClean="0"/>
              <a:t>: </a:t>
            </a:r>
          </a:p>
          <a:p>
            <a:pPr algn="ctr"/>
            <a:r>
              <a:rPr lang="el-GR" dirty="0" smtClean="0"/>
              <a:t>Ένα απλό εργαλείο κεραμικής είναι το </a:t>
            </a:r>
            <a:r>
              <a:rPr lang="el-GR" dirty="0" err="1" smtClean="0"/>
              <a:t>κουπάτ</a:t>
            </a:r>
            <a:r>
              <a:rPr lang="el-GR" dirty="0" smtClean="0"/>
              <a:t>. Το χρησιμοποιούμε με τον ίδιο τρόπο που </a:t>
            </a:r>
            <a:r>
              <a:rPr lang="el-GR" dirty="0" err="1" smtClean="0"/>
              <a:t>φτιάχουμε</a:t>
            </a:r>
            <a:r>
              <a:rPr lang="el-GR" dirty="0" smtClean="0"/>
              <a:t> τα μπισκότα. Με αυτά φτιάχνουμε πολύ εύκολα στολίδια, παιχνίδια κ</a:t>
            </a:r>
            <a:r>
              <a:rPr lang="en-US" dirty="0" smtClean="0"/>
              <a:t>.</a:t>
            </a:r>
            <a:r>
              <a:rPr lang="el-GR" dirty="0" smtClean="0"/>
              <a:t>α. </a:t>
            </a:r>
            <a:endParaRPr lang="el-GR" dirty="0"/>
          </a:p>
        </p:txBody>
      </p:sp>
      <p:sp>
        <p:nvSpPr>
          <p:cNvPr id="10" name="9 - TextBox"/>
          <p:cNvSpPr txBox="1"/>
          <p:nvPr/>
        </p:nvSpPr>
        <p:spPr>
          <a:xfrm>
            <a:off x="395536" y="4437112"/>
            <a:ext cx="5256584" cy="1200329"/>
          </a:xfrm>
          <a:prstGeom prst="rect">
            <a:avLst/>
          </a:prstGeom>
          <a:noFill/>
        </p:spPr>
        <p:txBody>
          <a:bodyPr wrap="square" rtlCol="0">
            <a:spAutoFit/>
          </a:bodyPr>
          <a:lstStyle/>
          <a:p>
            <a:pPr algn="ctr"/>
            <a:r>
              <a:rPr lang="el-GR" b="1" dirty="0" smtClean="0"/>
              <a:t>Σφραγίδες: </a:t>
            </a:r>
          </a:p>
          <a:p>
            <a:pPr algn="ctr"/>
            <a:r>
              <a:rPr lang="el-GR" dirty="0" smtClean="0"/>
              <a:t>Με τις σφραγίδες μπορούμε να πατήσουμε αποτυπώματα πάνω σε νωπό πηλό και να διακοσμήσουμε το κεραμικό μας.  </a:t>
            </a:r>
            <a:endParaRPr lang="el-GR" dirty="0"/>
          </a:p>
        </p:txBody>
      </p:sp>
      <p:pic>
        <p:nvPicPr>
          <p:cNvPr id="1029" name="Picture 5" descr="C:\Users\Anastasia\Desktop\AΞΙΟΛΟΓΗΣΗ\Photos Κεραμική Στάδια\20240202_124712.jpg"/>
          <p:cNvPicPr>
            <a:picLocks noChangeAspect="1" noChangeArrowheads="1"/>
          </p:cNvPicPr>
          <p:nvPr/>
        </p:nvPicPr>
        <p:blipFill>
          <a:blip r:embed="rId2" cstate="print"/>
          <a:srcRect l="6667" t="6826" r="6667" b="41174"/>
          <a:stretch>
            <a:fillRect/>
          </a:stretch>
        </p:blipFill>
        <p:spPr bwMode="auto">
          <a:xfrm>
            <a:off x="5652120" y="4365104"/>
            <a:ext cx="2664296" cy="1598578"/>
          </a:xfrm>
          <a:prstGeom prst="rect">
            <a:avLst/>
          </a:prstGeom>
          <a:noFill/>
        </p:spPr>
      </p:pic>
      <p:pic>
        <p:nvPicPr>
          <p:cNvPr id="1030" name="Picture 6" descr="C:\Users\Anastasia\Desktop\AΞΙΟΛΟΓΗΣΗ\Photos Κεραμική Στάδια\20240202_125311.jpg"/>
          <p:cNvPicPr>
            <a:picLocks noChangeAspect="1" noChangeArrowheads="1"/>
          </p:cNvPicPr>
          <p:nvPr/>
        </p:nvPicPr>
        <p:blipFill>
          <a:blip r:embed="rId3" cstate="print"/>
          <a:srcRect t="11940" r="7463" b="4478"/>
          <a:stretch>
            <a:fillRect/>
          </a:stretch>
        </p:blipFill>
        <p:spPr bwMode="auto">
          <a:xfrm>
            <a:off x="5724128" y="1772816"/>
            <a:ext cx="2376264" cy="2146304"/>
          </a:xfrm>
          <a:prstGeom prst="rect">
            <a:avLst/>
          </a:prstGeom>
          <a:noFill/>
        </p:spPr>
      </p:pic>
      <p:sp>
        <p:nvSpPr>
          <p:cNvPr id="11" name="10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8" name="7 - TextBox"/>
          <p:cNvSpPr txBox="1"/>
          <p:nvPr/>
        </p:nvSpPr>
        <p:spPr>
          <a:xfrm>
            <a:off x="971600" y="1124744"/>
            <a:ext cx="7200800" cy="461665"/>
          </a:xfrm>
          <a:prstGeom prst="rect">
            <a:avLst/>
          </a:prstGeom>
          <a:noFill/>
        </p:spPr>
        <p:txBody>
          <a:bodyPr wrap="square" rtlCol="0">
            <a:spAutoFit/>
          </a:bodyPr>
          <a:lstStyle/>
          <a:p>
            <a:pPr algn="ctr"/>
            <a:r>
              <a:rPr lang="el-GR" sz="2400" b="1" dirty="0" smtClean="0"/>
              <a:t>ΜΗΧΑΝΗΜΑΤΑ</a:t>
            </a:r>
            <a:endParaRPr lang="el-GR" sz="2400" b="1" dirty="0"/>
          </a:p>
        </p:txBody>
      </p:sp>
      <p:sp>
        <p:nvSpPr>
          <p:cNvPr id="9" name="8 - TextBox"/>
          <p:cNvSpPr txBox="1"/>
          <p:nvPr/>
        </p:nvSpPr>
        <p:spPr>
          <a:xfrm>
            <a:off x="395536" y="1700808"/>
            <a:ext cx="5112568" cy="2308324"/>
          </a:xfrm>
          <a:prstGeom prst="rect">
            <a:avLst/>
          </a:prstGeom>
          <a:noFill/>
        </p:spPr>
        <p:txBody>
          <a:bodyPr wrap="square" rtlCol="0">
            <a:spAutoFit/>
          </a:bodyPr>
          <a:lstStyle/>
          <a:p>
            <a:pPr algn="ctr"/>
            <a:r>
              <a:rPr lang="el-GR" b="1" dirty="0" err="1" smtClean="0"/>
              <a:t>Φιλιέρα</a:t>
            </a:r>
            <a:r>
              <a:rPr lang="el-GR" b="1" dirty="0" smtClean="0"/>
              <a:t>: </a:t>
            </a:r>
          </a:p>
          <a:p>
            <a:pPr algn="ctr"/>
            <a:r>
              <a:rPr lang="el-GR" dirty="0" smtClean="0"/>
              <a:t>Με τη </a:t>
            </a:r>
            <a:r>
              <a:rPr lang="el-GR" b="1" dirty="0" err="1" smtClean="0"/>
              <a:t>φιλιέρα</a:t>
            </a:r>
            <a:r>
              <a:rPr lang="el-GR" dirty="0" smtClean="0"/>
              <a:t> μπορούμε εύκολα να ανοίγουμε φύλλα πηλού. Κάνει την ίδια δουλειά που κάνουμε με τον πλάστη και τα πηχάκια, είναι όμως πιο εύκολη στη χρήση και μπορούμε να ανοίγουμε πιο μεγάλα φύλλα. </a:t>
            </a:r>
          </a:p>
          <a:p>
            <a:pPr algn="ctr"/>
            <a:r>
              <a:rPr lang="el-GR" u="sng" dirty="0" smtClean="0"/>
              <a:t>Όταν την χρησιμοποιώ δεν ξεχνώ να μην έχω τα χέρια μου πάνω της γιατί είναι επικίνδυνο! </a:t>
            </a:r>
            <a:endParaRPr lang="el-GR" u="sng" dirty="0"/>
          </a:p>
        </p:txBody>
      </p:sp>
      <p:sp>
        <p:nvSpPr>
          <p:cNvPr id="10" name="9 - TextBox"/>
          <p:cNvSpPr txBox="1"/>
          <p:nvPr/>
        </p:nvSpPr>
        <p:spPr>
          <a:xfrm>
            <a:off x="395536" y="4437112"/>
            <a:ext cx="5256584" cy="1754326"/>
          </a:xfrm>
          <a:prstGeom prst="rect">
            <a:avLst/>
          </a:prstGeom>
          <a:noFill/>
        </p:spPr>
        <p:txBody>
          <a:bodyPr wrap="square" rtlCol="0">
            <a:spAutoFit/>
          </a:bodyPr>
          <a:lstStyle/>
          <a:p>
            <a:pPr algn="ctr"/>
            <a:r>
              <a:rPr lang="el-GR" b="1" dirty="0" smtClean="0"/>
              <a:t>Καμίνι: </a:t>
            </a:r>
          </a:p>
          <a:p>
            <a:pPr algn="ctr"/>
            <a:r>
              <a:rPr lang="el-GR" dirty="0" smtClean="0"/>
              <a:t>Όταν τα κεραμικά μας είναι στεγνά και φινιρισμένα, τα βάζω στο </a:t>
            </a:r>
            <a:r>
              <a:rPr lang="el-GR" b="1" dirty="0" smtClean="0"/>
              <a:t>καμίνι</a:t>
            </a:r>
            <a:r>
              <a:rPr lang="el-GR" dirty="0" smtClean="0"/>
              <a:t> για να ψηθούν. </a:t>
            </a:r>
          </a:p>
          <a:p>
            <a:pPr algn="ctr"/>
            <a:r>
              <a:rPr lang="el-GR" dirty="0" smtClean="0"/>
              <a:t>Τα ψημένα κεραμικά τα λέμε «μπισκότα». </a:t>
            </a:r>
          </a:p>
          <a:p>
            <a:pPr algn="ctr"/>
            <a:r>
              <a:rPr lang="el-GR" u="sng" dirty="0" smtClean="0"/>
              <a:t>Όταν το καμίνι δουλεύει δεν το ανοίγω ποτέ γιατί φτάνει σε πολύ ψηλές θερμοκρασίες και θα καώ!</a:t>
            </a:r>
            <a:endParaRPr lang="el-GR" u="sng" dirty="0"/>
          </a:p>
        </p:txBody>
      </p:sp>
      <p:pic>
        <p:nvPicPr>
          <p:cNvPr id="11" name="10 - Εικόνα" descr="εικόνα_Viber_2024-11-12_17-40-12-201.jpg"/>
          <p:cNvPicPr>
            <a:picLocks noChangeAspect="1"/>
          </p:cNvPicPr>
          <p:nvPr/>
        </p:nvPicPr>
        <p:blipFill>
          <a:blip r:embed="rId2" cstate="print"/>
          <a:stretch>
            <a:fillRect/>
          </a:stretch>
        </p:blipFill>
        <p:spPr>
          <a:xfrm>
            <a:off x="5796136" y="3789040"/>
            <a:ext cx="1944216" cy="2581532"/>
          </a:xfrm>
          <a:prstGeom prst="rect">
            <a:avLst/>
          </a:prstGeom>
        </p:spPr>
      </p:pic>
      <p:pic>
        <p:nvPicPr>
          <p:cNvPr id="12" name="11 - Εικόνα" descr="images.jfif"/>
          <p:cNvPicPr>
            <a:picLocks noChangeAspect="1"/>
          </p:cNvPicPr>
          <p:nvPr/>
        </p:nvPicPr>
        <p:blipFill>
          <a:blip r:embed="rId3" cstate="print"/>
          <a:stretch>
            <a:fillRect/>
          </a:stretch>
        </p:blipFill>
        <p:spPr>
          <a:xfrm>
            <a:off x="5508104" y="1844823"/>
            <a:ext cx="2448272" cy="1833841"/>
          </a:xfrm>
          <a:prstGeom prst="rect">
            <a:avLst/>
          </a:prstGeom>
        </p:spPr>
      </p:pic>
      <p:sp>
        <p:nvSpPr>
          <p:cNvPr id="13" name="12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9" name="8 - TextBox"/>
          <p:cNvSpPr txBox="1"/>
          <p:nvPr/>
        </p:nvSpPr>
        <p:spPr>
          <a:xfrm>
            <a:off x="323528" y="1628800"/>
            <a:ext cx="8496944" cy="1508105"/>
          </a:xfrm>
          <a:prstGeom prst="rect">
            <a:avLst/>
          </a:prstGeom>
          <a:noFill/>
        </p:spPr>
        <p:txBody>
          <a:bodyPr wrap="square" rtlCol="0">
            <a:spAutoFit/>
          </a:bodyPr>
          <a:lstStyle/>
          <a:p>
            <a:pPr algn="ctr"/>
            <a:r>
              <a:rPr lang="el-GR" dirty="0" smtClean="0"/>
              <a:t>Τώρα που ξέρεις έμαθες τόσα πράγματα για τα υλικά, τα εργαλεία και τα μηχανήματα του εργαστηρίου της κεραμικής,</a:t>
            </a:r>
            <a:r>
              <a:rPr lang="el-GR" dirty="0" smtClean="0"/>
              <a:t> με τη βοήθεια των δασκάλων σου και τη συνεργασία των συμμαθητών σου</a:t>
            </a:r>
            <a:r>
              <a:rPr lang="el-GR" dirty="0" smtClean="0"/>
              <a:t> θα μπορέσεις πολύ πιο εύκολα να φτιάξεις </a:t>
            </a:r>
          </a:p>
          <a:p>
            <a:pPr algn="ctr"/>
            <a:r>
              <a:rPr lang="el-GR" sz="2000" b="1" dirty="0" smtClean="0"/>
              <a:t>το </a:t>
            </a:r>
            <a:r>
              <a:rPr lang="el-GR" sz="2000" b="1" dirty="0" smtClean="0"/>
              <a:t>πρώτο σου κεραμικό έργο</a:t>
            </a:r>
            <a:r>
              <a:rPr lang="el-GR" sz="2000" dirty="0" smtClean="0"/>
              <a:t>.</a:t>
            </a:r>
            <a:endParaRPr lang="el-GR" sz="2000" u="sng" dirty="0" smtClean="0"/>
          </a:p>
          <a:p>
            <a:pPr algn="ctr"/>
            <a:endParaRPr lang="el-GR" dirty="0" smtClean="0"/>
          </a:p>
        </p:txBody>
      </p:sp>
      <p:sp>
        <p:nvSpPr>
          <p:cNvPr id="13" name="12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pic>
        <p:nvPicPr>
          <p:cNvPr id="14" name="13 - Εικόνα" descr="4e5cf7d4ccb9c59b6620a9c71944d51e.jpg"/>
          <p:cNvPicPr>
            <a:picLocks noChangeAspect="1"/>
          </p:cNvPicPr>
          <p:nvPr/>
        </p:nvPicPr>
        <p:blipFill>
          <a:blip r:embed="rId2" cstate="print"/>
          <a:stretch>
            <a:fillRect/>
          </a:stretch>
        </p:blipFill>
        <p:spPr>
          <a:xfrm>
            <a:off x="3563888" y="3356992"/>
            <a:ext cx="2057752" cy="1728192"/>
          </a:xfrm>
          <a:prstGeom prst="rect">
            <a:avLst/>
          </a:prstGeom>
        </p:spPr>
      </p:pic>
      <p:sp>
        <p:nvSpPr>
          <p:cNvPr id="15" name="14 - TextBox"/>
          <p:cNvSpPr txBox="1"/>
          <p:nvPr/>
        </p:nvSpPr>
        <p:spPr>
          <a:xfrm>
            <a:off x="899592" y="5301208"/>
            <a:ext cx="7416824" cy="461665"/>
          </a:xfrm>
          <a:prstGeom prst="rect">
            <a:avLst/>
          </a:prstGeom>
          <a:noFill/>
        </p:spPr>
        <p:txBody>
          <a:bodyPr wrap="square" rtlCol="0">
            <a:spAutoFit/>
          </a:bodyPr>
          <a:lstStyle/>
          <a:p>
            <a:pPr algn="ctr"/>
            <a:r>
              <a:rPr lang="el-GR" sz="2400" b="1" dirty="0" smtClean="0"/>
              <a:t>Και θα τα καταφέρεις!</a:t>
            </a:r>
            <a:endParaRPr lang="el-GR" sz="2400" b="1"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23 - Εικόνα" descr="stoneware-1475456_1280.jpg"/>
          <p:cNvPicPr>
            <a:picLocks noChangeAspect="1"/>
          </p:cNvPicPr>
          <p:nvPr/>
        </p:nvPicPr>
        <p:blipFill>
          <a:blip r:embed="rId2" cstate="print"/>
          <a:stretch>
            <a:fillRect/>
          </a:stretch>
        </p:blipFill>
        <p:spPr>
          <a:xfrm>
            <a:off x="323528" y="4221088"/>
            <a:ext cx="2952328" cy="1372371"/>
          </a:xfrm>
          <a:prstGeom prst="rect">
            <a:avLst/>
          </a:prstGeom>
        </p:spPr>
      </p:pic>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4" name="3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
        <p:nvSpPr>
          <p:cNvPr id="17" name="16 - TextBox"/>
          <p:cNvSpPr txBox="1"/>
          <p:nvPr/>
        </p:nvSpPr>
        <p:spPr>
          <a:xfrm>
            <a:off x="0" y="1124744"/>
            <a:ext cx="8964488" cy="646331"/>
          </a:xfrm>
          <a:prstGeom prst="rect">
            <a:avLst/>
          </a:prstGeom>
          <a:noFill/>
        </p:spPr>
        <p:txBody>
          <a:bodyPr wrap="square" rtlCol="0">
            <a:spAutoFit/>
          </a:bodyPr>
          <a:lstStyle/>
          <a:p>
            <a:pPr algn="ctr"/>
            <a:r>
              <a:rPr lang="el-GR" dirty="0" smtClean="0"/>
              <a:t>Έχεις παρατηρήσει πόσα πολλά πράγματα είναι κεραμικά γύρω μας; </a:t>
            </a:r>
          </a:p>
          <a:p>
            <a:pPr algn="ctr"/>
            <a:r>
              <a:rPr lang="el-GR" dirty="0" smtClean="0"/>
              <a:t>Πιάτα, κούπες, γλάστρες, διακοσμητικά, κανάτες, </a:t>
            </a:r>
            <a:r>
              <a:rPr lang="el-GR" dirty="0" err="1" smtClean="0"/>
              <a:t>σουβέρ</a:t>
            </a:r>
            <a:r>
              <a:rPr lang="el-GR" dirty="0" smtClean="0"/>
              <a:t> και πολλά άλλα.</a:t>
            </a:r>
            <a:endParaRPr lang="el-GR" dirty="0"/>
          </a:p>
        </p:txBody>
      </p:sp>
      <p:sp>
        <p:nvSpPr>
          <p:cNvPr id="18" name="17 - TextBox"/>
          <p:cNvSpPr txBox="1"/>
          <p:nvPr/>
        </p:nvSpPr>
        <p:spPr>
          <a:xfrm>
            <a:off x="251520" y="6021288"/>
            <a:ext cx="8892480" cy="646331"/>
          </a:xfrm>
          <a:prstGeom prst="rect">
            <a:avLst/>
          </a:prstGeom>
          <a:noFill/>
        </p:spPr>
        <p:txBody>
          <a:bodyPr wrap="square" rtlCol="0">
            <a:spAutoFit/>
          </a:bodyPr>
          <a:lstStyle/>
          <a:p>
            <a:pPr algn="ctr"/>
            <a:r>
              <a:rPr lang="el-GR" dirty="0" smtClean="0"/>
              <a:t>Όλα αυτά τα αντικείμενα είναι φτιαγμένα από </a:t>
            </a:r>
            <a:r>
              <a:rPr lang="el-GR" b="1" dirty="0" smtClean="0"/>
              <a:t>πηλό</a:t>
            </a:r>
            <a:r>
              <a:rPr lang="el-GR" dirty="0" smtClean="0"/>
              <a:t>, </a:t>
            </a:r>
          </a:p>
          <a:p>
            <a:pPr algn="ctr"/>
            <a:r>
              <a:rPr lang="el-GR" dirty="0" smtClean="0"/>
              <a:t>σαν αυτόν που έχουμε στο εργαστήριο στο σχολείο μας</a:t>
            </a:r>
            <a:endParaRPr lang="el-GR" b="1" dirty="0"/>
          </a:p>
        </p:txBody>
      </p:sp>
      <p:pic>
        <p:nvPicPr>
          <p:cNvPr id="15" name="14 - Εικόνα" descr="bowl-3694082_1280.jpg"/>
          <p:cNvPicPr>
            <a:picLocks noChangeAspect="1"/>
          </p:cNvPicPr>
          <p:nvPr/>
        </p:nvPicPr>
        <p:blipFill>
          <a:blip r:embed="rId3" cstate="print"/>
          <a:stretch>
            <a:fillRect/>
          </a:stretch>
        </p:blipFill>
        <p:spPr>
          <a:xfrm>
            <a:off x="3419872" y="4149080"/>
            <a:ext cx="2808312" cy="1871476"/>
          </a:xfrm>
          <a:prstGeom prst="rect">
            <a:avLst/>
          </a:prstGeom>
        </p:spPr>
      </p:pic>
      <p:pic>
        <p:nvPicPr>
          <p:cNvPr id="16" name="15 - Εικόνα" descr="cactus-3412122_1280.jpg"/>
          <p:cNvPicPr>
            <a:picLocks noChangeAspect="1"/>
          </p:cNvPicPr>
          <p:nvPr/>
        </p:nvPicPr>
        <p:blipFill>
          <a:blip r:embed="rId4" cstate="print"/>
          <a:stretch>
            <a:fillRect/>
          </a:stretch>
        </p:blipFill>
        <p:spPr>
          <a:xfrm>
            <a:off x="5220072" y="2348880"/>
            <a:ext cx="2842006" cy="2129284"/>
          </a:xfrm>
          <a:prstGeom prst="rect">
            <a:avLst/>
          </a:prstGeom>
        </p:spPr>
      </p:pic>
      <p:pic>
        <p:nvPicPr>
          <p:cNvPr id="23" name="22 - Εικόνα" descr="pitcher-8778435_1280.png"/>
          <p:cNvPicPr>
            <a:picLocks noChangeAspect="1"/>
          </p:cNvPicPr>
          <p:nvPr/>
        </p:nvPicPr>
        <p:blipFill>
          <a:blip r:embed="rId5" cstate="print"/>
          <a:stretch>
            <a:fillRect/>
          </a:stretch>
        </p:blipFill>
        <p:spPr>
          <a:xfrm>
            <a:off x="6588224" y="4221088"/>
            <a:ext cx="1700808" cy="1700808"/>
          </a:xfrm>
          <a:prstGeom prst="rect">
            <a:avLst/>
          </a:prstGeom>
        </p:spPr>
      </p:pic>
      <p:pic>
        <p:nvPicPr>
          <p:cNvPr id="19" name="18 - Εικόνα" descr="04f6abe404db82f5c030c8609b4e0743.jpg"/>
          <p:cNvPicPr>
            <a:picLocks noChangeAspect="1"/>
          </p:cNvPicPr>
          <p:nvPr/>
        </p:nvPicPr>
        <p:blipFill>
          <a:blip r:embed="rId6" cstate="print"/>
          <a:stretch>
            <a:fillRect/>
          </a:stretch>
        </p:blipFill>
        <p:spPr>
          <a:xfrm>
            <a:off x="6372200" y="1844824"/>
            <a:ext cx="1440160" cy="2160240"/>
          </a:xfrm>
          <a:prstGeom prst="rect">
            <a:avLst/>
          </a:prstGeom>
        </p:spPr>
      </p:pic>
      <p:pic>
        <p:nvPicPr>
          <p:cNvPr id="12" name="11 - Εικόνα" descr="2e4a8b65b42d28a1ce5993449b96ea0c.jpg"/>
          <p:cNvPicPr>
            <a:picLocks noChangeAspect="1"/>
          </p:cNvPicPr>
          <p:nvPr/>
        </p:nvPicPr>
        <p:blipFill>
          <a:blip r:embed="rId7" cstate="print"/>
          <a:stretch>
            <a:fillRect/>
          </a:stretch>
        </p:blipFill>
        <p:spPr>
          <a:xfrm>
            <a:off x="899592" y="2204864"/>
            <a:ext cx="2254002" cy="2254002"/>
          </a:xfrm>
          <a:prstGeom prst="rect">
            <a:avLst/>
          </a:prstGeom>
        </p:spPr>
      </p:pic>
      <p:pic>
        <p:nvPicPr>
          <p:cNvPr id="22" name="21 - Εικόνα" descr="cup-235935_1280.jpg"/>
          <p:cNvPicPr>
            <a:picLocks noChangeAspect="1"/>
          </p:cNvPicPr>
          <p:nvPr/>
        </p:nvPicPr>
        <p:blipFill>
          <a:blip r:embed="rId8" cstate="print"/>
          <a:stretch>
            <a:fillRect/>
          </a:stretch>
        </p:blipFill>
        <p:spPr>
          <a:xfrm>
            <a:off x="3347864" y="1916832"/>
            <a:ext cx="1584176" cy="23771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17" name="16 - TextBox"/>
          <p:cNvSpPr txBox="1"/>
          <p:nvPr/>
        </p:nvSpPr>
        <p:spPr>
          <a:xfrm>
            <a:off x="827584" y="1844824"/>
            <a:ext cx="4608512" cy="2031325"/>
          </a:xfrm>
          <a:prstGeom prst="rect">
            <a:avLst/>
          </a:prstGeom>
          <a:noFill/>
        </p:spPr>
        <p:txBody>
          <a:bodyPr wrap="square" rtlCol="0">
            <a:spAutoFit/>
          </a:bodyPr>
          <a:lstStyle/>
          <a:p>
            <a:pPr algn="ctr"/>
            <a:r>
              <a:rPr lang="el-GR" dirty="0" smtClean="0"/>
              <a:t>Για να φτιάξω λοιπόν ένα κεραμικό έργο στο </a:t>
            </a:r>
            <a:r>
              <a:rPr lang="el-GR" b="1" dirty="0" smtClean="0"/>
              <a:t>εργαστήριο κεραμικής</a:t>
            </a:r>
          </a:p>
          <a:p>
            <a:pPr algn="ctr"/>
            <a:r>
              <a:rPr lang="el-GR" dirty="0" smtClean="0"/>
              <a:t>θα χρειαστώ κάποια πράγματα, όπως </a:t>
            </a:r>
          </a:p>
          <a:p>
            <a:pPr algn="ctr"/>
            <a:r>
              <a:rPr lang="el-GR" b="1" dirty="0" smtClean="0"/>
              <a:t>υλικά, εργαλεία και μηχανήματα</a:t>
            </a:r>
            <a:r>
              <a:rPr lang="el-GR" dirty="0" smtClean="0"/>
              <a:t>, </a:t>
            </a:r>
          </a:p>
          <a:p>
            <a:pPr algn="ctr"/>
            <a:r>
              <a:rPr lang="el-GR" dirty="0" smtClean="0"/>
              <a:t>τα οποία θα με βοηθήσουν στην εργασία μου, ώστε το έργο μου να γίνει </a:t>
            </a:r>
          </a:p>
          <a:p>
            <a:pPr algn="ctr"/>
            <a:r>
              <a:rPr lang="el-GR" dirty="0" smtClean="0"/>
              <a:t>όμορφο και γερό.</a:t>
            </a:r>
            <a:endParaRPr lang="el-GR" dirty="0"/>
          </a:p>
        </p:txBody>
      </p:sp>
      <p:sp>
        <p:nvSpPr>
          <p:cNvPr id="18" name="17 - TextBox"/>
          <p:cNvSpPr txBox="1"/>
          <p:nvPr/>
        </p:nvSpPr>
        <p:spPr>
          <a:xfrm>
            <a:off x="251520" y="5013176"/>
            <a:ext cx="8892480" cy="1200329"/>
          </a:xfrm>
          <a:prstGeom prst="rect">
            <a:avLst/>
          </a:prstGeom>
          <a:noFill/>
        </p:spPr>
        <p:txBody>
          <a:bodyPr wrap="square" rtlCol="0">
            <a:spAutoFit/>
          </a:bodyPr>
          <a:lstStyle/>
          <a:p>
            <a:pPr algn="ctr"/>
            <a:r>
              <a:rPr lang="el-GR" dirty="0" smtClean="0"/>
              <a:t>Όμως πάνω από όλα, για να πετύχει η εργασία μου, θα χρειαστώ </a:t>
            </a:r>
          </a:p>
          <a:p>
            <a:pPr algn="ctr"/>
            <a:r>
              <a:rPr lang="el-GR" dirty="0" smtClean="0"/>
              <a:t>υπομονή, συγκέντρωση, συνεργασία με τους συμμαθητές μου </a:t>
            </a:r>
          </a:p>
          <a:p>
            <a:pPr algn="ctr"/>
            <a:r>
              <a:rPr lang="el-GR" dirty="0" smtClean="0"/>
              <a:t>και τους δασκάλους μου και πολύ αγάπη για την δουλειά μου.</a:t>
            </a:r>
          </a:p>
          <a:p>
            <a:pPr algn="ctr"/>
            <a:r>
              <a:rPr lang="el-GR" b="1" dirty="0" smtClean="0"/>
              <a:t>Και τότε θα πετύχω σίγουρα!</a:t>
            </a:r>
            <a:endParaRPr lang="el-GR" b="1" dirty="0"/>
          </a:p>
        </p:txBody>
      </p:sp>
      <p:pic>
        <p:nvPicPr>
          <p:cNvPr id="14" name="13 - Εικόνα" descr="εικόνα_Viber_2024-11-12_17-49-02-037.jpg"/>
          <p:cNvPicPr>
            <a:picLocks noChangeAspect="1"/>
          </p:cNvPicPr>
          <p:nvPr/>
        </p:nvPicPr>
        <p:blipFill>
          <a:blip r:embed="rId2" cstate="print"/>
          <a:stretch>
            <a:fillRect/>
          </a:stretch>
        </p:blipFill>
        <p:spPr>
          <a:xfrm>
            <a:off x="5580112" y="1628800"/>
            <a:ext cx="2474004" cy="3284984"/>
          </a:xfrm>
          <a:prstGeom prst="rect">
            <a:avLst/>
          </a:prstGeom>
        </p:spPr>
      </p:pic>
      <p:pic>
        <p:nvPicPr>
          <p:cNvPr id="20" name="19 - Εικόνα" descr="4e5cf7d4ccb9c59b6620a9c71944d51e.jpg"/>
          <p:cNvPicPr>
            <a:picLocks noChangeAspect="1"/>
          </p:cNvPicPr>
          <p:nvPr/>
        </p:nvPicPr>
        <p:blipFill>
          <a:blip r:embed="rId3" cstate="print"/>
          <a:stretch>
            <a:fillRect/>
          </a:stretch>
        </p:blipFill>
        <p:spPr>
          <a:xfrm>
            <a:off x="6372200" y="5877272"/>
            <a:ext cx="922372" cy="774649"/>
          </a:xfrm>
          <a:prstGeom prst="rect">
            <a:avLst/>
          </a:prstGeom>
        </p:spPr>
      </p:pic>
      <p:sp>
        <p:nvSpPr>
          <p:cNvPr id="8" name="7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20 - Εικόνα" descr="images.jfif"/>
          <p:cNvPicPr>
            <a:picLocks noChangeAspect="1"/>
          </p:cNvPicPr>
          <p:nvPr/>
        </p:nvPicPr>
        <p:blipFill>
          <a:blip r:embed="rId2" cstate="print"/>
          <a:stretch>
            <a:fillRect/>
          </a:stretch>
        </p:blipFill>
        <p:spPr>
          <a:xfrm>
            <a:off x="2771800" y="5301208"/>
            <a:ext cx="1656184" cy="1240540"/>
          </a:xfrm>
          <a:prstGeom prst="rect">
            <a:avLst/>
          </a:prstGeom>
        </p:spPr>
      </p:pic>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17" name="16 - TextBox"/>
          <p:cNvSpPr txBox="1"/>
          <p:nvPr/>
        </p:nvSpPr>
        <p:spPr>
          <a:xfrm>
            <a:off x="0" y="1052736"/>
            <a:ext cx="8604448" cy="646331"/>
          </a:xfrm>
          <a:prstGeom prst="rect">
            <a:avLst/>
          </a:prstGeom>
          <a:noFill/>
        </p:spPr>
        <p:txBody>
          <a:bodyPr wrap="square" rtlCol="0">
            <a:spAutoFit/>
          </a:bodyPr>
          <a:lstStyle/>
          <a:p>
            <a:pPr algn="ctr"/>
            <a:r>
              <a:rPr lang="el-GR" dirty="0" smtClean="0"/>
              <a:t>Πριν ξεκινήσουμε, κοίταξε τις παρακάτω εικόνες και θυμήσου ποια από αυτά τα αντικείμενα έχεις δει στο εργαστήριο, αν ξέρεις το όνομά τους και τη χρήση τους.</a:t>
            </a:r>
            <a:endParaRPr lang="el-GR" dirty="0"/>
          </a:p>
        </p:txBody>
      </p:sp>
      <p:pic>
        <p:nvPicPr>
          <p:cNvPr id="9" name="8 - Εικόνα" descr="20240202_125814.jpg"/>
          <p:cNvPicPr>
            <a:picLocks noChangeAspect="1"/>
          </p:cNvPicPr>
          <p:nvPr/>
        </p:nvPicPr>
        <p:blipFill>
          <a:blip r:embed="rId3" cstate="print"/>
          <a:stretch>
            <a:fillRect/>
          </a:stretch>
        </p:blipFill>
        <p:spPr>
          <a:xfrm rot="5400000">
            <a:off x="4355976" y="1844824"/>
            <a:ext cx="1114229" cy="1114229"/>
          </a:xfrm>
          <a:prstGeom prst="rect">
            <a:avLst/>
          </a:prstGeom>
        </p:spPr>
      </p:pic>
      <p:pic>
        <p:nvPicPr>
          <p:cNvPr id="10" name="9 - Εικόνα" descr="20240202_131058.jpg"/>
          <p:cNvPicPr>
            <a:picLocks noChangeAspect="1"/>
          </p:cNvPicPr>
          <p:nvPr/>
        </p:nvPicPr>
        <p:blipFill>
          <a:blip r:embed="rId4" cstate="print"/>
          <a:stretch>
            <a:fillRect/>
          </a:stretch>
        </p:blipFill>
        <p:spPr>
          <a:xfrm rot="5400000">
            <a:off x="1763688" y="3212976"/>
            <a:ext cx="1296144" cy="1296144"/>
          </a:xfrm>
          <a:prstGeom prst="rect">
            <a:avLst/>
          </a:prstGeom>
        </p:spPr>
      </p:pic>
      <p:pic>
        <p:nvPicPr>
          <p:cNvPr id="11" name="Picture 7" descr="C:\Users\Anastasia\Desktop\AΞΙΟΛΟΓΗΣΗ\Photos Κεραμική Στάδια\20240202_130257.jpg"/>
          <p:cNvPicPr>
            <a:picLocks noChangeAspect="1" noChangeArrowheads="1"/>
          </p:cNvPicPr>
          <p:nvPr/>
        </p:nvPicPr>
        <p:blipFill>
          <a:blip r:embed="rId5" cstate="print"/>
          <a:srcRect l="26232" t="14019" r="10550" b="13116"/>
          <a:stretch>
            <a:fillRect/>
          </a:stretch>
        </p:blipFill>
        <p:spPr bwMode="auto">
          <a:xfrm rot="5400000">
            <a:off x="3150399" y="3698473"/>
            <a:ext cx="1187017" cy="1368152"/>
          </a:xfrm>
          <a:prstGeom prst="rect">
            <a:avLst/>
          </a:prstGeom>
          <a:noFill/>
        </p:spPr>
      </p:pic>
      <p:pic>
        <p:nvPicPr>
          <p:cNvPr id="12" name="Picture 2" descr="C:\Users\Anastasia\Desktop\AΞΙΟΛΟΓΗΣΗ\Photos Κεραμική Στάδια\20240202_124625.jpg"/>
          <p:cNvPicPr>
            <a:picLocks noChangeAspect="1" noChangeArrowheads="1"/>
          </p:cNvPicPr>
          <p:nvPr/>
        </p:nvPicPr>
        <p:blipFill>
          <a:blip r:embed="rId6" cstate="print"/>
          <a:srcRect t="14815" r="7408" b="11111"/>
          <a:stretch>
            <a:fillRect/>
          </a:stretch>
        </p:blipFill>
        <p:spPr bwMode="auto">
          <a:xfrm>
            <a:off x="4139952" y="3284984"/>
            <a:ext cx="1350149" cy="1080120"/>
          </a:xfrm>
          <a:prstGeom prst="rect">
            <a:avLst/>
          </a:prstGeom>
          <a:noFill/>
        </p:spPr>
      </p:pic>
      <p:pic>
        <p:nvPicPr>
          <p:cNvPr id="13" name="Picture 4" descr="C:\Users\Anastasia\Desktop\AΞΙΟΛΟΓΗΣΗ\Photos Κεραμική Στάδια\20240202_124654.jpg"/>
          <p:cNvPicPr>
            <a:picLocks noChangeAspect="1" noChangeArrowheads="1"/>
          </p:cNvPicPr>
          <p:nvPr/>
        </p:nvPicPr>
        <p:blipFill>
          <a:blip r:embed="rId7" cstate="print"/>
          <a:srcRect t="12500" r="7500" b="17500"/>
          <a:stretch>
            <a:fillRect/>
          </a:stretch>
        </p:blipFill>
        <p:spPr bwMode="auto">
          <a:xfrm>
            <a:off x="5292080" y="3717032"/>
            <a:ext cx="1368152" cy="1035358"/>
          </a:xfrm>
          <a:prstGeom prst="rect">
            <a:avLst/>
          </a:prstGeom>
          <a:noFill/>
        </p:spPr>
      </p:pic>
      <p:pic>
        <p:nvPicPr>
          <p:cNvPr id="15" name="Picture 5" descr="C:\Users\Anastasia\Desktop\AΞΙΟΛΟΓΗΣΗ\Photos Κεραμική Στάδια\20240202_124712.jpg"/>
          <p:cNvPicPr>
            <a:picLocks noChangeAspect="1" noChangeArrowheads="1"/>
          </p:cNvPicPr>
          <p:nvPr/>
        </p:nvPicPr>
        <p:blipFill>
          <a:blip r:embed="rId8" cstate="print"/>
          <a:srcRect l="6667" t="6826" r="6667" b="41174"/>
          <a:stretch>
            <a:fillRect/>
          </a:stretch>
        </p:blipFill>
        <p:spPr bwMode="auto">
          <a:xfrm>
            <a:off x="6948264" y="3861048"/>
            <a:ext cx="1512168" cy="907301"/>
          </a:xfrm>
          <a:prstGeom prst="rect">
            <a:avLst/>
          </a:prstGeom>
          <a:noFill/>
        </p:spPr>
      </p:pic>
      <p:pic>
        <p:nvPicPr>
          <p:cNvPr id="16" name="Picture 6" descr="C:\Users\Anastasia\Desktop\AΞΙΟΛΟΓΗΣΗ\Photos Κεραμική Στάδια\20240202_125311.jpg"/>
          <p:cNvPicPr>
            <a:picLocks noChangeAspect="1" noChangeArrowheads="1"/>
          </p:cNvPicPr>
          <p:nvPr/>
        </p:nvPicPr>
        <p:blipFill>
          <a:blip r:embed="rId9" cstate="print"/>
          <a:srcRect t="11940" r="7463" b="4478"/>
          <a:stretch>
            <a:fillRect/>
          </a:stretch>
        </p:blipFill>
        <p:spPr bwMode="auto">
          <a:xfrm>
            <a:off x="6444208" y="3068960"/>
            <a:ext cx="1144413" cy="1033664"/>
          </a:xfrm>
          <a:prstGeom prst="rect">
            <a:avLst/>
          </a:prstGeom>
          <a:noFill/>
        </p:spPr>
      </p:pic>
      <p:pic>
        <p:nvPicPr>
          <p:cNvPr id="19" name="18 - Εικόνα" descr="εικόνα_Viber_2024-11-12_17-40-12-201.jpg"/>
          <p:cNvPicPr>
            <a:picLocks noChangeAspect="1"/>
          </p:cNvPicPr>
          <p:nvPr/>
        </p:nvPicPr>
        <p:blipFill>
          <a:blip r:embed="rId10" cstate="print"/>
          <a:stretch>
            <a:fillRect/>
          </a:stretch>
        </p:blipFill>
        <p:spPr>
          <a:xfrm>
            <a:off x="4283968" y="5157192"/>
            <a:ext cx="1029291" cy="1366694"/>
          </a:xfrm>
          <a:prstGeom prst="rect">
            <a:avLst/>
          </a:prstGeom>
        </p:spPr>
      </p:pic>
      <p:pic>
        <p:nvPicPr>
          <p:cNvPr id="22" name="21 - Εικόνα" descr="20240223_140341.jpg"/>
          <p:cNvPicPr>
            <a:picLocks noChangeAspect="1"/>
          </p:cNvPicPr>
          <p:nvPr/>
        </p:nvPicPr>
        <p:blipFill>
          <a:blip r:embed="rId11" cstate="print"/>
          <a:srcRect t="12195" r="4878" b="21951"/>
          <a:stretch>
            <a:fillRect/>
          </a:stretch>
        </p:blipFill>
        <p:spPr>
          <a:xfrm>
            <a:off x="2915816" y="1988840"/>
            <a:ext cx="1656184" cy="1146589"/>
          </a:xfrm>
          <a:prstGeom prst="rect">
            <a:avLst/>
          </a:prstGeom>
        </p:spPr>
      </p:pic>
      <p:sp>
        <p:nvSpPr>
          <p:cNvPr id="18" name="17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20240202_125814.jpg"/>
          <p:cNvPicPr>
            <a:picLocks noChangeAspect="1"/>
          </p:cNvPicPr>
          <p:nvPr/>
        </p:nvPicPr>
        <p:blipFill>
          <a:blip r:embed="rId2" cstate="print"/>
          <a:stretch>
            <a:fillRect/>
          </a:stretch>
        </p:blipFill>
        <p:spPr>
          <a:xfrm rot="5400000">
            <a:off x="4355976" y="1844824"/>
            <a:ext cx="1114229" cy="1114229"/>
          </a:xfrm>
          <a:prstGeom prst="rect">
            <a:avLst/>
          </a:prstGeom>
        </p:spPr>
      </p:pic>
      <p:pic>
        <p:nvPicPr>
          <p:cNvPr id="21" name="20 - Εικόνα" descr="images.jfif"/>
          <p:cNvPicPr>
            <a:picLocks noChangeAspect="1"/>
          </p:cNvPicPr>
          <p:nvPr/>
        </p:nvPicPr>
        <p:blipFill>
          <a:blip r:embed="rId3" cstate="print"/>
          <a:stretch>
            <a:fillRect/>
          </a:stretch>
        </p:blipFill>
        <p:spPr>
          <a:xfrm>
            <a:off x="2771800" y="5301208"/>
            <a:ext cx="1656184" cy="1240540"/>
          </a:xfrm>
          <a:prstGeom prst="rect">
            <a:avLst/>
          </a:prstGeom>
        </p:spPr>
      </p:pic>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17" name="16 - TextBox"/>
          <p:cNvSpPr txBox="1"/>
          <p:nvPr/>
        </p:nvSpPr>
        <p:spPr>
          <a:xfrm>
            <a:off x="0" y="1052736"/>
            <a:ext cx="8604448" cy="646331"/>
          </a:xfrm>
          <a:prstGeom prst="rect">
            <a:avLst/>
          </a:prstGeom>
          <a:noFill/>
        </p:spPr>
        <p:txBody>
          <a:bodyPr wrap="square" rtlCol="0">
            <a:spAutoFit/>
          </a:bodyPr>
          <a:lstStyle/>
          <a:p>
            <a:pPr algn="ctr"/>
            <a:r>
              <a:rPr lang="el-GR" dirty="0" smtClean="0"/>
              <a:t>Στις εικόνες βλέπουμε όσα πράγματα θα χρειαστούμε για τα πρώτα μας κεραμικά έργα, δηλαδή </a:t>
            </a:r>
            <a:r>
              <a:rPr lang="el-GR" b="1" dirty="0" smtClean="0"/>
              <a:t>τα υλικά, τα εργαλεία </a:t>
            </a:r>
            <a:r>
              <a:rPr lang="el-GR" dirty="0" smtClean="0"/>
              <a:t>και</a:t>
            </a:r>
            <a:r>
              <a:rPr lang="el-GR" b="1" dirty="0" smtClean="0"/>
              <a:t> τα μηχανήματα</a:t>
            </a:r>
            <a:r>
              <a:rPr lang="el-GR" dirty="0" smtClean="0"/>
              <a:t>.</a:t>
            </a:r>
            <a:endParaRPr lang="el-GR" dirty="0"/>
          </a:p>
        </p:txBody>
      </p:sp>
      <p:pic>
        <p:nvPicPr>
          <p:cNvPr id="8" name="7 - Εικόνα" descr="20240223_140341.jpg"/>
          <p:cNvPicPr>
            <a:picLocks noChangeAspect="1"/>
          </p:cNvPicPr>
          <p:nvPr/>
        </p:nvPicPr>
        <p:blipFill>
          <a:blip r:embed="rId4" cstate="print"/>
          <a:srcRect t="12195" r="4878" b="21951"/>
          <a:stretch>
            <a:fillRect/>
          </a:stretch>
        </p:blipFill>
        <p:spPr>
          <a:xfrm>
            <a:off x="2915816" y="1988840"/>
            <a:ext cx="1656184" cy="1146589"/>
          </a:xfrm>
          <a:prstGeom prst="rect">
            <a:avLst/>
          </a:prstGeom>
        </p:spPr>
      </p:pic>
      <p:pic>
        <p:nvPicPr>
          <p:cNvPr id="10" name="9 - Εικόνα" descr="20240202_131058.jpg"/>
          <p:cNvPicPr>
            <a:picLocks noChangeAspect="1"/>
          </p:cNvPicPr>
          <p:nvPr/>
        </p:nvPicPr>
        <p:blipFill>
          <a:blip r:embed="rId5" cstate="print"/>
          <a:stretch>
            <a:fillRect/>
          </a:stretch>
        </p:blipFill>
        <p:spPr>
          <a:xfrm rot="5400000">
            <a:off x="1763688" y="3429000"/>
            <a:ext cx="1296144" cy="1296144"/>
          </a:xfrm>
          <a:prstGeom prst="rect">
            <a:avLst/>
          </a:prstGeom>
        </p:spPr>
      </p:pic>
      <p:pic>
        <p:nvPicPr>
          <p:cNvPr id="11" name="Picture 7" descr="C:\Users\Anastasia\Desktop\AΞΙΟΛΟΓΗΣΗ\Photos Κεραμική Στάδια\20240202_130257.jpg"/>
          <p:cNvPicPr>
            <a:picLocks noChangeAspect="1" noChangeArrowheads="1"/>
          </p:cNvPicPr>
          <p:nvPr/>
        </p:nvPicPr>
        <p:blipFill>
          <a:blip r:embed="rId6" cstate="print"/>
          <a:srcRect l="26232" t="14019" r="10550" b="13116"/>
          <a:stretch>
            <a:fillRect/>
          </a:stretch>
        </p:blipFill>
        <p:spPr bwMode="auto">
          <a:xfrm rot="5400000">
            <a:off x="3150399" y="3698473"/>
            <a:ext cx="1187017" cy="1368152"/>
          </a:xfrm>
          <a:prstGeom prst="rect">
            <a:avLst/>
          </a:prstGeom>
          <a:noFill/>
        </p:spPr>
      </p:pic>
      <p:pic>
        <p:nvPicPr>
          <p:cNvPr id="12" name="Picture 2" descr="C:\Users\Anastasia\Desktop\AΞΙΟΛΟΓΗΣΗ\Photos Κεραμική Στάδια\20240202_124625.jpg"/>
          <p:cNvPicPr>
            <a:picLocks noChangeAspect="1" noChangeArrowheads="1"/>
          </p:cNvPicPr>
          <p:nvPr/>
        </p:nvPicPr>
        <p:blipFill>
          <a:blip r:embed="rId7" cstate="print"/>
          <a:srcRect t="14815" r="7408" b="11111"/>
          <a:stretch>
            <a:fillRect/>
          </a:stretch>
        </p:blipFill>
        <p:spPr bwMode="auto">
          <a:xfrm>
            <a:off x="4139952" y="3284984"/>
            <a:ext cx="1350149" cy="1080120"/>
          </a:xfrm>
          <a:prstGeom prst="rect">
            <a:avLst/>
          </a:prstGeom>
          <a:noFill/>
        </p:spPr>
      </p:pic>
      <p:pic>
        <p:nvPicPr>
          <p:cNvPr id="13" name="Picture 4" descr="C:\Users\Anastasia\Desktop\AΞΙΟΛΟΓΗΣΗ\Photos Κεραμική Στάδια\20240202_124654.jpg"/>
          <p:cNvPicPr>
            <a:picLocks noChangeAspect="1" noChangeArrowheads="1"/>
          </p:cNvPicPr>
          <p:nvPr/>
        </p:nvPicPr>
        <p:blipFill>
          <a:blip r:embed="rId8" cstate="print"/>
          <a:srcRect t="12500" r="7500" b="17500"/>
          <a:stretch>
            <a:fillRect/>
          </a:stretch>
        </p:blipFill>
        <p:spPr bwMode="auto">
          <a:xfrm>
            <a:off x="5292080" y="3717032"/>
            <a:ext cx="1368152" cy="1035358"/>
          </a:xfrm>
          <a:prstGeom prst="rect">
            <a:avLst/>
          </a:prstGeom>
          <a:noFill/>
        </p:spPr>
      </p:pic>
      <p:pic>
        <p:nvPicPr>
          <p:cNvPr id="15" name="Picture 5" descr="C:\Users\Anastasia\Desktop\AΞΙΟΛΟΓΗΣΗ\Photos Κεραμική Στάδια\20240202_124712.jpg"/>
          <p:cNvPicPr>
            <a:picLocks noChangeAspect="1" noChangeArrowheads="1"/>
          </p:cNvPicPr>
          <p:nvPr/>
        </p:nvPicPr>
        <p:blipFill>
          <a:blip r:embed="rId9" cstate="print"/>
          <a:srcRect l="6667" t="6826" r="6667" b="41174"/>
          <a:stretch>
            <a:fillRect/>
          </a:stretch>
        </p:blipFill>
        <p:spPr bwMode="auto">
          <a:xfrm>
            <a:off x="6948264" y="3861048"/>
            <a:ext cx="1512168" cy="907301"/>
          </a:xfrm>
          <a:prstGeom prst="rect">
            <a:avLst/>
          </a:prstGeom>
          <a:noFill/>
        </p:spPr>
      </p:pic>
      <p:pic>
        <p:nvPicPr>
          <p:cNvPr id="16" name="Picture 6" descr="C:\Users\Anastasia\Desktop\AΞΙΟΛΟΓΗΣΗ\Photos Κεραμική Στάδια\20240202_125311.jpg"/>
          <p:cNvPicPr>
            <a:picLocks noChangeAspect="1" noChangeArrowheads="1"/>
          </p:cNvPicPr>
          <p:nvPr/>
        </p:nvPicPr>
        <p:blipFill>
          <a:blip r:embed="rId10" cstate="print"/>
          <a:srcRect t="11940" r="7463" b="4478"/>
          <a:stretch>
            <a:fillRect/>
          </a:stretch>
        </p:blipFill>
        <p:spPr bwMode="auto">
          <a:xfrm>
            <a:off x="6444208" y="3068960"/>
            <a:ext cx="1144413" cy="1033664"/>
          </a:xfrm>
          <a:prstGeom prst="rect">
            <a:avLst/>
          </a:prstGeom>
          <a:noFill/>
        </p:spPr>
      </p:pic>
      <p:pic>
        <p:nvPicPr>
          <p:cNvPr id="19" name="18 - Εικόνα" descr="εικόνα_Viber_2024-11-12_17-40-12-201.jpg"/>
          <p:cNvPicPr>
            <a:picLocks noChangeAspect="1"/>
          </p:cNvPicPr>
          <p:nvPr/>
        </p:nvPicPr>
        <p:blipFill>
          <a:blip r:embed="rId11" cstate="print"/>
          <a:stretch>
            <a:fillRect/>
          </a:stretch>
        </p:blipFill>
        <p:spPr>
          <a:xfrm>
            <a:off x="4283968" y="5157192"/>
            <a:ext cx="1029291" cy="1366694"/>
          </a:xfrm>
          <a:prstGeom prst="rect">
            <a:avLst/>
          </a:prstGeom>
        </p:spPr>
      </p:pic>
      <p:sp>
        <p:nvSpPr>
          <p:cNvPr id="18" name="17 - TextBox"/>
          <p:cNvSpPr txBox="1"/>
          <p:nvPr/>
        </p:nvSpPr>
        <p:spPr>
          <a:xfrm>
            <a:off x="1187624" y="2348880"/>
            <a:ext cx="2088232" cy="369332"/>
          </a:xfrm>
          <a:prstGeom prst="rect">
            <a:avLst/>
          </a:prstGeom>
          <a:noFill/>
        </p:spPr>
        <p:txBody>
          <a:bodyPr wrap="square" rtlCol="0">
            <a:spAutoFit/>
          </a:bodyPr>
          <a:lstStyle/>
          <a:p>
            <a:pPr algn="ctr"/>
            <a:r>
              <a:rPr lang="el-GR" b="1" dirty="0" smtClean="0"/>
              <a:t>ΥΛΙΚΑ</a:t>
            </a:r>
            <a:endParaRPr lang="el-GR" b="1" dirty="0"/>
          </a:p>
        </p:txBody>
      </p:sp>
      <p:sp>
        <p:nvSpPr>
          <p:cNvPr id="20" name="19 - TextBox"/>
          <p:cNvSpPr txBox="1"/>
          <p:nvPr/>
        </p:nvSpPr>
        <p:spPr>
          <a:xfrm>
            <a:off x="0" y="3717032"/>
            <a:ext cx="2088232" cy="369332"/>
          </a:xfrm>
          <a:prstGeom prst="rect">
            <a:avLst/>
          </a:prstGeom>
          <a:noFill/>
        </p:spPr>
        <p:txBody>
          <a:bodyPr wrap="square" rtlCol="0">
            <a:spAutoFit/>
          </a:bodyPr>
          <a:lstStyle/>
          <a:p>
            <a:pPr algn="ctr"/>
            <a:r>
              <a:rPr lang="el-GR" b="1" dirty="0" smtClean="0"/>
              <a:t>ΕΡΓΑΛΕΙΑ</a:t>
            </a:r>
            <a:endParaRPr lang="el-GR" b="1" dirty="0"/>
          </a:p>
        </p:txBody>
      </p:sp>
      <p:sp>
        <p:nvSpPr>
          <p:cNvPr id="22" name="21 - TextBox"/>
          <p:cNvSpPr txBox="1"/>
          <p:nvPr/>
        </p:nvSpPr>
        <p:spPr>
          <a:xfrm>
            <a:off x="755576" y="5661248"/>
            <a:ext cx="2088232" cy="369332"/>
          </a:xfrm>
          <a:prstGeom prst="rect">
            <a:avLst/>
          </a:prstGeom>
          <a:noFill/>
        </p:spPr>
        <p:txBody>
          <a:bodyPr wrap="square" rtlCol="0">
            <a:spAutoFit/>
          </a:bodyPr>
          <a:lstStyle/>
          <a:p>
            <a:pPr algn="ctr"/>
            <a:r>
              <a:rPr lang="el-GR" b="1" dirty="0" smtClean="0"/>
              <a:t>ΜΗΧΑΝΗΜΑΤΑ</a:t>
            </a:r>
            <a:endParaRPr lang="el-GR" b="1" dirty="0"/>
          </a:p>
        </p:txBody>
      </p:sp>
      <p:sp>
        <p:nvSpPr>
          <p:cNvPr id="23" name="22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17" name="16 - TextBox"/>
          <p:cNvSpPr txBox="1"/>
          <p:nvPr/>
        </p:nvSpPr>
        <p:spPr>
          <a:xfrm>
            <a:off x="827584" y="2204864"/>
            <a:ext cx="7200800" cy="830997"/>
          </a:xfrm>
          <a:prstGeom prst="rect">
            <a:avLst/>
          </a:prstGeom>
          <a:noFill/>
        </p:spPr>
        <p:txBody>
          <a:bodyPr wrap="square" rtlCol="0">
            <a:spAutoFit/>
          </a:bodyPr>
          <a:lstStyle/>
          <a:p>
            <a:pPr algn="ctr"/>
            <a:r>
              <a:rPr lang="el-GR" sz="2400" b="1" dirty="0" smtClean="0"/>
              <a:t>Θυμήθηκες τώρα πόσα πολλά πράγματα έχεις δει στο εργαστήριο της κεραμικής;</a:t>
            </a:r>
            <a:endParaRPr lang="el-GR" sz="2400" dirty="0"/>
          </a:p>
        </p:txBody>
      </p:sp>
      <p:sp>
        <p:nvSpPr>
          <p:cNvPr id="8" name="7 - TextBox"/>
          <p:cNvSpPr txBox="1"/>
          <p:nvPr/>
        </p:nvSpPr>
        <p:spPr>
          <a:xfrm>
            <a:off x="755576" y="3645024"/>
            <a:ext cx="7200800" cy="1077218"/>
          </a:xfrm>
          <a:prstGeom prst="rect">
            <a:avLst/>
          </a:prstGeom>
          <a:noFill/>
        </p:spPr>
        <p:txBody>
          <a:bodyPr wrap="square" rtlCol="0">
            <a:spAutoFit/>
          </a:bodyPr>
          <a:lstStyle/>
          <a:p>
            <a:pPr algn="ctr"/>
            <a:r>
              <a:rPr lang="el-GR" sz="3200" b="1" dirty="0" smtClean="0"/>
              <a:t>Ας τα γνωρίσουμε λοιπόν αναλυτικά</a:t>
            </a:r>
            <a:r>
              <a:rPr lang="el-GR" dirty="0" smtClean="0"/>
              <a:t>:</a:t>
            </a:r>
            <a:endParaRPr lang="el-GR" dirty="0"/>
          </a:p>
        </p:txBody>
      </p:sp>
      <p:sp>
        <p:nvSpPr>
          <p:cNvPr id="6" name="5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8" name="7 - TextBox"/>
          <p:cNvSpPr txBox="1"/>
          <p:nvPr/>
        </p:nvSpPr>
        <p:spPr>
          <a:xfrm>
            <a:off x="971600" y="1124744"/>
            <a:ext cx="7200800" cy="461665"/>
          </a:xfrm>
          <a:prstGeom prst="rect">
            <a:avLst/>
          </a:prstGeom>
          <a:noFill/>
        </p:spPr>
        <p:txBody>
          <a:bodyPr wrap="square" rtlCol="0">
            <a:spAutoFit/>
          </a:bodyPr>
          <a:lstStyle/>
          <a:p>
            <a:pPr algn="ctr"/>
            <a:r>
              <a:rPr lang="el-GR" sz="2400" b="1" dirty="0" smtClean="0"/>
              <a:t>ΥΛΙΚΑ</a:t>
            </a:r>
            <a:endParaRPr lang="el-GR" sz="2400" b="1" dirty="0"/>
          </a:p>
        </p:txBody>
      </p:sp>
      <p:sp>
        <p:nvSpPr>
          <p:cNvPr id="9" name="8 - TextBox"/>
          <p:cNvSpPr txBox="1"/>
          <p:nvPr/>
        </p:nvSpPr>
        <p:spPr>
          <a:xfrm>
            <a:off x="395536" y="1700808"/>
            <a:ext cx="5112568" cy="2308324"/>
          </a:xfrm>
          <a:prstGeom prst="rect">
            <a:avLst/>
          </a:prstGeom>
          <a:noFill/>
        </p:spPr>
        <p:txBody>
          <a:bodyPr wrap="square" rtlCol="0">
            <a:spAutoFit/>
          </a:bodyPr>
          <a:lstStyle/>
          <a:p>
            <a:pPr algn="ctr"/>
            <a:r>
              <a:rPr lang="el-GR" b="1" dirty="0" smtClean="0"/>
              <a:t>Πηλός: </a:t>
            </a:r>
          </a:p>
          <a:p>
            <a:pPr algn="ctr"/>
            <a:r>
              <a:rPr lang="el-GR" dirty="0" smtClean="0"/>
              <a:t>Έχεις δει στο εργαστήριο κάτι μεγάλα και βαριά τσουβάλια; Αυτά έχουν μέσα το βασικό υλικό της κεραμικής, τον </a:t>
            </a:r>
            <a:r>
              <a:rPr lang="el-GR" b="1" dirty="0" smtClean="0"/>
              <a:t>πηλό</a:t>
            </a:r>
            <a:r>
              <a:rPr lang="el-GR" dirty="0" smtClean="0"/>
              <a:t>. </a:t>
            </a:r>
          </a:p>
          <a:p>
            <a:pPr algn="ctr"/>
            <a:endParaRPr lang="el-GR" dirty="0" smtClean="0"/>
          </a:p>
          <a:p>
            <a:pPr algn="ctr"/>
            <a:r>
              <a:rPr lang="el-GR" dirty="0" smtClean="0"/>
              <a:t>Ο πηλός είναι ένα υλικό που έχει φτιαχτεί με χώμα και νερό. Ο πηλός μπορεί να έχει διάφορα χρώματα, συνήθως είναι είτε καφέ είτε άσπρος.</a:t>
            </a:r>
            <a:endParaRPr lang="el-GR" dirty="0"/>
          </a:p>
        </p:txBody>
      </p:sp>
      <p:sp>
        <p:nvSpPr>
          <p:cNvPr id="10" name="9 - TextBox"/>
          <p:cNvSpPr txBox="1"/>
          <p:nvPr/>
        </p:nvSpPr>
        <p:spPr>
          <a:xfrm>
            <a:off x="395536" y="4437112"/>
            <a:ext cx="5256584" cy="1477328"/>
          </a:xfrm>
          <a:prstGeom prst="rect">
            <a:avLst/>
          </a:prstGeom>
          <a:noFill/>
        </p:spPr>
        <p:txBody>
          <a:bodyPr wrap="square" rtlCol="0">
            <a:spAutoFit/>
          </a:bodyPr>
          <a:lstStyle/>
          <a:p>
            <a:pPr algn="ctr"/>
            <a:r>
              <a:rPr lang="el-GR" b="1" dirty="0" smtClean="0"/>
              <a:t>Νερό:</a:t>
            </a:r>
          </a:p>
          <a:p>
            <a:pPr algn="ctr"/>
            <a:r>
              <a:rPr lang="el-GR" dirty="0" smtClean="0"/>
              <a:t>Ο πηλός, όπως είπαμε, έχει μέσα νερό. Το </a:t>
            </a:r>
            <a:r>
              <a:rPr lang="el-GR" b="1" dirty="0" smtClean="0"/>
              <a:t>νερό</a:t>
            </a:r>
            <a:r>
              <a:rPr lang="el-GR" dirty="0" smtClean="0"/>
              <a:t> λοιπόν μας χρειάζεται πολύ όταν πλάθουμε τον πηλό, για να τον βρέχουμε και να είναι πιο εύκολος στο πλάσιμο.  </a:t>
            </a:r>
            <a:endParaRPr lang="el-GR" dirty="0"/>
          </a:p>
        </p:txBody>
      </p:sp>
      <p:pic>
        <p:nvPicPr>
          <p:cNvPr id="11" name="10 - Εικόνα" descr="20240223_140341.jpg"/>
          <p:cNvPicPr>
            <a:picLocks noChangeAspect="1"/>
          </p:cNvPicPr>
          <p:nvPr/>
        </p:nvPicPr>
        <p:blipFill>
          <a:blip r:embed="rId2" cstate="print"/>
          <a:srcRect t="12195" r="4878" b="21951"/>
          <a:stretch>
            <a:fillRect/>
          </a:stretch>
        </p:blipFill>
        <p:spPr>
          <a:xfrm>
            <a:off x="5724128" y="1988840"/>
            <a:ext cx="2736304" cy="1894364"/>
          </a:xfrm>
          <a:prstGeom prst="rect">
            <a:avLst/>
          </a:prstGeom>
        </p:spPr>
      </p:pic>
      <p:pic>
        <p:nvPicPr>
          <p:cNvPr id="12" name="11 - Εικόνα" descr="20240202_125814.jpg"/>
          <p:cNvPicPr>
            <a:picLocks noChangeAspect="1"/>
          </p:cNvPicPr>
          <p:nvPr/>
        </p:nvPicPr>
        <p:blipFill>
          <a:blip r:embed="rId3" cstate="print"/>
          <a:stretch>
            <a:fillRect/>
          </a:stretch>
        </p:blipFill>
        <p:spPr>
          <a:xfrm rot="5400000">
            <a:off x="6228184" y="4581128"/>
            <a:ext cx="1584176" cy="1584176"/>
          </a:xfrm>
          <a:prstGeom prst="rect">
            <a:avLst/>
          </a:prstGeom>
        </p:spPr>
      </p:pic>
      <p:sp>
        <p:nvSpPr>
          <p:cNvPr id="13" name="12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8" name="7 - TextBox"/>
          <p:cNvSpPr txBox="1"/>
          <p:nvPr/>
        </p:nvSpPr>
        <p:spPr>
          <a:xfrm>
            <a:off x="971600" y="1124744"/>
            <a:ext cx="7200800" cy="461665"/>
          </a:xfrm>
          <a:prstGeom prst="rect">
            <a:avLst/>
          </a:prstGeom>
          <a:noFill/>
        </p:spPr>
        <p:txBody>
          <a:bodyPr wrap="square" rtlCol="0">
            <a:spAutoFit/>
          </a:bodyPr>
          <a:lstStyle/>
          <a:p>
            <a:pPr algn="ctr"/>
            <a:r>
              <a:rPr lang="el-GR" sz="2400" b="1" dirty="0" smtClean="0"/>
              <a:t>ΕΡΓΑΛΕΙΑ</a:t>
            </a:r>
            <a:endParaRPr lang="el-GR" sz="2400" b="1" dirty="0"/>
          </a:p>
        </p:txBody>
      </p:sp>
      <p:sp>
        <p:nvSpPr>
          <p:cNvPr id="9" name="8 - TextBox"/>
          <p:cNvSpPr txBox="1"/>
          <p:nvPr/>
        </p:nvSpPr>
        <p:spPr>
          <a:xfrm>
            <a:off x="395536" y="1700808"/>
            <a:ext cx="5112568" cy="2031325"/>
          </a:xfrm>
          <a:prstGeom prst="rect">
            <a:avLst/>
          </a:prstGeom>
          <a:noFill/>
        </p:spPr>
        <p:txBody>
          <a:bodyPr wrap="square" rtlCol="0">
            <a:spAutoFit/>
          </a:bodyPr>
          <a:lstStyle/>
          <a:p>
            <a:pPr algn="ctr"/>
            <a:r>
              <a:rPr lang="el-GR" b="1" dirty="0" smtClean="0"/>
              <a:t>Ξύλινη τάβλα, πηχάκια πλάστης: </a:t>
            </a:r>
          </a:p>
          <a:p>
            <a:pPr algn="ctr"/>
            <a:r>
              <a:rPr lang="el-GR" dirty="0" smtClean="0"/>
              <a:t>Όταν θέλουμε να ανοίξουμε φύλλο πηλού τον βάζουμε πάνω στην </a:t>
            </a:r>
            <a:r>
              <a:rPr lang="el-GR" b="1" dirty="0" smtClean="0"/>
              <a:t>ξύλινη τάβλα</a:t>
            </a:r>
            <a:r>
              <a:rPr lang="el-GR" dirty="0" smtClean="0"/>
              <a:t>. </a:t>
            </a:r>
          </a:p>
          <a:p>
            <a:pPr algn="ctr"/>
            <a:r>
              <a:rPr lang="el-GR" dirty="0" smtClean="0"/>
              <a:t>Στη συνέχεια βάζουμε τα </a:t>
            </a:r>
            <a:r>
              <a:rPr lang="el-GR" b="1" dirty="0" smtClean="0"/>
              <a:t>πηχάκια</a:t>
            </a:r>
            <a:r>
              <a:rPr lang="el-GR" dirty="0" smtClean="0"/>
              <a:t> δεξιά και αριστερά από τον πηλό, για να πετύχουμε το ίδιο πάχος στο φύλλο. </a:t>
            </a:r>
          </a:p>
          <a:p>
            <a:pPr algn="ctr"/>
            <a:r>
              <a:rPr lang="el-GR" dirty="0" smtClean="0"/>
              <a:t>Το φύλλο το ανοίγουμε μετά με τον </a:t>
            </a:r>
            <a:r>
              <a:rPr lang="el-GR" b="1" dirty="0" smtClean="0"/>
              <a:t>πλάστη</a:t>
            </a:r>
            <a:r>
              <a:rPr lang="el-GR" dirty="0" smtClean="0"/>
              <a:t>.</a:t>
            </a:r>
            <a:endParaRPr lang="el-GR" dirty="0"/>
          </a:p>
        </p:txBody>
      </p:sp>
      <p:sp>
        <p:nvSpPr>
          <p:cNvPr id="10" name="9 - TextBox"/>
          <p:cNvSpPr txBox="1"/>
          <p:nvPr/>
        </p:nvSpPr>
        <p:spPr>
          <a:xfrm>
            <a:off x="395536" y="4437112"/>
            <a:ext cx="5256584" cy="1477328"/>
          </a:xfrm>
          <a:prstGeom prst="rect">
            <a:avLst/>
          </a:prstGeom>
          <a:noFill/>
        </p:spPr>
        <p:txBody>
          <a:bodyPr wrap="square" rtlCol="0">
            <a:spAutoFit/>
          </a:bodyPr>
          <a:lstStyle/>
          <a:p>
            <a:pPr algn="ctr"/>
            <a:r>
              <a:rPr lang="el-GR" b="1" dirty="0" err="1" smtClean="0"/>
              <a:t>Τροχάκι</a:t>
            </a:r>
            <a:r>
              <a:rPr lang="el-GR" b="1" dirty="0" smtClean="0"/>
              <a:t>: </a:t>
            </a:r>
          </a:p>
          <a:p>
            <a:pPr algn="ctr"/>
            <a:r>
              <a:rPr lang="el-GR" dirty="0" smtClean="0"/>
              <a:t>Όταν θέλουμε να φτιάξουμε ένα αντικείμενο στρογγυλό, βοηθάει πολύ να το τοποθετούμε πάνω σε </a:t>
            </a:r>
            <a:r>
              <a:rPr lang="el-GR" b="1" dirty="0" err="1" smtClean="0"/>
              <a:t>τροχάκι</a:t>
            </a:r>
            <a:r>
              <a:rPr lang="el-GR" dirty="0" smtClean="0"/>
              <a:t>, για να το γυρνάμε εύκολα και να πετύχουμε το σχήμα.</a:t>
            </a:r>
            <a:endParaRPr lang="el-GR" dirty="0"/>
          </a:p>
        </p:txBody>
      </p:sp>
      <p:pic>
        <p:nvPicPr>
          <p:cNvPr id="13" name="12 - Εικόνα" descr="20240202_131058.jpg"/>
          <p:cNvPicPr>
            <a:picLocks noChangeAspect="1"/>
          </p:cNvPicPr>
          <p:nvPr/>
        </p:nvPicPr>
        <p:blipFill>
          <a:blip r:embed="rId2" cstate="print"/>
          <a:stretch>
            <a:fillRect/>
          </a:stretch>
        </p:blipFill>
        <p:spPr>
          <a:xfrm rot="5400000">
            <a:off x="5724128" y="1700808"/>
            <a:ext cx="2448272" cy="2448272"/>
          </a:xfrm>
          <a:prstGeom prst="rect">
            <a:avLst/>
          </a:prstGeom>
        </p:spPr>
      </p:pic>
      <p:pic>
        <p:nvPicPr>
          <p:cNvPr id="1031" name="Picture 7" descr="C:\Users\Anastasia\Desktop\AΞΙΟΛΟΓΗΣΗ\Photos Κεραμική Στάδια\20240202_130257.jpg"/>
          <p:cNvPicPr>
            <a:picLocks noChangeAspect="1" noChangeArrowheads="1"/>
          </p:cNvPicPr>
          <p:nvPr/>
        </p:nvPicPr>
        <p:blipFill>
          <a:blip r:embed="rId3" cstate="print"/>
          <a:srcRect l="26232" t="14019" r="10550" b="13116"/>
          <a:stretch>
            <a:fillRect/>
          </a:stretch>
        </p:blipFill>
        <p:spPr bwMode="auto">
          <a:xfrm rot="5400000">
            <a:off x="5885547" y="4131678"/>
            <a:ext cx="2115616" cy="2438453"/>
          </a:xfrm>
          <a:prstGeom prst="rect">
            <a:avLst/>
          </a:prstGeom>
          <a:noFill/>
        </p:spPr>
      </p:pic>
      <p:sp>
        <p:nvSpPr>
          <p:cNvPr id="11" name="10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80528" y="188640"/>
            <a:ext cx="9144000" cy="720080"/>
          </a:xfrm>
        </p:spPr>
        <p:txBody>
          <a:bodyPr>
            <a:normAutofit/>
          </a:bodyPr>
          <a:lstStyle/>
          <a:p>
            <a:pPr algn="ctr"/>
            <a:r>
              <a:rPr lang="el-GR" sz="2000" dirty="0" smtClean="0"/>
              <a:t>Τι </a:t>
            </a:r>
            <a:r>
              <a:rPr lang="el-GR" sz="2000" dirty="0" err="1" smtClean="0"/>
              <a:t>χρειαζομαι</a:t>
            </a:r>
            <a:r>
              <a:rPr lang="el-GR" sz="2000" dirty="0" smtClean="0"/>
              <a:t> για να </a:t>
            </a:r>
            <a:r>
              <a:rPr lang="el-GR" sz="2000" dirty="0" err="1" smtClean="0"/>
              <a:t>φτιαξω</a:t>
            </a:r>
            <a:r>
              <a:rPr lang="el-GR" sz="2000" dirty="0" smtClean="0"/>
              <a:t> το </a:t>
            </a:r>
            <a:r>
              <a:rPr lang="el-GR" sz="2000" dirty="0" err="1" smtClean="0"/>
              <a:t>πρωτο</a:t>
            </a:r>
            <a:r>
              <a:rPr lang="el-GR" sz="2000" dirty="0" smtClean="0"/>
              <a:t> μου </a:t>
            </a:r>
            <a:r>
              <a:rPr lang="el-GR" sz="2000" dirty="0" err="1" smtClean="0"/>
              <a:t>κεραμικο</a:t>
            </a:r>
            <a:r>
              <a:rPr lang="el-GR" sz="2000" dirty="0" smtClean="0"/>
              <a:t> </a:t>
            </a:r>
            <a:r>
              <a:rPr lang="el-GR" sz="2000" dirty="0" err="1" smtClean="0"/>
              <a:t>εργο</a:t>
            </a:r>
            <a:endParaRPr lang="el-GR" sz="1200" dirty="0"/>
          </a:p>
        </p:txBody>
      </p:sp>
      <p:sp>
        <p:nvSpPr>
          <p:cNvPr id="8" name="7 - TextBox"/>
          <p:cNvSpPr txBox="1"/>
          <p:nvPr/>
        </p:nvSpPr>
        <p:spPr>
          <a:xfrm>
            <a:off x="971600" y="1124744"/>
            <a:ext cx="7200800" cy="461665"/>
          </a:xfrm>
          <a:prstGeom prst="rect">
            <a:avLst/>
          </a:prstGeom>
          <a:noFill/>
        </p:spPr>
        <p:txBody>
          <a:bodyPr wrap="square" rtlCol="0">
            <a:spAutoFit/>
          </a:bodyPr>
          <a:lstStyle/>
          <a:p>
            <a:pPr algn="ctr"/>
            <a:r>
              <a:rPr lang="el-GR" sz="2400" b="1" dirty="0" smtClean="0"/>
              <a:t>ΕΡΓΑΛΕΙΑ</a:t>
            </a:r>
            <a:endParaRPr lang="el-GR" sz="2400" b="1" dirty="0"/>
          </a:p>
        </p:txBody>
      </p:sp>
      <p:sp>
        <p:nvSpPr>
          <p:cNvPr id="9" name="8 - TextBox"/>
          <p:cNvSpPr txBox="1"/>
          <p:nvPr/>
        </p:nvSpPr>
        <p:spPr>
          <a:xfrm>
            <a:off x="395536" y="1700808"/>
            <a:ext cx="5112568" cy="1754326"/>
          </a:xfrm>
          <a:prstGeom prst="rect">
            <a:avLst/>
          </a:prstGeom>
          <a:noFill/>
        </p:spPr>
        <p:txBody>
          <a:bodyPr wrap="square" rtlCol="0">
            <a:spAutoFit/>
          </a:bodyPr>
          <a:lstStyle/>
          <a:p>
            <a:pPr algn="ctr"/>
            <a:r>
              <a:rPr lang="el-GR" b="1" dirty="0" smtClean="0"/>
              <a:t>Εργαλεία πηλοπλαστικής: </a:t>
            </a:r>
          </a:p>
          <a:p>
            <a:pPr algn="ctr"/>
            <a:r>
              <a:rPr lang="el-GR" dirty="0" smtClean="0"/>
              <a:t>Για να επεξεργαστούμε τον πηλό, εκτός από τα δάχτυλά μας, συχνά χρησιμοποιούμε </a:t>
            </a:r>
            <a:r>
              <a:rPr lang="el-GR" b="1" dirty="0" smtClean="0"/>
              <a:t>διάφορα εργαλεία</a:t>
            </a:r>
            <a:r>
              <a:rPr lang="el-GR" dirty="0" smtClean="0"/>
              <a:t> με τα οποία μπορούμε πχ να χαράξουμε, να ανοίξουμε τρύπες, να ισιώσουμε, να σκαλίσουμε τον πηλό, πιο εύκολα.</a:t>
            </a:r>
            <a:endParaRPr lang="el-GR" dirty="0"/>
          </a:p>
        </p:txBody>
      </p:sp>
      <p:sp>
        <p:nvSpPr>
          <p:cNvPr id="10" name="9 - TextBox"/>
          <p:cNvSpPr txBox="1"/>
          <p:nvPr/>
        </p:nvSpPr>
        <p:spPr>
          <a:xfrm>
            <a:off x="395536" y="4437112"/>
            <a:ext cx="5256584" cy="1477328"/>
          </a:xfrm>
          <a:prstGeom prst="rect">
            <a:avLst/>
          </a:prstGeom>
          <a:noFill/>
        </p:spPr>
        <p:txBody>
          <a:bodyPr wrap="square" rtlCol="0">
            <a:spAutoFit/>
          </a:bodyPr>
          <a:lstStyle/>
          <a:p>
            <a:pPr algn="ctr"/>
            <a:r>
              <a:rPr lang="el-GR" b="1" dirty="0" smtClean="0"/>
              <a:t>Καλούπι: </a:t>
            </a:r>
          </a:p>
          <a:p>
            <a:pPr algn="ctr"/>
            <a:r>
              <a:rPr lang="el-GR" dirty="0" smtClean="0"/>
              <a:t>Πολύ συχνά, όταν θέλουμε να δώσουμε συγκεκριμένο σχήμα στον πηλό, όσο ακόμα είναι νωπός τον βάζουμε σε </a:t>
            </a:r>
            <a:r>
              <a:rPr lang="el-GR" b="1" dirty="0" smtClean="0"/>
              <a:t>καλούπι</a:t>
            </a:r>
            <a:r>
              <a:rPr lang="el-GR" dirty="0" smtClean="0"/>
              <a:t>. Όταν στεγνώσει ο πηλός θα έχει πάρει το ίδιο σχήμα.  </a:t>
            </a:r>
            <a:endParaRPr lang="el-GR" dirty="0"/>
          </a:p>
        </p:txBody>
      </p:sp>
      <p:pic>
        <p:nvPicPr>
          <p:cNvPr id="1026" name="Picture 2" descr="C:\Users\Anastasia\Desktop\AΞΙΟΛΟΓΗΣΗ\Photos Κεραμική Στάδια\20240202_124625.jpg"/>
          <p:cNvPicPr>
            <a:picLocks noChangeAspect="1" noChangeArrowheads="1"/>
          </p:cNvPicPr>
          <p:nvPr/>
        </p:nvPicPr>
        <p:blipFill>
          <a:blip r:embed="rId2" cstate="print"/>
          <a:srcRect t="14815" r="7408" b="11111"/>
          <a:stretch>
            <a:fillRect/>
          </a:stretch>
        </p:blipFill>
        <p:spPr bwMode="auto">
          <a:xfrm>
            <a:off x="5796136" y="1916832"/>
            <a:ext cx="2448272" cy="1958618"/>
          </a:xfrm>
          <a:prstGeom prst="rect">
            <a:avLst/>
          </a:prstGeom>
          <a:noFill/>
        </p:spPr>
      </p:pic>
      <p:pic>
        <p:nvPicPr>
          <p:cNvPr id="1028" name="Picture 4" descr="C:\Users\Anastasia\Desktop\AΞΙΟΛΟΓΗΣΗ\Photos Κεραμική Στάδια\20240202_124654.jpg"/>
          <p:cNvPicPr>
            <a:picLocks noChangeAspect="1" noChangeArrowheads="1"/>
          </p:cNvPicPr>
          <p:nvPr/>
        </p:nvPicPr>
        <p:blipFill>
          <a:blip r:embed="rId3" cstate="print"/>
          <a:srcRect t="12500" r="7500" b="17500"/>
          <a:stretch>
            <a:fillRect/>
          </a:stretch>
        </p:blipFill>
        <p:spPr bwMode="auto">
          <a:xfrm>
            <a:off x="5724128" y="4221088"/>
            <a:ext cx="2664296" cy="2016224"/>
          </a:xfrm>
          <a:prstGeom prst="rect">
            <a:avLst/>
          </a:prstGeom>
          <a:noFill/>
        </p:spPr>
      </p:pic>
      <p:sp>
        <p:nvSpPr>
          <p:cNvPr id="11" name="10 - TextBox"/>
          <p:cNvSpPr txBox="1"/>
          <p:nvPr/>
        </p:nvSpPr>
        <p:spPr>
          <a:xfrm>
            <a:off x="323528" y="0"/>
            <a:ext cx="8496944" cy="451406"/>
          </a:xfrm>
          <a:prstGeom prst="rect">
            <a:avLst/>
          </a:prstGeom>
          <a:noFill/>
        </p:spPr>
        <p:txBody>
          <a:bodyPr wrap="square" rtlCol="0">
            <a:spAutoFit/>
          </a:bodyPr>
          <a:lstStyle/>
          <a:p>
            <a:pPr algn="ctr"/>
            <a:r>
              <a:rPr lang="el-GR" sz="1100" dirty="0" smtClean="0"/>
              <a:t>ΕΡΓΑΣΤΗΡΙΟ ΚΕΡΑΜΙΚΗΣ – ΧΕΙΡΟΤΕΧΝΙΑΣ    Ε.Ε.Ε.ΕΚ. ΚΑΛΛΙΘΕΑΣ</a:t>
            </a:r>
          </a:p>
          <a:p>
            <a:pPr algn="ctr">
              <a:lnSpc>
                <a:spcPts val="400"/>
              </a:lnSpc>
            </a:pPr>
            <a:endParaRPr lang="el-GR" sz="1000" dirty="0" smtClean="0"/>
          </a:p>
          <a:p>
            <a:pPr algn="ctr"/>
            <a:r>
              <a:rPr lang="el-GR" sz="900" dirty="0" err="1" smtClean="0"/>
              <a:t>Καρατζαφέρη</a:t>
            </a:r>
            <a:r>
              <a:rPr lang="el-GR" sz="900" dirty="0" smtClean="0"/>
              <a:t> Αναστασία , Εκπαιδευτικός Ειδικής Αγωγής ΠΕ 89.01 </a:t>
            </a:r>
            <a:endParaRPr lang="el-GR" sz="9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Κλασικό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990</TotalTime>
  <Words>953</Words>
  <Application>Microsoft Office PowerPoint</Application>
  <PresentationFormat>Προβολή στην οθόνη (4:3)</PresentationFormat>
  <Paragraphs>106</Paragraphs>
  <Slides>12</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Προεξοχή</vt:lpstr>
      <vt:lpstr>Τι χρειαζομαι για να φτιαξω  το πρωτο μου κεραμικο εργο </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lpstr>Τι χρειαζομαι για να φτιαξω το πρωτο μου κεραμικο εργο</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Κεραμικη πιατελα</dc:title>
  <dc:creator>Anastasia</dc:creator>
  <cp:lastModifiedBy>Anastasia</cp:lastModifiedBy>
  <cp:revision>134</cp:revision>
  <dcterms:created xsi:type="dcterms:W3CDTF">2024-02-07T20:00:28Z</dcterms:created>
  <dcterms:modified xsi:type="dcterms:W3CDTF">2024-11-20T18:43:30Z</dcterms:modified>
</cp:coreProperties>
</file>