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12192000"/>
  <p:defaultTextStyle>
    <a:defPPr>
      <a:defRPr lang="el-G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 hidden="0"/>
          <p:cNvSpPr/>
          <p:nvPr isPhoto="0" userDrawn="1"/>
        </p:nvSpPr>
        <p:spPr bwMode="auto">
          <a:xfrm>
            <a:off x="2174709" y="1340767"/>
            <a:ext cx="7953738" cy="3744415"/>
          </a:xfrm>
          <a:prstGeom prst="rect">
            <a:avLst/>
          </a:prstGeom>
          <a:noFill/>
          <a:ln w="22225">
            <a:solidFill>
              <a:schemeClr val="bg1">
                <a:alpha val="8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3" hidden="0"/>
          <p:cNvSpPr/>
          <p:nvPr isPhoto="0" userDrawn="1"/>
        </p:nvSpPr>
        <p:spPr bwMode="auto">
          <a:xfrm>
            <a:off x="2351583" y="1484784"/>
            <a:ext cx="7584842" cy="3456383"/>
          </a:xfrm>
          <a:prstGeom prst="rect">
            <a:avLst/>
          </a:prstGeom>
          <a:solidFill>
            <a:schemeClr val="bg1">
              <a:alpha val="81000"/>
            </a:schemeClr>
          </a:solidFill>
          <a:ln w="22225">
            <a:solidFill>
              <a:schemeClr val="bg1">
                <a:alpha val="8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2831637" y="2132855"/>
            <a:ext cx="6624735" cy="10801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831637" y="3284983"/>
            <a:ext cx="6624735" cy="122413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Прямоугольник 12" hidden="0"/>
          <p:cNvSpPr/>
          <p:nvPr isPhoto="0" userDrawn="1"/>
        </p:nvSpPr>
        <p:spPr bwMode="auto">
          <a:xfrm>
            <a:off x="1967542" y="1188367"/>
            <a:ext cx="8352927" cy="4049215"/>
          </a:xfrm>
          <a:prstGeom prst="rect">
            <a:avLst/>
          </a:prstGeom>
          <a:noFill/>
          <a:ln w="22225">
            <a:solidFill>
              <a:schemeClr val="bg1">
                <a:alpha val="8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/>
              <a:buChar char="•"/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3" hidden="0"/>
          <p:cNvSpPr>
            <a:spLocks noGrp="1"/>
          </p:cNvSpPr>
          <p:nvPr isPhoto="0" userDrawn="0">
            <p:ph sz="half" idx="2" hasCustomPrompt="1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 marL="85725" indent="0">
              <a:defRPr sz="2400"/>
            </a:lvl1pPr>
            <a:lvl2pPr marL="85725" indent="0">
              <a:defRPr sz="1600"/>
            </a:lvl2pPr>
            <a:lvl3pPr marL="85725" indent="0">
              <a:defRPr sz="1600"/>
            </a:lvl3pPr>
            <a:lvl4pPr marL="85725" indent="0">
              <a:defRPr sz="1600"/>
            </a:lvl4pPr>
            <a:lvl5pPr marL="85725" indent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 </a:t>
            </a: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8" hidden="0"/>
          <p:cNvSpPr>
            <a:spLocks noGrp="1"/>
          </p:cNvSpPr>
          <p:nvPr isPhoto="0" userDrawn="0">
            <p:ph sz="quarter" idx="13" hasCustomPrompt="1"/>
          </p:nvPr>
        </p:nvSpPr>
        <p:spPr bwMode="auto">
          <a:xfrm>
            <a:off x="487679" y="1600200"/>
            <a:ext cx="5388863" cy="4526279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>
              <a:defRPr/>
            </a:pPr>
            <a:r>
              <a:rPr lang="en-US"/>
              <a:t> </a:t>
            </a: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26356" y="1441375"/>
            <a:ext cx="5386917" cy="653007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14357" y="1448779"/>
            <a:ext cx="5502257" cy="645603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Content Placeholder 12" hidden="0"/>
          <p:cNvSpPr>
            <a:spLocks noGrp="1"/>
          </p:cNvSpPr>
          <p:nvPr isPhoto="0" userDrawn="0">
            <p:ph sz="quarter" idx="14" hasCustomPrompt="0"/>
          </p:nvPr>
        </p:nvSpPr>
        <p:spPr bwMode="auto">
          <a:xfrm>
            <a:off x="6156007" y="2276865"/>
            <a:ext cx="5462969" cy="384917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Content Placeholder 12" hidden="0"/>
          <p:cNvSpPr>
            <a:spLocks noGrp="1"/>
          </p:cNvSpPr>
          <p:nvPr isPhoto="0" userDrawn="0">
            <p:ph sz="quarter" idx="15" hasCustomPrompt="0"/>
          </p:nvPr>
        </p:nvSpPr>
        <p:spPr bwMode="auto">
          <a:xfrm>
            <a:off x="515381" y="2258870"/>
            <a:ext cx="5462969" cy="384917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2740803" y="1412777"/>
            <a:ext cx="6747105" cy="3795246"/>
          </a:xfrm>
          <a:prstGeom prst="rect">
            <a:avLst/>
          </a:prstGeom>
          <a:blipFill>
            <a:blip r:embed="rId2">
              <a:alphaModFix amt="36000"/>
            </a:blip>
            <a:stretch/>
          </a:blipFill>
          <a:ln w="76200">
            <a:solidFill>
              <a:schemeClr val="bg1"/>
            </a:solidFill>
          </a:ln>
          <a:effectLst>
            <a:outerShdw blurRad="88900" dist="50800" dir="5400000" rotWithShape="0" algn="ctr">
              <a:srgbClr val="000000">
                <a:alpha val="25000"/>
              </a:srgbClr>
            </a:outerShdw>
          </a:effectLst>
        </p:spPr>
        <p:txBody>
          <a:bodyPr anchor="ctr" anchorCtr="1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239434" y="5373215"/>
            <a:ext cx="7615765" cy="9704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cxnSp>
        <p:nvCxnSpPr>
          <p:cNvPr id="6" name="Straight Connector 9" hidden="0"/>
          <p:cNvCxnSpPr>
            <a:cxnSpLocks/>
          </p:cNvCxnSpPr>
          <p:nvPr isPhoto="0" userDrawn="1"/>
        </p:nvCxnSpPr>
        <p:spPr bwMode="auto">
          <a:xfrm>
            <a:off x="18355" y="943135"/>
            <a:ext cx="12191999" cy="1587"/>
          </a:xfrm>
          <a:prstGeom prst="line">
            <a:avLst/>
          </a:prstGeom>
          <a:ln w="15875" cmpd="tri">
            <a:solidFill>
              <a:schemeClr val="tx1"/>
            </a:solidFill>
            <a:prstDash val="sysDot"/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 hidden="0"/>
          <p:cNvCxnSpPr>
            <a:cxnSpLocks/>
          </p:cNvCxnSpPr>
          <p:nvPr isPhoto="0" userDrawn="1"/>
        </p:nvCxnSpPr>
        <p:spPr bwMode="auto">
          <a:xfrm>
            <a:off x="18355" y="979139"/>
            <a:ext cx="12191999" cy="1587"/>
          </a:xfrm>
          <a:prstGeom prst="line">
            <a:avLst/>
          </a:prstGeom>
          <a:ln w="15875" cmpd="tri">
            <a:solidFill>
              <a:schemeClr val="tx1"/>
            </a:solidFill>
            <a:prstDash val="sysDot"/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9" y="188640"/>
            <a:ext cx="10972800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9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9" y="188640"/>
            <a:ext cx="10972800" cy="86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cxnSp>
        <p:nvCxnSpPr>
          <p:cNvPr id="9" name="Straight Connector 9" hidden="0"/>
          <p:cNvCxnSpPr>
            <a:cxnSpLocks/>
          </p:cNvCxnSpPr>
          <p:nvPr isPhoto="0" userDrawn="0"/>
        </p:nvCxnSpPr>
        <p:spPr bwMode="auto">
          <a:xfrm>
            <a:off x="0" y="1196751"/>
            <a:ext cx="12191999" cy="1587"/>
          </a:xfrm>
          <a:prstGeom prst="line">
            <a:avLst/>
          </a:prstGeom>
          <a:ln w="15875" cmpd="tri">
            <a:solidFill>
              <a:schemeClr val="bg1"/>
            </a:solidFill>
            <a:prstDash val="sysDot"/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>
        <a:lnSpc>
          <a:spcPts val="5799"/>
        </a:lnSpc>
        <a:spcBef>
          <a:spcPts val="0"/>
        </a:spcBef>
        <a:buNone/>
        <a:defRPr sz="40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1949" indent="-361949" algn="l" defTabSz="914400">
        <a:spcBef>
          <a:spcPts val="0"/>
        </a:spcBef>
        <a:buFont typeface="Arial"/>
        <a:buChar char="•"/>
        <a:defRPr sz="24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1pPr>
      <a:lvl2pPr marL="895349" indent="-361949" algn="l" defTabSz="914400">
        <a:spcBef>
          <a:spcPts val="0"/>
        </a:spcBef>
        <a:buFont typeface="Courier New"/>
        <a:buChar char="o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2pPr>
      <a:lvl3pPr marL="1162049" indent="-361949" algn="l" defTabSz="914400">
        <a:spcBef>
          <a:spcPts val="0"/>
        </a:spcBef>
        <a:buFont typeface="Arial"/>
        <a:buChar char="•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3pPr>
      <a:lvl4pPr marL="1438274" indent="-361949" algn="l" defTabSz="914400">
        <a:spcBef>
          <a:spcPts val="0"/>
        </a:spcBef>
        <a:buFont typeface="Courier New"/>
        <a:buChar char="o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4pPr>
      <a:lvl5pPr marL="1790699" indent="-361949" algn="l" defTabSz="914400">
        <a:spcBef>
          <a:spcPts val="0"/>
        </a:spcBef>
        <a:buFont typeface="Arial"/>
        <a:buChar char="•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Εργασία:Τρόποι προστασίας από κακόβουλο λογισμικό</a:t>
            </a:r>
            <a:endParaRPr lang="el-GR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Γεωργία Γαρδάνη</a:t>
            </a:r>
            <a:endParaRPr lang="el-GR"/>
          </a:p>
          <a:p>
            <a:pPr>
              <a:defRPr/>
            </a:pPr>
            <a:r>
              <a:rPr lang="el-GR"/>
              <a:t>Γεωργία Αρσλανίδου</a:t>
            </a:r>
            <a:endParaRPr lang="el-GR"/>
          </a:p>
          <a:p>
            <a:pPr>
              <a:defRPr/>
            </a:pPr>
            <a:r>
              <a:rPr lang="el-GR"/>
              <a:t>Ειρήνη Βενέτη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latin typeface="Comic Sans MS"/>
                <a:ea typeface="Comic Sans MS"/>
                <a:cs typeface="Comic Sans MS"/>
              </a:rPr>
              <a:t>Το κακόβουλο Λογισμικό :</a:t>
            </a:r>
            <a:endParaRPr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-34074" y="1328796"/>
            <a:ext cx="12217870" cy="5036330"/>
          </a:xfrm>
        </p:spPr>
        <p:txBody>
          <a:bodyPr/>
          <a:lstStyle/>
          <a:p>
            <a:pPr>
              <a:defRPr/>
            </a:pPr>
            <a:endParaRPr/>
          </a:p>
          <a:p>
            <a:pPr algn="l">
              <a:defRPr/>
            </a:pPr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Το κακόβουλο λογισμικό </a:t>
            </a:r>
            <a:r>
              <a:rPr sz="2800" b="0" i="0" u="none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είναι ένα είδος λογισμικού το οποίο έχει σχεδιαστεί για να βλάψει έναν υπολογιστή και να εισβάλλει στις προσωπικές</a:t>
            </a:r>
            <a:endParaRPr sz="2800" b="0" i="0" u="none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l">
              <a:defRPr/>
            </a:pPr>
            <a:r>
              <a:rPr sz="2800" b="0" i="0" u="none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πληροφορίες σας.</a:t>
            </a:r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Το </a:t>
            </a:r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κακόβουλο λογισμικό αναφέρεται σε κάθε είδος ανεπιθύμητου λογισμικού πού προσπαθεί </a:t>
            </a:r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να μολύνει έναν υπολογιστή ή μια κινητή συσκευή .Οι χάκερ χρησιμοποιούν κακόβουλα λογισμικά για διάφορους λόγους.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just">
              <a:defRPr/>
            </a:pP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800"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3613777" y="4492036"/>
            <a:ext cx="4677703" cy="2131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Τρόποι Προστασίας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130554" y="1328796"/>
            <a:ext cx="11451843" cy="479736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/>
              <a:buChar char="•"/>
              <a:defRPr/>
            </a:lvl9pPr>
          </a:lstStyle>
          <a:p>
            <a:pPr>
              <a:defRPr/>
            </a:pPr>
            <a:r>
              <a:rPr>
                <a:latin typeface="Comic Sans MS"/>
                <a:ea typeface="Comic Sans MS"/>
                <a:cs typeface="Comic Sans MS"/>
              </a:rPr>
              <a:t>Υπάρχουν πολλοί τρόποι για να προστατευτείς από ένα κακόβουλο λογισμικό, κάποιοι από αυτούς είναι: </a:t>
            </a:r>
            <a:endParaRPr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sz="2000">
                <a:solidFill>
                  <a:schemeClr val="accent5">
                    <a:lumMod val="50000"/>
                  </a:schemeClr>
                </a:solidFill>
                <a:latin typeface="Comic Sans MS"/>
                <a:ea typeface="Comic Sans MS"/>
                <a:cs typeface="Comic Sans MS"/>
              </a:rPr>
              <a:t>1)</a:t>
            </a:r>
            <a:r>
              <a:rPr sz="2000" b="0" i="0" u="none">
                <a:solidFill>
                  <a:schemeClr val="accent5">
                    <a:lumMod val="50000"/>
                  </a:schemeClr>
                </a:solidFill>
                <a:latin typeface="Comic Sans MS"/>
                <a:ea typeface="Comic Sans MS"/>
                <a:cs typeface="Comic Sans MS"/>
              </a:rPr>
              <a:t> Να διατηρήσετε τον υπολογιστή και το λογισμικό σας ενημερωμένα.</a:t>
            </a:r>
            <a:endParaRPr sz="2000">
              <a:solidFill>
                <a:schemeClr val="accent5">
                  <a:lumMod val="50000"/>
                </a:schemeClr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000">
              <a:solidFill>
                <a:schemeClr val="accent5">
                  <a:lumMod val="50000"/>
                </a:schemeClr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sz="2000">
                <a:solidFill>
                  <a:schemeClr val="accent5">
                    <a:lumMod val="50000"/>
                  </a:schemeClr>
                </a:solidFill>
                <a:latin typeface="Comic Sans MS"/>
                <a:ea typeface="Comic Sans MS"/>
                <a:cs typeface="Comic Sans MS"/>
              </a:rPr>
              <a:t>2)</a:t>
            </a:r>
            <a:r>
              <a:rPr sz="2000" b="0" i="0" u="none">
                <a:solidFill>
                  <a:schemeClr val="accent5">
                    <a:lumMod val="50000"/>
                  </a:schemeClr>
                </a:solidFill>
                <a:latin typeface="Comic Sans MS"/>
                <a:ea typeface="Comic Sans MS"/>
                <a:cs typeface="Comic Sans MS"/>
              </a:rPr>
              <a:t>Να μην εμπιστεύεστε αναδυόμενα παράθυρα τα οποία σας ζητούν να πραγματοποιήσετε λήψη λογισμικού.</a:t>
            </a:r>
            <a:endParaRPr sz="2000">
              <a:solidFill>
                <a:schemeClr val="accent5">
                  <a:lumMod val="50000"/>
                </a:schemeClr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000">
              <a:solidFill>
                <a:schemeClr val="accent5">
                  <a:lumMod val="50000"/>
                </a:schemeClr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sz="2000">
                <a:solidFill>
                  <a:schemeClr val="accent5">
                    <a:lumMod val="50000"/>
                  </a:schemeClr>
                </a:solidFill>
                <a:latin typeface="Comic Sans MS"/>
                <a:ea typeface="Comic Sans MS"/>
                <a:cs typeface="Comic Sans MS"/>
              </a:rPr>
              <a:t>3)</a:t>
            </a:r>
            <a:r>
              <a:rPr sz="2000" b="0" i="0" u="none">
                <a:solidFill>
                  <a:schemeClr val="accent5">
                    <a:lumMod val="50000"/>
                  </a:schemeClr>
                </a:solidFill>
                <a:latin typeface="Comic Sans MS"/>
                <a:ea typeface="Comic Sans MS"/>
                <a:cs typeface="Comic Sans MS"/>
              </a:rPr>
              <a:t>Να είστε προσεκτικοί όταν ανοίγετε συνημμένα ηλεκτρονικού ταχυδρομείου και εικόνες.</a:t>
            </a:r>
            <a:endParaRPr sz="2000" b="0" i="0" u="none">
              <a:solidFill>
                <a:schemeClr val="accent5">
                  <a:lumMod val="50000"/>
                </a:schemeClr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000">
              <a:solidFill>
                <a:schemeClr val="accent5">
                  <a:lumMod val="50000"/>
                </a:schemeClr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sz="2000">
                <a:solidFill>
                  <a:schemeClr val="accent5">
                    <a:lumMod val="50000"/>
                  </a:schemeClr>
                </a:solidFill>
                <a:latin typeface="Comic Sans MS"/>
                <a:ea typeface="Comic Sans MS"/>
                <a:cs typeface="Comic Sans MS"/>
              </a:rPr>
              <a:t>4) </a:t>
            </a:r>
            <a:r>
              <a:rPr sz="2000" b="0" i="0" u="none">
                <a:solidFill>
                  <a:schemeClr val="accent5">
                    <a:lumMod val="50000"/>
                  </a:schemeClr>
                </a:solidFill>
                <a:latin typeface="Comic Sans MS"/>
                <a:ea typeface="Comic Sans MS"/>
                <a:cs typeface="Comic Sans MS"/>
              </a:rPr>
              <a:t>Να κατεβάζετε εφαρμογές μόνο από αξιόπιστες πηγές.</a:t>
            </a:r>
            <a:endParaRPr sz="2000" b="0" i="0" u="none">
              <a:solidFill>
                <a:schemeClr val="accent5">
                  <a:lumMod val="50000"/>
                </a:schemeClr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000">
              <a:solidFill>
                <a:schemeClr val="accent5">
                  <a:lumMod val="50000"/>
                </a:schemeClr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sz="2000">
                <a:solidFill>
                  <a:schemeClr val="accent5">
                    <a:lumMod val="50000"/>
                  </a:schemeClr>
                </a:solidFill>
                <a:latin typeface="Comic Sans MS"/>
                <a:ea typeface="Comic Sans MS"/>
                <a:cs typeface="Comic Sans MS"/>
              </a:rPr>
              <a:t>5)</a:t>
            </a:r>
            <a:r>
              <a:rPr sz="2000" b="0" i="0" u="none">
                <a:solidFill>
                  <a:schemeClr val="accent5">
                    <a:lumMod val="50000"/>
                  </a:schemeClr>
                </a:solidFill>
                <a:latin typeface="Comic Sans MS"/>
                <a:ea typeface="Comic Sans MS"/>
                <a:cs typeface="Comic Sans MS"/>
              </a:rPr>
              <a:t>Να καλύπτετε την webcam όταν δεν χρησιμοποιείται.</a:t>
            </a:r>
            <a:endParaRPr sz="2000" b="0" i="0" u="none">
              <a:solidFill>
                <a:schemeClr val="accent5">
                  <a:lumMod val="50000"/>
                </a:schemeClr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000">
              <a:solidFill>
                <a:schemeClr val="accent5">
                  <a:lumMod val="50000"/>
                </a:schemeClr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sz="2000">
                <a:solidFill>
                  <a:schemeClr val="accent5">
                    <a:lumMod val="50000"/>
                  </a:schemeClr>
                </a:solidFill>
                <a:latin typeface="Comic Sans MS"/>
                <a:ea typeface="Comic Sans MS"/>
                <a:cs typeface="Comic Sans MS"/>
              </a:rPr>
              <a:t>6)</a:t>
            </a:r>
            <a:r>
              <a:rPr sz="2000" b="0" i="0" u="none">
                <a:solidFill>
                  <a:schemeClr val="accent5">
                    <a:lumMod val="50000"/>
                  </a:schemeClr>
                </a:solidFill>
                <a:latin typeface="Comic Sans MS"/>
                <a:ea typeface="Comic Sans MS"/>
                <a:cs typeface="Comic Sans MS"/>
              </a:rPr>
              <a:t> Να Προσέχετε  ποιους ιστότοπους επισκεπτόσαστε και ποια αρχεία κατεβάζετε από το Διαδίκτυο.</a:t>
            </a:r>
            <a:endParaRPr>
              <a:solidFill>
                <a:schemeClr val="accent5">
                  <a:lumMod val="50000"/>
                </a:schemeClr>
              </a:solidFill>
              <a:latin typeface="Comic Sans MS"/>
              <a:ea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Σημάδια Μόλυνσης του υπολογιστή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/>
              <a:buChar char="•"/>
              <a:defRPr/>
            </a:lvl9pPr>
          </a:lstStyle>
          <a:p>
            <a:pPr>
              <a:defRPr/>
            </a:pPr>
            <a:r>
              <a:rPr sz="2200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1)</a:t>
            </a:r>
            <a:r>
              <a:rPr sz="2200" b="1" i="0" u="none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sz="2200" b="1" i="0" u="none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Ασυνήθιστα αργή απόδοση του υπολογιστή.</a:t>
            </a:r>
            <a:endParaRPr sz="2200">
              <a:solidFill>
                <a:srgbClr val="C00000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200">
              <a:solidFill>
                <a:srgbClr val="C00000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sz="2200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2)</a:t>
            </a:r>
            <a:r>
              <a:rPr sz="2200" b="1" i="0" u="none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 Άγνωστα προγράμματα που ξεκινούν όταν ενεργοποιείτε τον υπολογιστή σας</a:t>
            </a:r>
            <a:endParaRPr sz="2200">
              <a:solidFill>
                <a:srgbClr val="C00000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200">
              <a:solidFill>
                <a:srgbClr val="C00000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sz="2200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3)</a:t>
            </a:r>
            <a:r>
              <a:rPr sz="2200" b="1" i="0" u="none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 Ασυνήθιστες δραστηριότητες όπως οι αλλαγές κωδικού πρόσβασης. </a:t>
            </a:r>
            <a:endParaRPr sz="2200">
              <a:solidFill>
                <a:srgbClr val="C00000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200">
              <a:solidFill>
                <a:srgbClr val="C00000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sz="2200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4)</a:t>
            </a:r>
            <a:r>
              <a:rPr sz="2200" b="1" i="0" u="none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 Μηνύματα ηλεκτρονικού ταχυδρομείου που αποστέλλονται από τον   λογαριασμό σας ηλεκτρονικού ταχυδρομείου. </a:t>
            </a:r>
            <a:endParaRPr sz="2200">
              <a:solidFill>
                <a:srgbClr val="C00000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200">
              <a:solidFill>
                <a:srgbClr val="C00000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sz="2200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5) </a:t>
            </a:r>
            <a:r>
              <a:rPr sz="2200" b="1" i="0" u="none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Αλλαγές στην αρχική σας σελίδα. </a:t>
            </a:r>
            <a:endParaRPr sz="2200">
              <a:solidFill>
                <a:srgbClr val="C00000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200">
              <a:solidFill>
                <a:srgbClr val="C00000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sz="2200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6) </a:t>
            </a:r>
            <a:r>
              <a:rPr sz="2200" b="1" i="0" u="none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Συχνά αναδυόμενα παράθυρα. </a:t>
            </a:r>
            <a:endParaRPr sz="2200">
              <a:solidFill>
                <a:srgbClr val="C00000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200">
              <a:solidFill>
                <a:srgbClr val="C00000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sz="2200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7)</a:t>
            </a:r>
            <a:r>
              <a:rPr sz="2200" b="1" i="0" u="none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sz="2200" b="1" i="0" u="none">
                <a:solidFill>
                  <a:srgbClr val="C00000"/>
                </a:solidFill>
                <a:latin typeface="Comic Sans MS"/>
                <a:ea typeface="Comic Sans MS"/>
                <a:cs typeface="Comic Sans MS"/>
              </a:rPr>
              <a:t>Συχνές κακές λειτουργίες του σκληρού δίσκου. </a:t>
            </a:r>
            <a:endParaRPr sz="2200">
              <a:solidFill>
                <a:srgbClr val="C00000"/>
              </a:solidFill>
              <a:latin typeface="Comic Sans MS"/>
              <a:ea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Τύποι Κακόβουλου Λογισμικού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/>
              <a:buChar char="•"/>
              <a:defRPr/>
            </a:lvl9pPr>
          </a:lstStyle>
          <a:p>
            <a:pPr>
              <a:defRPr/>
            </a:pPr>
            <a:r>
              <a:rPr lang="el-GR" sz="2400" b="0" i="0" u="none" strike="noStrike" cap="none" spc="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Κακόβουλο λογισμικό: Spyware </a:t>
            </a:r>
            <a:endParaRPr sz="2400"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400"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lang="el-GR" sz="2400" b="0" i="0" u="none" strike="noStrike" cap="none" spc="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Το λογισμικό υποκλοπής είναι 1 είδος κακόβουλου λογισμικού που είναι δύσκολο να εντοπιστεί. Συλλέγει πληροφορίες σχετικά με τις συνήθειες περιήγησης σας στο ιστορικό περιήγησης ή προσωπικές πληροφορίες. </a:t>
            </a:r>
            <a:endParaRPr sz="2400" b="0" i="0" u="none" strike="noStrike" cap="none" spc="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400" b="0" i="0" u="none" strike="noStrike" cap="none" spc="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lang="el-GR" sz="2400" b="0" i="0" u="none" strike="noStrike" cap="none" spc="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Κακόβουλο λογισμικό: </a:t>
            </a:r>
            <a:r>
              <a:rPr lang="el-GR" sz="2400" b="0" i="0" u="none" strike="noStrike" cap="none" spc="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Ransomware</a:t>
            </a:r>
            <a:endParaRPr sz="2400"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lang="el-GR" sz="2400" b="0" i="0" u="none" strike="noStrike" cap="none" spc="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 </a:t>
            </a:r>
            <a:endParaRPr sz="2400"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lang="el-GR" sz="2400" b="0" i="0" u="none" strike="noStrike" cap="none" spc="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Το κακόβουλο λογισμικό Ransomware είναι μία απειλή που εμποδίζει τους χρήστες να έχουν πρόσβαση στο σύστημα τους ή σε προσωπικά αρχεία και απαιτεί πληρωμή προκειμένου να ανακτήσετε ξανά πρόσβαση .</a:t>
            </a:r>
            <a:endParaRPr sz="2400"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400">
              <a:latin typeface="Comic Sans MS"/>
              <a:ea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000" b="0" i="0" u="none" strike="noStrike" cap="none" spc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Τύποι Κακόβουλου Λογισμικού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94461" y="1652535"/>
            <a:ext cx="10972800" cy="452596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/>
              <a:buChar char="•"/>
              <a:defRPr/>
            </a:lvl9pPr>
          </a:lstStyle>
          <a:p>
            <a:pPr>
              <a:defRPr/>
            </a:pPr>
            <a:r>
              <a:rPr lang="el-GR" sz="2400" b="0" i="0" u="none" strike="noStrike" cap="none" spc="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Κακόβουλο Λογισμικό: ADWARE </a:t>
            </a:r>
            <a:endParaRPr sz="2400" b="0" i="0" u="none" strike="noStrike" cap="none" spc="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400"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lang="el-GR" sz="2400" b="0" i="0" u="none" strike="noStrike" cap="none" spc="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Το Adware, είναι πολύ διαδεδομένο λογισμικό, με διαφημιστικούς σκοπούς. Πρόκειται συνήθως για ένα αυτόνομο πρόγραμμα το οποίο εμφανίζει διαφημίσεις στον χρήστη σε διάφορες μορφές. </a:t>
            </a:r>
            <a:endParaRPr sz="2400" b="0" i="0" u="none" strike="noStrike" cap="none" spc="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400"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400"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400"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400"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400"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endParaRPr sz="2400">
              <a:latin typeface="Comic Sans MS"/>
              <a:ea typeface="Comic Sans MS"/>
              <a:cs typeface="Comic Sans MS"/>
            </a:endParaRPr>
          </a:p>
          <a:p>
            <a:pPr>
              <a:defRPr/>
            </a:pPr>
            <a:r>
              <a:rPr lang="el-GR" sz="2400">
                <a:latin typeface="Comic Sans MS"/>
                <a:ea typeface="Comic Sans MS"/>
                <a:cs typeface="Comic Sans MS"/>
              </a:rPr>
              <a:t>Πηγές: bitdefender.gr, saferinternet4kids, Wikipedia</a:t>
            </a:r>
            <a:endParaRPr sz="2400">
              <a:latin typeface="Comic Sans MS"/>
              <a:ea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afari">
  <a:themeElements>
    <a:clrScheme name="Safari">
      <a:dk1>
        <a:sysClr val="windowText" lastClr="000000"/>
      </a:dk1>
      <a:lt1>
        <a:sysClr val="window" lastClr="FFFFFF"/>
      </a:lt1>
      <a:dk2>
        <a:srgbClr val="583109"/>
      </a:dk2>
      <a:lt2>
        <a:srgbClr val="76420D"/>
      </a:lt2>
      <a:accent1>
        <a:srgbClr val="76420D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753D3D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Исполнитель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/>
        </a:gradFill>
        <a:blipFill>
          <a:blip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algn="tl" flip="none" sx="100000" sy="10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ONLYOFFICE/5.6.4.20</Application>
  <DocSecurity>0</DocSecurity>
  <PresentationFormat>Widescreen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a821379</cp:lastModifiedBy>
  <cp:revision>16</cp:revision>
  <dcterms:created xsi:type="dcterms:W3CDTF">2012-12-03T06:56:55Z</dcterms:created>
  <dcterms:modified xsi:type="dcterms:W3CDTF">2022-01-16T19:50:24Z</dcterms:modified>
  <cp:category/>
  <cp:contentStatus/>
  <cp:version/>
</cp:coreProperties>
</file>