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0" r:id="rId3"/>
    <p:sldId id="271" r:id="rId4"/>
    <p:sldId id="257" r:id="rId5"/>
    <p:sldId id="258" r:id="rId6"/>
    <p:sldId id="259" r:id="rId7"/>
    <p:sldId id="267" r:id="rId8"/>
    <p:sldId id="260" r:id="rId9"/>
    <p:sldId id="261" r:id="rId10"/>
    <p:sldId id="272" r:id="rId11"/>
    <p:sldId id="273" r:id="rId12"/>
    <p:sldId id="274" r:id="rId13"/>
    <p:sldId id="268" r:id="rId14"/>
    <p:sldId id="264" r:id="rId15"/>
    <p:sldId id="265" r:id="rId16"/>
    <p:sldId id="266" r:id="rId17"/>
    <p:sldId id="275" r:id="rId18"/>
    <p:sldId id="276"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0854A-E76D-409D-BCA0-AFC260DFF6E3}" v="77" dt="2023-04-18T16:45:35.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9C2BAC-2744-4C34-7E87-4C908838B48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839FCAD-9C94-3706-B1C4-A7A8D7168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37C2A75-AE96-F737-C999-206D22948F9D}"/>
              </a:ext>
            </a:extLst>
          </p:cNvPr>
          <p:cNvSpPr>
            <a:spLocks noGrp="1"/>
          </p:cNvSpPr>
          <p:nvPr>
            <p:ph type="dt" sz="half" idx="10"/>
          </p:nvPr>
        </p:nvSpPr>
        <p:spPr/>
        <p:txBody>
          <a:bodyPr/>
          <a:lstStyle/>
          <a:p>
            <a:fld id="{D0664EEC-27D1-40A9-9E37-4488839B8674}" type="datetimeFigureOut">
              <a:rPr lang="el-GR" smtClean="0"/>
              <a:t>23/4/2023</a:t>
            </a:fld>
            <a:endParaRPr lang="el-GR"/>
          </a:p>
        </p:txBody>
      </p:sp>
      <p:sp>
        <p:nvSpPr>
          <p:cNvPr id="5" name="Θέση υποσέλιδου 4">
            <a:extLst>
              <a:ext uri="{FF2B5EF4-FFF2-40B4-BE49-F238E27FC236}">
                <a16:creationId xmlns:a16="http://schemas.microsoft.com/office/drawing/2014/main" id="{7048D523-E491-25D4-33F5-FCB0A4FAE2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DB68A5C-369C-47BB-1098-A8F572F61505}"/>
              </a:ext>
            </a:extLst>
          </p:cNvPr>
          <p:cNvSpPr>
            <a:spLocks noGrp="1"/>
          </p:cNvSpPr>
          <p:nvPr>
            <p:ph type="sldNum" sz="quarter" idx="12"/>
          </p:nvPr>
        </p:nvSpPr>
        <p:spPr/>
        <p:txBody>
          <a:bodyPr/>
          <a:lstStyle/>
          <a:p>
            <a:fld id="{C9CDF0D5-10DE-453B-80E0-720AE64139D4}" type="slidenum">
              <a:rPr lang="el-GR" smtClean="0"/>
              <a:t>‹#›</a:t>
            </a:fld>
            <a:endParaRPr lang="el-GR"/>
          </a:p>
        </p:txBody>
      </p:sp>
    </p:spTree>
    <p:extLst>
      <p:ext uri="{BB962C8B-B14F-4D97-AF65-F5344CB8AC3E}">
        <p14:creationId xmlns:p14="http://schemas.microsoft.com/office/powerpoint/2010/main" val="2715558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5C037E-97C5-B2FC-2A60-EDEFBB4C812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C1EB65F-FE9A-87D6-C0D2-2C145F38C0A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574A547-AA38-4639-5BC0-ECB8559B6460}"/>
              </a:ext>
            </a:extLst>
          </p:cNvPr>
          <p:cNvSpPr>
            <a:spLocks noGrp="1"/>
          </p:cNvSpPr>
          <p:nvPr>
            <p:ph type="dt" sz="half" idx="10"/>
          </p:nvPr>
        </p:nvSpPr>
        <p:spPr/>
        <p:txBody>
          <a:bodyPr/>
          <a:lstStyle/>
          <a:p>
            <a:fld id="{D0664EEC-27D1-40A9-9E37-4488839B8674}" type="datetimeFigureOut">
              <a:rPr lang="el-GR" smtClean="0"/>
              <a:t>23/4/2023</a:t>
            </a:fld>
            <a:endParaRPr lang="el-GR"/>
          </a:p>
        </p:txBody>
      </p:sp>
      <p:sp>
        <p:nvSpPr>
          <p:cNvPr id="5" name="Θέση υποσέλιδου 4">
            <a:extLst>
              <a:ext uri="{FF2B5EF4-FFF2-40B4-BE49-F238E27FC236}">
                <a16:creationId xmlns:a16="http://schemas.microsoft.com/office/drawing/2014/main" id="{0DE90938-A601-F6AE-A6E1-F39F06DA740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4E2E664-E4DA-FCAF-50E5-05F0907404A7}"/>
              </a:ext>
            </a:extLst>
          </p:cNvPr>
          <p:cNvSpPr>
            <a:spLocks noGrp="1"/>
          </p:cNvSpPr>
          <p:nvPr>
            <p:ph type="sldNum" sz="quarter" idx="12"/>
          </p:nvPr>
        </p:nvSpPr>
        <p:spPr/>
        <p:txBody>
          <a:bodyPr/>
          <a:lstStyle/>
          <a:p>
            <a:fld id="{C9CDF0D5-10DE-453B-80E0-720AE64139D4}" type="slidenum">
              <a:rPr lang="el-GR" smtClean="0"/>
              <a:t>‹#›</a:t>
            </a:fld>
            <a:endParaRPr lang="el-GR"/>
          </a:p>
        </p:txBody>
      </p:sp>
    </p:spTree>
    <p:extLst>
      <p:ext uri="{BB962C8B-B14F-4D97-AF65-F5344CB8AC3E}">
        <p14:creationId xmlns:p14="http://schemas.microsoft.com/office/powerpoint/2010/main" val="497008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4323305-7E66-5B53-2BAB-44BBD1A224E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D5A6309-6B97-4061-AD8E-BD0FA04AE34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5E55993-A2C6-AD94-492E-E1D62B916BEA}"/>
              </a:ext>
            </a:extLst>
          </p:cNvPr>
          <p:cNvSpPr>
            <a:spLocks noGrp="1"/>
          </p:cNvSpPr>
          <p:nvPr>
            <p:ph type="dt" sz="half" idx="10"/>
          </p:nvPr>
        </p:nvSpPr>
        <p:spPr/>
        <p:txBody>
          <a:bodyPr/>
          <a:lstStyle/>
          <a:p>
            <a:fld id="{D0664EEC-27D1-40A9-9E37-4488839B8674}" type="datetimeFigureOut">
              <a:rPr lang="el-GR" smtClean="0"/>
              <a:t>23/4/2023</a:t>
            </a:fld>
            <a:endParaRPr lang="el-GR"/>
          </a:p>
        </p:txBody>
      </p:sp>
      <p:sp>
        <p:nvSpPr>
          <p:cNvPr id="5" name="Θέση υποσέλιδου 4">
            <a:extLst>
              <a:ext uri="{FF2B5EF4-FFF2-40B4-BE49-F238E27FC236}">
                <a16:creationId xmlns:a16="http://schemas.microsoft.com/office/drawing/2014/main" id="{C04DB421-1537-B903-5347-71DAB2C8590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4D97B84-3898-264C-1155-7E486F07B9B1}"/>
              </a:ext>
            </a:extLst>
          </p:cNvPr>
          <p:cNvSpPr>
            <a:spLocks noGrp="1"/>
          </p:cNvSpPr>
          <p:nvPr>
            <p:ph type="sldNum" sz="quarter" idx="12"/>
          </p:nvPr>
        </p:nvSpPr>
        <p:spPr/>
        <p:txBody>
          <a:bodyPr/>
          <a:lstStyle/>
          <a:p>
            <a:fld id="{C9CDF0D5-10DE-453B-80E0-720AE64139D4}" type="slidenum">
              <a:rPr lang="el-GR" smtClean="0"/>
              <a:t>‹#›</a:t>
            </a:fld>
            <a:endParaRPr lang="el-GR"/>
          </a:p>
        </p:txBody>
      </p:sp>
    </p:spTree>
    <p:extLst>
      <p:ext uri="{BB962C8B-B14F-4D97-AF65-F5344CB8AC3E}">
        <p14:creationId xmlns:p14="http://schemas.microsoft.com/office/powerpoint/2010/main" val="364091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BC4862-D1BD-6C9E-1615-7872017B1B9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A0B382A-40A9-BE03-9A1C-10C51AEF5D0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01DC945-3243-86FB-0402-818EA58DAEB0}"/>
              </a:ext>
            </a:extLst>
          </p:cNvPr>
          <p:cNvSpPr>
            <a:spLocks noGrp="1"/>
          </p:cNvSpPr>
          <p:nvPr>
            <p:ph type="dt" sz="half" idx="10"/>
          </p:nvPr>
        </p:nvSpPr>
        <p:spPr/>
        <p:txBody>
          <a:bodyPr/>
          <a:lstStyle/>
          <a:p>
            <a:fld id="{D0664EEC-27D1-40A9-9E37-4488839B8674}" type="datetimeFigureOut">
              <a:rPr lang="el-GR" smtClean="0"/>
              <a:t>23/4/2023</a:t>
            </a:fld>
            <a:endParaRPr lang="el-GR"/>
          </a:p>
        </p:txBody>
      </p:sp>
      <p:sp>
        <p:nvSpPr>
          <p:cNvPr id="5" name="Θέση υποσέλιδου 4">
            <a:extLst>
              <a:ext uri="{FF2B5EF4-FFF2-40B4-BE49-F238E27FC236}">
                <a16:creationId xmlns:a16="http://schemas.microsoft.com/office/drawing/2014/main" id="{32D45616-F45E-1549-A0D0-ABE453A57D7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624085-8A91-4CF0-CE31-BA9532B7BC0D}"/>
              </a:ext>
            </a:extLst>
          </p:cNvPr>
          <p:cNvSpPr>
            <a:spLocks noGrp="1"/>
          </p:cNvSpPr>
          <p:nvPr>
            <p:ph type="sldNum" sz="quarter" idx="12"/>
          </p:nvPr>
        </p:nvSpPr>
        <p:spPr/>
        <p:txBody>
          <a:bodyPr/>
          <a:lstStyle/>
          <a:p>
            <a:fld id="{C9CDF0D5-10DE-453B-80E0-720AE64139D4}" type="slidenum">
              <a:rPr lang="el-GR" smtClean="0"/>
              <a:t>‹#›</a:t>
            </a:fld>
            <a:endParaRPr lang="el-GR"/>
          </a:p>
        </p:txBody>
      </p:sp>
    </p:spTree>
    <p:extLst>
      <p:ext uri="{BB962C8B-B14F-4D97-AF65-F5344CB8AC3E}">
        <p14:creationId xmlns:p14="http://schemas.microsoft.com/office/powerpoint/2010/main" val="2026985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E1D786-081B-15CB-3FDE-15262149EA3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D1EF211-F811-62D2-5136-9ED843809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A386F38-7BD3-CE82-4653-1E68486BF9FE}"/>
              </a:ext>
            </a:extLst>
          </p:cNvPr>
          <p:cNvSpPr>
            <a:spLocks noGrp="1"/>
          </p:cNvSpPr>
          <p:nvPr>
            <p:ph type="dt" sz="half" idx="10"/>
          </p:nvPr>
        </p:nvSpPr>
        <p:spPr/>
        <p:txBody>
          <a:bodyPr/>
          <a:lstStyle/>
          <a:p>
            <a:fld id="{D0664EEC-27D1-40A9-9E37-4488839B8674}" type="datetimeFigureOut">
              <a:rPr lang="el-GR" smtClean="0"/>
              <a:t>23/4/2023</a:t>
            </a:fld>
            <a:endParaRPr lang="el-GR"/>
          </a:p>
        </p:txBody>
      </p:sp>
      <p:sp>
        <p:nvSpPr>
          <p:cNvPr id="5" name="Θέση υποσέλιδου 4">
            <a:extLst>
              <a:ext uri="{FF2B5EF4-FFF2-40B4-BE49-F238E27FC236}">
                <a16:creationId xmlns:a16="http://schemas.microsoft.com/office/drawing/2014/main" id="{01034F09-C7C6-61DF-32B0-B1552632E98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07D0D41-CFD2-2573-B016-8AB954B38BE9}"/>
              </a:ext>
            </a:extLst>
          </p:cNvPr>
          <p:cNvSpPr>
            <a:spLocks noGrp="1"/>
          </p:cNvSpPr>
          <p:nvPr>
            <p:ph type="sldNum" sz="quarter" idx="12"/>
          </p:nvPr>
        </p:nvSpPr>
        <p:spPr/>
        <p:txBody>
          <a:bodyPr/>
          <a:lstStyle/>
          <a:p>
            <a:fld id="{C9CDF0D5-10DE-453B-80E0-720AE64139D4}" type="slidenum">
              <a:rPr lang="el-GR" smtClean="0"/>
              <a:t>‹#›</a:t>
            </a:fld>
            <a:endParaRPr lang="el-GR"/>
          </a:p>
        </p:txBody>
      </p:sp>
    </p:spTree>
    <p:extLst>
      <p:ext uri="{BB962C8B-B14F-4D97-AF65-F5344CB8AC3E}">
        <p14:creationId xmlns:p14="http://schemas.microsoft.com/office/powerpoint/2010/main" val="3994385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008213-7D81-782C-6EEF-D28D5D2E486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AFB565F-7CFE-B047-9A1A-B9765C96751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AEB7A22-EA50-A37B-232E-D6561444B08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A1F77EA-7830-641D-23FD-149A696FDE79}"/>
              </a:ext>
            </a:extLst>
          </p:cNvPr>
          <p:cNvSpPr>
            <a:spLocks noGrp="1"/>
          </p:cNvSpPr>
          <p:nvPr>
            <p:ph type="dt" sz="half" idx="10"/>
          </p:nvPr>
        </p:nvSpPr>
        <p:spPr/>
        <p:txBody>
          <a:bodyPr/>
          <a:lstStyle/>
          <a:p>
            <a:fld id="{D0664EEC-27D1-40A9-9E37-4488839B8674}" type="datetimeFigureOut">
              <a:rPr lang="el-GR" smtClean="0"/>
              <a:t>23/4/2023</a:t>
            </a:fld>
            <a:endParaRPr lang="el-GR"/>
          </a:p>
        </p:txBody>
      </p:sp>
      <p:sp>
        <p:nvSpPr>
          <p:cNvPr id="6" name="Θέση υποσέλιδου 5">
            <a:extLst>
              <a:ext uri="{FF2B5EF4-FFF2-40B4-BE49-F238E27FC236}">
                <a16:creationId xmlns:a16="http://schemas.microsoft.com/office/drawing/2014/main" id="{49DBEEA5-6B26-4681-9037-71ACDC40B07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D1F762C-3A8A-0FF3-EBC8-8E0FD5B14728}"/>
              </a:ext>
            </a:extLst>
          </p:cNvPr>
          <p:cNvSpPr>
            <a:spLocks noGrp="1"/>
          </p:cNvSpPr>
          <p:nvPr>
            <p:ph type="sldNum" sz="quarter" idx="12"/>
          </p:nvPr>
        </p:nvSpPr>
        <p:spPr/>
        <p:txBody>
          <a:bodyPr/>
          <a:lstStyle/>
          <a:p>
            <a:fld id="{C9CDF0D5-10DE-453B-80E0-720AE64139D4}" type="slidenum">
              <a:rPr lang="el-GR" smtClean="0"/>
              <a:t>‹#›</a:t>
            </a:fld>
            <a:endParaRPr lang="el-GR"/>
          </a:p>
        </p:txBody>
      </p:sp>
    </p:spTree>
    <p:extLst>
      <p:ext uri="{BB962C8B-B14F-4D97-AF65-F5344CB8AC3E}">
        <p14:creationId xmlns:p14="http://schemas.microsoft.com/office/powerpoint/2010/main" val="3973002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BB742D-D1F0-A0E7-1F33-03B75A51ACE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4AE5F64-BDDD-4F4C-2A87-D1BA869E3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393F6EC-A603-1362-4578-C7A1F244BB3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33B9690-C0B2-9406-6F41-E54BDDDC5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15D9BD1-9C2D-A49C-34E6-126EC4398EA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CAF9F89-E41D-FB94-EC03-3A0FBF707148}"/>
              </a:ext>
            </a:extLst>
          </p:cNvPr>
          <p:cNvSpPr>
            <a:spLocks noGrp="1"/>
          </p:cNvSpPr>
          <p:nvPr>
            <p:ph type="dt" sz="half" idx="10"/>
          </p:nvPr>
        </p:nvSpPr>
        <p:spPr/>
        <p:txBody>
          <a:bodyPr/>
          <a:lstStyle/>
          <a:p>
            <a:fld id="{D0664EEC-27D1-40A9-9E37-4488839B8674}" type="datetimeFigureOut">
              <a:rPr lang="el-GR" smtClean="0"/>
              <a:t>23/4/2023</a:t>
            </a:fld>
            <a:endParaRPr lang="el-GR"/>
          </a:p>
        </p:txBody>
      </p:sp>
      <p:sp>
        <p:nvSpPr>
          <p:cNvPr id="8" name="Θέση υποσέλιδου 7">
            <a:extLst>
              <a:ext uri="{FF2B5EF4-FFF2-40B4-BE49-F238E27FC236}">
                <a16:creationId xmlns:a16="http://schemas.microsoft.com/office/drawing/2014/main" id="{25EF8DBD-2376-2BF9-462A-9AC897975C6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22337B0-E19D-AD54-5DD8-4589664216FE}"/>
              </a:ext>
            </a:extLst>
          </p:cNvPr>
          <p:cNvSpPr>
            <a:spLocks noGrp="1"/>
          </p:cNvSpPr>
          <p:nvPr>
            <p:ph type="sldNum" sz="quarter" idx="12"/>
          </p:nvPr>
        </p:nvSpPr>
        <p:spPr/>
        <p:txBody>
          <a:bodyPr/>
          <a:lstStyle/>
          <a:p>
            <a:fld id="{C9CDF0D5-10DE-453B-80E0-720AE64139D4}" type="slidenum">
              <a:rPr lang="el-GR" smtClean="0"/>
              <a:t>‹#›</a:t>
            </a:fld>
            <a:endParaRPr lang="el-GR"/>
          </a:p>
        </p:txBody>
      </p:sp>
    </p:spTree>
    <p:extLst>
      <p:ext uri="{BB962C8B-B14F-4D97-AF65-F5344CB8AC3E}">
        <p14:creationId xmlns:p14="http://schemas.microsoft.com/office/powerpoint/2010/main" val="3289367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699030-8B94-21F5-64D6-69243487E29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C5353F3-E1AD-AB4A-FBDD-928B43E5F401}"/>
              </a:ext>
            </a:extLst>
          </p:cNvPr>
          <p:cNvSpPr>
            <a:spLocks noGrp="1"/>
          </p:cNvSpPr>
          <p:nvPr>
            <p:ph type="dt" sz="half" idx="10"/>
          </p:nvPr>
        </p:nvSpPr>
        <p:spPr/>
        <p:txBody>
          <a:bodyPr/>
          <a:lstStyle/>
          <a:p>
            <a:fld id="{D0664EEC-27D1-40A9-9E37-4488839B8674}" type="datetimeFigureOut">
              <a:rPr lang="el-GR" smtClean="0"/>
              <a:t>23/4/2023</a:t>
            </a:fld>
            <a:endParaRPr lang="el-GR"/>
          </a:p>
        </p:txBody>
      </p:sp>
      <p:sp>
        <p:nvSpPr>
          <p:cNvPr id="4" name="Θέση υποσέλιδου 3">
            <a:extLst>
              <a:ext uri="{FF2B5EF4-FFF2-40B4-BE49-F238E27FC236}">
                <a16:creationId xmlns:a16="http://schemas.microsoft.com/office/drawing/2014/main" id="{45442FE7-9C19-18CF-5CD3-62F57AB5CAD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D3D5347-01BB-C46E-4AB7-07E8B61280F1}"/>
              </a:ext>
            </a:extLst>
          </p:cNvPr>
          <p:cNvSpPr>
            <a:spLocks noGrp="1"/>
          </p:cNvSpPr>
          <p:nvPr>
            <p:ph type="sldNum" sz="quarter" idx="12"/>
          </p:nvPr>
        </p:nvSpPr>
        <p:spPr/>
        <p:txBody>
          <a:bodyPr/>
          <a:lstStyle/>
          <a:p>
            <a:fld id="{C9CDF0D5-10DE-453B-80E0-720AE64139D4}" type="slidenum">
              <a:rPr lang="el-GR" smtClean="0"/>
              <a:t>‹#›</a:t>
            </a:fld>
            <a:endParaRPr lang="el-GR"/>
          </a:p>
        </p:txBody>
      </p:sp>
    </p:spTree>
    <p:extLst>
      <p:ext uri="{BB962C8B-B14F-4D97-AF65-F5344CB8AC3E}">
        <p14:creationId xmlns:p14="http://schemas.microsoft.com/office/powerpoint/2010/main" val="2635187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1A757BD-50EC-DC7C-33B4-0DA064AFFA38}"/>
              </a:ext>
            </a:extLst>
          </p:cNvPr>
          <p:cNvSpPr>
            <a:spLocks noGrp="1"/>
          </p:cNvSpPr>
          <p:nvPr>
            <p:ph type="dt" sz="half" idx="10"/>
          </p:nvPr>
        </p:nvSpPr>
        <p:spPr/>
        <p:txBody>
          <a:bodyPr/>
          <a:lstStyle/>
          <a:p>
            <a:fld id="{D0664EEC-27D1-40A9-9E37-4488839B8674}" type="datetimeFigureOut">
              <a:rPr lang="el-GR" smtClean="0"/>
              <a:t>23/4/2023</a:t>
            </a:fld>
            <a:endParaRPr lang="el-GR"/>
          </a:p>
        </p:txBody>
      </p:sp>
      <p:sp>
        <p:nvSpPr>
          <p:cNvPr id="3" name="Θέση υποσέλιδου 2">
            <a:extLst>
              <a:ext uri="{FF2B5EF4-FFF2-40B4-BE49-F238E27FC236}">
                <a16:creationId xmlns:a16="http://schemas.microsoft.com/office/drawing/2014/main" id="{7DCE0482-F25D-ED98-7F4F-ED74816A3F7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18844E7-41FA-5040-6A21-04B6AB3FCFEF}"/>
              </a:ext>
            </a:extLst>
          </p:cNvPr>
          <p:cNvSpPr>
            <a:spLocks noGrp="1"/>
          </p:cNvSpPr>
          <p:nvPr>
            <p:ph type="sldNum" sz="quarter" idx="12"/>
          </p:nvPr>
        </p:nvSpPr>
        <p:spPr/>
        <p:txBody>
          <a:bodyPr/>
          <a:lstStyle/>
          <a:p>
            <a:fld id="{C9CDF0D5-10DE-453B-80E0-720AE64139D4}" type="slidenum">
              <a:rPr lang="el-GR" smtClean="0"/>
              <a:t>‹#›</a:t>
            </a:fld>
            <a:endParaRPr lang="el-GR"/>
          </a:p>
        </p:txBody>
      </p:sp>
    </p:spTree>
    <p:extLst>
      <p:ext uri="{BB962C8B-B14F-4D97-AF65-F5344CB8AC3E}">
        <p14:creationId xmlns:p14="http://schemas.microsoft.com/office/powerpoint/2010/main" val="2811612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8ED111-D9F9-0BA1-438A-2661EF4FF34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B0503D2-76BD-3C98-9828-B6E2B7BE8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28AF5C7-6177-A967-4E63-64A5AA029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F51917B-4392-681E-801F-EA667902D78D}"/>
              </a:ext>
            </a:extLst>
          </p:cNvPr>
          <p:cNvSpPr>
            <a:spLocks noGrp="1"/>
          </p:cNvSpPr>
          <p:nvPr>
            <p:ph type="dt" sz="half" idx="10"/>
          </p:nvPr>
        </p:nvSpPr>
        <p:spPr/>
        <p:txBody>
          <a:bodyPr/>
          <a:lstStyle/>
          <a:p>
            <a:fld id="{D0664EEC-27D1-40A9-9E37-4488839B8674}" type="datetimeFigureOut">
              <a:rPr lang="el-GR" smtClean="0"/>
              <a:t>23/4/2023</a:t>
            </a:fld>
            <a:endParaRPr lang="el-GR"/>
          </a:p>
        </p:txBody>
      </p:sp>
      <p:sp>
        <p:nvSpPr>
          <p:cNvPr id="6" name="Θέση υποσέλιδου 5">
            <a:extLst>
              <a:ext uri="{FF2B5EF4-FFF2-40B4-BE49-F238E27FC236}">
                <a16:creationId xmlns:a16="http://schemas.microsoft.com/office/drawing/2014/main" id="{3B9D3EAF-B168-3E9F-0804-6E5B9381354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9372592-AEC3-D6CF-7C1A-5DF29A0E8C6A}"/>
              </a:ext>
            </a:extLst>
          </p:cNvPr>
          <p:cNvSpPr>
            <a:spLocks noGrp="1"/>
          </p:cNvSpPr>
          <p:nvPr>
            <p:ph type="sldNum" sz="quarter" idx="12"/>
          </p:nvPr>
        </p:nvSpPr>
        <p:spPr/>
        <p:txBody>
          <a:bodyPr/>
          <a:lstStyle/>
          <a:p>
            <a:fld id="{C9CDF0D5-10DE-453B-80E0-720AE64139D4}" type="slidenum">
              <a:rPr lang="el-GR" smtClean="0"/>
              <a:t>‹#›</a:t>
            </a:fld>
            <a:endParaRPr lang="el-GR"/>
          </a:p>
        </p:txBody>
      </p:sp>
    </p:spTree>
    <p:extLst>
      <p:ext uri="{BB962C8B-B14F-4D97-AF65-F5344CB8AC3E}">
        <p14:creationId xmlns:p14="http://schemas.microsoft.com/office/powerpoint/2010/main" val="329013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31AEE9-F495-CB2A-FDA9-DA62C1606B0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8F69E27-BAE2-BFFB-AC58-1C97B38E4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845E7B4-F01B-A0A4-24E4-FF5C911B3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3C190D5-E686-EC1F-6E5E-C913380E00EB}"/>
              </a:ext>
            </a:extLst>
          </p:cNvPr>
          <p:cNvSpPr>
            <a:spLocks noGrp="1"/>
          </p:cNvSpPr>
          <p:nvPr>
            <p:ph type="dt" sz="half" idx="10"/>
          </p:nvPr>
        </p:nvSpPr>
        <p:spPr/>
        <p:txBody>
          <a:bodyPr/>
          <a:lstStyle/>
          <a:p>
            <a:fld id="{D0664EEC-27D1-40A9-9E37-4488839B8674}" type="datetimeFigureOut">
              <a:rPr lang="el-GR" smtClean="0"/>
              <a:t>23/4/2023</a:t>
            </a:fld>
            <a:endParaRPr lang="el-GR"/>
          </a:p>
        </p:txBody>
      </p:sp>
      <p:sp>
        <p:nvSpPr>
          <p:cNvPr id="6" name="Θέση υποσέλιδου 5">
            <a:extLst>
              <a:ext uri="{FF2B5EF4-FFF2-40B4-BE49-F238E27FC236}">
                <a16:creationId xmlns:a16="http://schemas.microsoft.com/office/drawing/2014/main" id="{B041FFA5-FF71-E7C2-A2E9-ABD497EFEB5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F54483C-4A9F-C207-417E-87120FCF6C61}"/>
              </a:ext>
            </a:extLst>
          </p:cNvPr>
          <p:cNvSpPr>
            <a:spLocks noGrp="1"/>
          </p:cNvSpPr>
          <p:nvPr>
            <p:ph type="sldNum" sz="quarter" idx="12"/>
          </p:nvPr>
        </p:nvSpPr>
        <p:spPr/>
        <p:txBody>
          <a:bodyPr/>
          <a:lstStyle/>
          <a:p>
            <a:fld id="{C9CDF0D5-10DE-453B-80E0-720AE64139D4}" type="slidenum">
              <a:rPr lang="el-GR" smtClean="0"/>
              <a:t>‹#›</a:t>
            </a:fld>
            <a:endParaRPr lang="el-GR"/>
          </a:p>
        </p:txBody>
      </p:sp>
    </p:spTree>
    <p:extLst>
      <p:ext uri="{BB962C8B-B14F-4D97-AF65-F5344CB8AC3E}">
        <p14:creationId xmlns:p14="http://schemas.microsoft.com/office/powerpoint/2010/main" val="16437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6C4D13C-6F70-F71F-3A02-8489ACF42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2C2E964-AF76-BD73-7F3A-EA8E49DD2E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2B2D920-6C1C-FE7F-1A01-847C4F5733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64EEC-27D1-40A9-9E37-4488839B8674}" type="datetimeFigureOut">
              <a:rPr lang="el-GR" smtClean="0"/>
              <a:t>23/4/2023</a:t>
            </a:fld>
            <a:endParaRPr lang="el-GR"/>
          </a:p>
        </p:txBody>
      </p:sp>
      <p:sp>
        <p:nvSpPr>
          <p:cNvPr id="5" name="Θέση υποσέλιδου 4">
            <a:extLst>
              <a:ext uri="{FF2B5EF4-FFF2-40B4-BE49-F238E27FC236}">
                <a16:creationId xmlns:a16="http://schemas.microsoft.com/office/drawing/2014/main" id="{AB3C8CB1-B8CF-1176-131A-68E22DEB9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81E116F-C002-67FF-69B6-D734566A1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DF0D5-10DE-453B-80E0-720AE64139D4}" type="slidenum">
              <a:rPr lang="el-GR" smtClean="0"/>
              <a:t>‹#›</a:t>
            </a:fld>
            <a:endParaRPr lang="el-GR"/>
          </a:p>
        </p:txBody>
      </p:sp>
    </p:spTree>
    <p:extLst>
      <p:ext uri="{BB962C8B-B14F-4D97-AF65-F5344CB8AC3E}">
        <p14:creationId xmlns:p14="http://schemas.microsoft.com/office/powerpoint/2010/main" val="30425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www.daskalosa.eu/ups/Glossa/defterevouses_epirrimatikes_protaseis/interaction_html5.html" TargetMode="External"/><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hyperlink" Target="http://ebooks.edu.gr/ebooks/v/html/8547/2009/Grammatiki_E-ST-Dimotikou_html-apli/index_D16d8.html" TargetMode="External"/><Relationship Id="rId4" Type="http://schemas.openxmlformats.org/officeDocument/2006/relationships/image" Target="../media/image16.gif"/><Relationship Id="rId9" Type="http://schemas.openxmlformats.org/officeDocument/2006/relationships/hyperlink" Target="https://e-me.edu.gr/groups/Mathima-Glwssa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content.e-me.edu.gr/wp-admin/admin-ajax.php?action=h5p_embed&amp;id=125880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e-me.edu.gr/groups/Mathima-Glwssas"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23.jpg"/><Relationship Id="rId4" Type="http://schemas.openxmlformats.org/officeDocument/2006/relationships/hyperlink" Target="http://ebooks.edu.gr/ebooks/v/html/8547/2001/Glossa_E-Dimotikou_html-empl/index3_15.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me.edu.gr/groups/Mathima-Glwssas"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users.sch.gr/gregzer/8/%CE%95%CF%80%CE%B9%CF%87%CE%B5%CE%B9%CF%81%CE%B7%CE%BC%CE%B1%CF%84%CE%BF%CE%BB%CE%BF%CE%B3%CE%B9%CE%BA%CE%AC%20%CE%BA%CE%B5%CE%AF%CE%BC%CE%B5%CE%BD%CE%B1/html5.html" TargetMode="External"/><Relationship Id="rId7" Type="http://schemas.openxmlformats.org/officeDocument/2006/relationships/hyperlink" Target="https://padlet.com/konstantinanteri15/1-1tb432j3u6ehr3rj" TargetMode="Externa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25.png"/><Relationship Id="rId4" Type="http://schemas.openxmlformats.org/officeDocument/2006/relationships/hyperlink" Target="https://anoixtosxoleio.weebly.com/uploads/8/4/5/6/8456554/2086087457_orig.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padlet.com/konstantinanteri15/1-1tb432j3u6ehr3rj" TargetMode="Externa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hyperlink" Target="https://flippity.net/rp.php?c=%CE%A4%CE%BF%20%CF%80%CF%81%CF%89%CE%B9%CE%BD%CF%8C,%CE%95%CE%B9%CE%B4%CE%AE%CF%83%CE%B5%CE%B9%CF%82,Survivor,%CE%A3%CE%B1%CF%83%CE%BC%CF%8C%CF%82,%CE%9A%CF%89%CE%BD%2F%CE%BD%CE%BF%CF%85%20%26%20%CE%95%CE%BB%CE%AD%CE%BD%CE%B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hyperlink" Target="https://blogs.e-me.edu.gr/hive-Mathima-Glwssas/2023/04/23/%cf%83%cf%87%ce%bf%ce%bb%ce%b9%ce%ac%cf%83%cf%84%ce%b5-%cf%84%ce%bf-%cf%83%ce%ba%ce%af%cf%84%cf%83%ce%bf/"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www.pizap.com/app/start"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C932535-CB3B-A705-133C-CD4E41323718}"/>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20" y="1282"/>
            <a:ext cx="12191980" cy="6856718"/>
          </a:xfrm>
          <a:prstGeom prst="rect">
            <a:avLst/>
          </a:prstGeom>
        </p:spPr>
      </p:pic>
      <p:sp>
        <p:nvSpPr>
          <p:cNvPr id="4" name="Ορθογώνιο: Στρογγύλεμα γωνιών 3">
            <a:extLst>
              <a:ext uri="{FF2B5EF4-FFF2-40B4-BE49-F238E27FC236}">
                <a16:creationId xmlns:a16="http://schemas.microsoft.com/office/drawing/2014/main" id="{48BD9537-0CE3-B401-4654-9A126CACF955}"/>
              </a:ext>
            </a:extLst>
          </p:cNvPr>
          <p:cNvSpPr/>
          <p:nvPr/>
        </p:nvSpPr>
        <p:spPr>
          <a:xfrm>
            <a:off x="1985962" y="607659"/>
            <a:ext cx="8220075" cy="2105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a:latin typeface="Times New Roman" panose="02020603050405020304" pitchFamily="18" charset="0"/>
                <a:cs typeface="Times New Roman" panose="02020603050405020304" pitchFamily="18" charset="0"/>
              </a:rPr>
              <a:t>ΕΝΟΤΗΤΑ 15. «ΤΗΛΕΟΡΑΣΗ»</a:t>
            </a:r>
          </a:p>
          <a:p>
            <a:pPr algn="ctr"/>
            <a:endParaRPr lang="el-GR" dirty="0"/>
          </a:p>
        </p:txBody>
      </p:sp>
      <p:pic>
        <p:nvPicPr>
          <p:cNvPr id="1026" name="Picture 2" descr="Ενότητα 15: Τηλεόραση - Ψηφιακή Τάξη">
            <a:extLst>
              <a:ext uri="{FF2B5EF4-FFF2-40B4-BE49-F238E27FC236}">
                <a16:creationId xmlns:a16="http://schemas.microsoft.com/office/drawing/2014/main" id="{08E05CCC-351E-3B24-7AE7-96084B31D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2290763"/>
            <a:ext cx="551497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154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39ECA3C-6C92-6978-A35A-6E0B21CB7165}"/>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0" y="14548"/>
            <a:ext cx="12191980" cy="6856718"/>
          </a:xfrm>
          <a:prstGeom prst="rect">
            <a:avLst/>
          </a:prstGeom>
        </p:spPr>
      </p:pic>
      <p:pic>
        <p:nvPicPr>
          <p:cNvPr id="5" name="Εικόνα 4">
            <a:extLst>
              <a:ext uri="{FF2B5EF4-FFF2-40B4-BE49-F238E27FC236}">
                <a16:creationId xmlns:a16="http://schemas.microsoft.com/office/drawing/2014/main" id="{E509DFBF-ACDA-9544-ACCA-265613429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583" y="3290520"/>
            <a:ext cx="3327739" cy="3327739"/>
          </a:xfrm>
          <a:prstGeom prst="rect">
            <a:avLst/>
          </a:prstGeom>
        </p:spPr>
      </p:pic>
      <p:pic>
        <p:nvPicPr>
          <p:cNvPr id="8" name="Εικόνα 7" descr="Εικόνα που περιέχει λογότυπο&#10;&#10;Περιγραφή που δημιουργήθηκε αυτόματα">
            <a:extLst>
              <a:ext uri="{FF2B5EF4-FFF2-40B4-BE49-F238E27FC236}">
                <a16:creationId xmlns:a16="http://schemas.microsoft.com/office/drawing/2014/main" id="{A2DA3048-189D-A480-A2EA-901B85D32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479578">
            <a:off x="5614441" y="3755285"/>
            <a:ext cx="1425578" cy="1024813"/>
          </a:xfrm>
          <a:prstGeom prst="rect">
            <a:avLst/>
          </a:prstGeom>
        </p:spPr>
      </p:pic>
      <p:pic>
        <p:nvPicPr>
          <p:cNvPr id="7" name="Εικόνα 6" descr="Εικόνα που περιέχει διάγραμμα&#10;&#10;Περιγραφή που δημιουργήθηκε αυτόματα">
            <a:hlinkClick r:id="rId5"/>
            <a:extLst>
              <a:ext uri="{FF2B5EF4-FFF2-40B4-BE49-F238E27FC236}">
                <a16:creationId xmlns:a16="http://schemas.microsoft.com/office/drawing/2014/main" id="{C7A466C9-6FCD-31C7-C07C-90067DD1B9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4470" y="2208677"/>
            <a:ext cx="2516362" cy="3404489"/>
          </a:xfrm>
          <a:prstGeom prst="rect">
            <a:avLst/>
          </a:prstGeom>
        </p:spPr>
      </p:pic>
      <p:pic>
        <p:nvPicPr>
          <p:cNvPr id="13" name="Εικόνα 12" descr="Εικόνα που περιέχει όπλο, τροχός, μεταφορά&#10;&#10;Περιγραφή που δημιουργήθηκε αυτόματα">
            <a:extLst>
              <a:ext uri="{FF2B5EF4-FFF2-40B4-BE49-F238E27FC236}">
                <a16:creationId xmlns:a16="http://schemas.microsoft.com/office/drawing/2014/main" id="{77B1750E-6A50-FEB7-7BFC-EA20EBCEB8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815" y="755824"/>
            <a:ext cx="4824236" cy="3333750"/>
          </a:xfrm>
          <a:prstGeom prst="rect">
            <a:avLst/>
          </a:prstGeom>
        </p:spPr>
      </p:pic>
      <p:sp>
        <p:nvSpPr>
          <p:cNvPr id="11" name="TextBox 10">
            <a:extLst>
              <a:ext uri="{FF2B5EF4-FFF2-40B4-BE49-F238E27FC236}">
                <a16:creationId xmlns:a16="http://schemas.microsoft.com/office/drawing/2014/main" id="{8365CBB6-B2B8-3E15-1F80-911F0715927A}"/>
              </a:ext>
            </a:extLst>
          </p:cNvPr>
          <p:cNvSpPr txBox="1"/>
          <p:nvPr/>
        </p:nvSpPr>
        <p:spPr>
          <a:xfrm>
            <a:off x="1498710" y="1560887"/>
            <a:ext cx="3985931" cy="923330"/>
          </a:xfrm>
          <a:prstGeom prst="rect">
            <a:avLst/>
          </a:prstGeom>
          <a:noFill/>
        </p:spPr>
        <p:txBody>
          <a:bodyPr wrap="square" rtlCol="0">
            <a:spAutoFit/>
          </a:bodyPr>
          <a:lstStyle/>
          <a:p>
            <a:pPr algn="just"/>
            <a:r>
              <a:rPr lang="el-GR" dirty="0">
                <a:hlinkClick r:id="rId8"/>
              </a:rPr>
              <a:t>Αιτιολογικές προτάσεις</a:t>
            </a:r>
            <a:r>
              <a:rPr lang="el-GR" dirty="0"/>
              <a:t> λέγονται οι προτάσεις που δηλώνουν την αιτία μιας πράξης ή μιας κατάστασης.</a:t>
            </a:r>
          </a:p>
        </p:txBody>
      </p:sp>
      <p:sp>
        <p:nvSpPr>
          <p:cNvPr id="17" name="Ορθογώνιο: Στρογγύλεμα γωνιών 16">
            <a:extLst>
              <a:ext uri="{FF2B5EF4-FFF2-40B4-BE49-F238E27FC236}">
                <a16:creationId xmlns:a16="http://schemas.microsoft.com/office/drawing/2014/main" id="{834B4238-CAB7-628D-A224-2DC7B25C5B15}"/>
              </a:ext>
            </a:extLst>
          </p:cNvPr>
          <p:cNvSpPr/>
          <p:nvPr/>
        </p:nvSpPr>
        <p:spPr>
          <a:xfrm>
            <a:off x="6765628" y="862937"/>
            <a:ext cx="5116856" cy="8963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180340" algn="just">
              <a:lnSpc>
                <a:spcPct val="115000"/>
              </a:lnSpc>
              <a:spcAft>
                <a:spcPts val="1000"/>
              </a:spcAft>
            </a:pPr>
            <a:r>
              <a:rPr lang="el-GR" sz="1800" b="1" u="sng" dirty="0">
                <a:effectLst/>
                <a:latin typeface="Times New Roman" panose="02020603050405020304" pitchFamily="18" charset="0"/>
                <a:ea typeface="Times New Roman" panose="02020603050405020304" pitchFamily="18" charset="0"/>
                <a:cs typeface="Arial" panose="020B0604020202020204" pitchFamily="34" charset="0"/>
              </a:rPr>
              <a:t>Δραστηριότητα</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 </a:t>
            </a:r>
          </a:p>
          <a:p>
            <a:pPr indent="180340" algn="just">
              <a:lnSpc>
                <a:spcPct val="115000"/>
              </a:lnSpc>
              <a:spcAft>
                <a:spcPts val="1000"/>
              </a:spcAft>
            </a:pPr>
            <a:r>
              <a:rPr lang="el-GR" dirty="0">
                <a:latin typeface="Times New Roman" panose="02020603050405020304" pitchFamily="18" charset="0"/>
                <a:ea typeface="Calibri" panose="020F0502020204030204" pitchFamily="34" charset="0"/>
                <a:cs typeface="Arial" panose="020B0604020202020204" pitchFamily="34" charset="0"/>
              </a:rPr>
              <a:t>Συνδεθείτε στην </a:t>
            </a:r>
            <a:r>
              <a:rPr lang="en-US" dirty="0">
                <a:latin typeface="Times New Roman" panose="02020603050405020304" pitchFamily="18" charset="0"/>
                <a:ea typeface="Calibri" panose="020F0502020204030204" pitchFamily="34" charset="0"/>
                <a:cs typeface="Arial" panose="020B0604020202020204" pitchFamily="34" charset="0"/>
                <a:hlinkClick r:id="rId9"/>
              </a:rPr>
              <a:t>e-me</a:t>
            </a:r>
            <a:r>
              <a:rPr lang="en-US" dirty="0">
                <a:latin typeface="Times New Roman" panose="02020603050405020304" pitchFamily="18" charset="0"/>
                <a:ea typeface="Calibri" panose="020F0502020204030204" pitchFamily="34" charset="0"/>
                <a:cs typeface="Arial" panose="020B0604020202020204" pitchFamily="34" charset="0"/>
              </a:rPr>
              <a:t> </a:t>
            </a:r>
            <a:r>
              <a:rPr lang="el-GR" dirty="0">
                <a:latin typeface="Times New Roman" panose="02020603050405020304" pitchFamily="18" charset="0"/>
                <a:ea typeface="Calibri" panose="020F0502020204030204" pitchFamily="34" charset="0"/>
                <a:cs typeface="Arial" panose="020B0604020202020204" pitchFamily="34" charset="0"/>
              </a:rPr>
              <a:t>και απαντήστε στο </a:t>
            </a:r>
            <a:r>
              <a:rPr lang="en-US" dirty="0">
                <a:latin typeface="Times New Roman" panose="02020603050405020304" pitchFamily="18" charset="0"/>
                <a:ea typeface="Calibri" panose="020F0502020204030204" pitchFamily="34" charset="0"/>
                <a:cs typeface="Arial" panose="020B0604020202020204" pitchFamily="34" charset="0"/>
              </a:rPr>
              <a:t>quiz.</a:t>
            </a:r>
            <a:endParaRPr lang="el-GR"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860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39ECA3C-6C92-6978-A35A-6E0B21CB7165}"/>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0" y="0"/>
            <a:ext cx="12191980" cy="6856718"/>
          </a:xfrm>
          <a:prstGeom prst="rect">
            <a:avLst/>
          </a:prstGeom>
        </p:spPr>
      </p:pic>
      <p:pic>
        <p:nvPicPr>
          <p:cNvPr id="8" name="Εικόνα 7">
            <a:extLst>
              <a:ext uri="{FF2B5EF4-FFF2-40B4-BE49-F238E27FC236}">
                <a16:creationId xmlns:a16="http://schemas.microsoft.com/office/drawing/2014/main" id="{02B432D8-8F12-5AC5-1DC1-F04DA89BE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818" y="1931437"/>
            <a:ext cx="3013803" cy="3013803"/>
          </a:xfrm>
          <a:prstGeom prst="rect">
            <a:avLst/>
          </a:prstGeom>
        </p:spPr>
      </p:pic>
      <p:sp>
        <p:nvSpPr>
          <p:cNvPr id="9" name="TextBox 8">
            <a:extLst>
              <a:ext uri="{FF2B5EF4-FFF2-40B4-BE49-F238E27FC236}">
                <a16:creationId xmlns:a16="http://schemas.microsoft.com/office/drawing/2014/main" id="{55508F91-8686-3325-D5CD-B75F134274D6}"/>
              </a:ext>
            </a:extLst>
          </p:cNvPr>
          <p:cNvSpPr txBox="1"/>
          <p:nvPr/>
        </p:nvSpPr>
        <p:spPr>
          <a:xfrm>
            <a:off x="2896148" y="233266"/>
            <a:ext cx="5474576" cy="584775"/>
          </a:xfrm>
          <a:prstGeom prst="rect">
            <a:avLst/>
          </a:prstGeom>
          <a:noFill/>
        </p:spPr>
        <p:txBody>
          <a:bodyPr wrap="none" rtlCol="0">
            <a:spAutoFit/>
          </a:bodyPr>
          <a:lstStyle/>
          <a:p>
            <a:r>
              <a:rPr lang="el-GR" sz="3200" b="1" dirty="0">
                <a:solidFill>
                  <a:schemeClr val="accent2"/>
                </a:solidFill>
              </a:rPr>
              <a:t>Αρκτικόλεξα - Συντομογραφίες</a:t>
            </a:r>
          </a:p>
        </p:txBody>
      </p:sp>
      <p:sp>
        <p:nvSpPr>
          <p:cNvPr id="10" name="TextBox 9">
            <a:extLst>
              <a:ext uri="{FF2B5EF4-FFF2-40B4-BE49-F238E27FC236}">
                <a16:creationId xmlns:a16="http://schemas.microsoft.com/office/drawing/2014/main" id="{762DE677-2319-F3C3-83C7-41B137E9F2E5}"/>
              </a:ext>
            </a:extLst>
          </p:cNvPr>
          <p:cNvSpPr txBox="1"/>
          <p:nvPr/>
        </p:nvSpPr>
        <p:spPr>
          <a:xfrm>
            <a:off x="6095990" y="3069006"/>
            <a:ext cx="4631653" cy="369332"/>
          </a:xfrm>
          <a:prstGeom prst="rect">
            <a:avLst/>
          </a:prstGeom>
          <a:noFill/>
        </p:spPr>
        <p:txBody>
          <a:bodyPr wrap="none" rtlCol="0">
            <a:spAutoFit/>
          </a:bodyPr>
          <a:lstStyle/>
          <a:p>
            <a:r>
              <a:rPr lang="el-GR" dirty="0"/>
              <a:t>Τι είναι τα </a:t>
            </a:r>
            <a:r>
              <a:rPr lang="el-GR" dirty="0">
                <a:hlinkClick r:id="rId4"/>
              </a:rPr>
              <a:t>αρκτικόλεξα και οι συντομογραφίες</a:t>
            </a:r>
            <a:r>
              <a:rPr lang="el-GR" dirty="0"/>
              <a:t>;</a:t>
            </a:r>
          </a:p>
        </p:txBody>
      </p:sp>
    </p:spTree>
    <p:extLst>
      <p:ext uri="{BB962C8B-B14F-4D97-AF65-F5344CB8AC3E}">
        <p14:creationId xmlns:p14="http://schemas.microsoft.com/office/powerpoint/2010/main" val="340860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39ECA3C-6C92-6978-A35A-6E0B21CB7165}"/>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20" y="1282"/>
            <a:ext cx="12191980" cy="6856718"/>
          </a:xfrm>
          <a:prstGeom prst="rect">
            <a:avLst/>
          </a:prstGeom>
        </p:spPr>
      </p:pic>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7B8B35FB-45EC-0DD7-C16E-659C653D2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028" y="611421"/>
            <a:ext cx="6220693" cy="3934374"/>
          </a:xfrm>
          <a:prstGeom prst="rect">
            <a:avLst/>
          </a:prstGeom>
        </p:spPr>
      </p:pic>
      <p:pic>
        <p:nvPicPr>
          <p:cNvPr id="5" name="Εικόνα 4">
            <a:extLst>
              <a:ext uri="{FF2B5EF4-FFF2-40B4-BE49-F238E27FC236}">
                <a16:creationId xmlns:a16="http://schemas.microsoft.com/office/drawing/2014/main" id="{2D63682D-BC25-929B-3879-2FA53BB80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785" y="3429000"/>
            <a:ext cx="3153215" cy="3153215"/>
          </a:xfrm>
          <a:prstGeom prst="rect">
            <a:avLst/>
          </a:prstGeom>
        </p:spPr>
      </p:pic>
      <p:sp>
        <p:nvSpPr>
          <p:cNvPr id="9" name="Ορθογώνιο: Στρογγύλεμα γωνιών 8">
            <a:extLst>
              <a:ext uri="{FF2B5EF4-FFF2-40B4-BE49-F238E27FC236}">
                <a16:creationId xmlns:a16="http://schemas.microsoft.com/office/drawing/2014/main" id="{A16F7AD0-CADA-4D29-5A38-AE2EBAC51B0C}"/>
              </a:ext>
            </a:extLst>
          </p:cNvPr>
          <p:cNvSpPr/>
          <p:nvPr/>
        </p:nvSpPr>
        <p:spPr>
          <a:xfrm>
            <a:off x="5966732" y="4735084"/>
            <a:ext cx="4976961" cy="8416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180340" algn="just">
              <a:lnSpc>
                <a:spcPct val="115000"/>
              </a:lnSpc>
              <a:spcAft>
                <a:spcPts val="1000"/>
              </a:spcAft>
            </a:pPr>
            <a:r>
              <a:rPr lang="el-GR" sz="1800" b="1" u="sng" dirty="0">
                <a:effectLst/>
                <a:latin typeface="Times New Roman" panose="02020603050405020304" pitchFamily="18" charset="0"/>
                <a:ea typeface="Times New Roman" panose="02020603050405020304" pitchFamily="18" charset="0"/>
                <a:cs typeface="Arial" panose="020B0604020202020204" pitchFamily="34" charset="0"/>
              </a:rPr>
              <a:t>Δραστηριότητα</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 </a:t>
            </a:r>
          </a:p>
          <a:p>
            <a:pPr indent="180340" algn="just">
              <a:lnSpc>
                <a:spcPct val="115000"/>
              </a:lnSpc>
              <a:spcAft>
                <a:spcPts val="1000"/>
              </a:spcAft>
            </a:pPr>
            <a:r>
              <a:rPr lang="el-GR" dirty="0">
                <a:latin typeface="Times New Roman" panose="02020603050405020304" pitchFamily="18" charset="0"/>
                <a:ea typeface="Calibri" panose="020F0502020204030204" pitchFamily="34" charset="0"/>
                <a:cs typeface="Arial" panose="020B0604020202020204" pitchFamily="34" charset="0"/>
              </a:rPr>
              <a:t>Συνδεθείτε στην </a:t>
            </a:r>
            <a:r>
              <a:rPr lang="en-US" dirty="0">
                <a:latin typeface="Times New Roman" panose="02020603050405020304" pitchFamily="18" charset="0"/>
                <a:ea typeface="Calibri" panose="020F0502020204030204" pitchFamily="34" charset="0"/>
                <a:cs typeface="Arial" panose="020B0604020202020204" pitchFamily="34" charset="0"/>
                <a:hlinkClick r:id="rId5"/>
              </a:rPr>
              <a:t>e-me</a:t>
            </a:r>
            <a:r>
              <a:rPr lang="en-US" dirty="0">
                <a:latin typeface="Times New Roman" panose="02020603050405020304" pitchFamily="18" charset="0"/>
                <a:ea typeface="Calibri" panose="020F0502020204030204" pitchFamily="34" charset="0"/>
                <a:cs typeface="Arial" panose="020B0604020202020204" pitchFamily="34" charset="0"/>
              </a:rPr>
              <a:t> </a:t>
            </a:r>
            <a:r>
              <a:rPr lang="el-GR" dirty="0">
                <a:latin typeface="Times New Roman" panose="02020603050405020304" pitchFamily="18" charset="0"/>
                <a:ea typeface="Calibri" panose="020F0502020204030204" pitchFamily="34" charset="0"/>
                <a:cs typeface="Arial" panose="020B0604020202020204" pitchFamily="34" charset="0"/>
              </a:rPr>
              <a:t>και απαντήστε στο </a:t>
            </a:r>
            <a:r>
              <a:rPr lang="en-US" dirty="0">
                <a:latin typeface="Times New Roman" panose="02020603050405020304" pitchFamily="18" charset="0"/>
                <a:ea typeface="Calibri" panose="020F0502020204030204" pitchFamily="34" charset="0"/>
                <a:cs typeface="Arial" panose="020B0604020202020204" pitchFamily="34" charset="0"/>
              </a:rPr>
              <a:t>quiz.</a:t>
            </a:r>
            <a:endParaRPr lang="el-GR"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0857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39ECA3C-6C92-6978-A35A-6E0B21CB7165}"/>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20" y="10613"/>
            <a:ext cx="12191980" cy="6856718"/>
          </a:xfrm>
          <a:prstGeom prst="rect">
            <a:avLst/>
          </a:prstGeom>
        </p:spPr>
      </p:pic>
      <p:pic>
        <p:nvPicPr>
          <p:cNvPr id="4" name="Εικόνα 3" descr="Εικόνα που περιέχει διανυσματικά γραφικά&#10;&#10;Περιγραφή που δημιουργήθηκε αυτόματα">
            <a:extLst>
              <a:ext uri="{FF2B5EF4-FFF2-40B4-BE49-F238E27FC236}">
                <a16:creationId xmlns:a16="http://schemas.microsoft.com/office/drawing/2014/main" id="{7A9D6B02-B624-27B5-38D2-5990EF9A9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105" y="2779269"/>
            <a:ext cx="3646217" cy="3646217"/>
          </a:xfrm>
          <a:prstGeom prst="rect">
            <a:avLst/>
          </a:prstGeom>
        </p:spPr>
      </p:pic>
      <p:pic>
        <p:nvPicPr>
          <p:cNvPr id="14" name="Εικόνα 13">
            <a:hlinkClick r:id="rId4"/>
            <a:extLst>
              <a:ext uri="{FF2B5EF4-FFF2-40B4-BE49-F238E27FC236}">
                <a16:creationId xmlns:a16="http://schemas.microsoft.com/office/drawing/2014/main" id="{B5B1D0C1-A5A1-F693-3071-BE72E3DB6C9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20200" y="885825"/>
            <a:ext cx="2618387" cy="3698991"/>
          </a:xfrm>
          <a:prstGeom prst="rect">
            <a:avLst/>
          </a:prstGeom>
        </p:spPr>
      </p:pic>
      <p:pic>
        <p:nvPicPr>
          <p:cNvPr id="16" name="Εικόνα 15" descr="Εικόνα που περιέχει λογότυπο&#10;&#10;Περιγραφή που δημιουργήθηκε αυτόματα">
            <a:extLst>
              <a:ext uri="{FF2B5EF4-FFF2-40B4-BE49-F238E27FC236}">
                <a16:creationId xmlns:a16="http://schemas.microsoft.com/office/drawing/2014/main" id="{7B26583C-25CA-7C1A-0A3D-2E54AEB15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614794">
            <a:off x="4038972" y="1915892"/>
            <a:ext cx="1425578" cy="1024813"/>
          </a:xfrm>
          <a:prstGeom prst="rect">
            <a:avLst/>
          </a:prstGeom>
        </p:spPr>
      </p:pic>
      <p:sp>
        <p:nvSpPr>
          <p:cNvPr id="18" name="TextBox 17">
            <a:extLst>
              <a:ext uri="{FF2B5EF4-FFF2-40B4-BE49-F238E27FC236}">
                <a16:creationId xmlns:a16="http://schemas.microsoft.com/office/drawing/2014/main" id="{F12CD24B-6EBD-60B8-E7AB-41D8AB6F9665}"/>
              </a:ext>
            </a:extLst>
          </p:cNvPr>
          <p:cNvSpPr txBox="1"/>
          <p:nvPr/>
        </p:nvSpPr>
        <p:spPr>
          <a:xfrm>
            <a:off x="6755363" y="885825"/>
            <a:ext cx="3702039" cy="646331"/>
          </a:xfrm>
          <a:prstGeom prst="rect">
            <a:avLst/>
          </a:prstGeom>
          <a:noFill/>
        </p:spPr>
        <p:txBody>
          <a:bodyPr wrap="none" rtlCol="0">
            <a:spAutoFit/>
          </a:bodyPr>
          <a:lstStyle/>
          <a:p>
            <a:r>
              <a:rPr lang="el-GR" sz="3600" b="1" dirty="0">
                <a:solidFill>
                  <a:schemeClr val="accent2"/>
                </a:solidFill>
              </a:rPr>
              <a:t>Μάθημα Γλώσσας</a:t>
            </a:r>
          </a:p>
        </p:txBody>
      </p:sp>
    </p:spTree>
    <p:extLst>
      <p:ext uri="{BB962C8B-B14F-4D97-AF65-F5344CB8AC3E}">
        <p14:creationId xmlns:p14="http://schemas.microsoft.com/office/powerpoint/2010/main" val="2828656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214CDA7-F412-3CA1-B03E-A8AD38AEBF80}"/>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20" y="1282"/>
            <a:ext cx="12191980" cy="6856718"/>
          </a:xfrm>
          <a:prstGeom prst="rect">
            <a:avLst/>
          </a:prstGeom>
        </p:spPr>
      </p:pic>
      <p:sp>
        <p:nvSpPr>
          <p:cNvPr id="4" name="Ορθογώνιο: Στρογγύλεμα γωνιών 3">
            <a:extLst>
              <a:ext uri="{FF2B5EF4-FFF2-40B4-BE49-F238E27FC236}">
                <a16:creationId xmlns:a16="http://schemas.microsoft.com/office/drawing/2014/main" id="{B4DD194B-C5F5-CC54-7CA3-B3A5C4F4D2FF}"/>
              </a:ext>
            </a:extLst>
          </p:cNvPr>
          <p:cNvSpPr/>
          <p:nvPr/>
        </p:nvSpPr>
        <p:spPr>
          <a:xfrm rot="21242402">
            <a:off x="247067" y="669860"/>
            <a:ext cx="8220075" cy="14855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180340" algn="just">
              <a:lnSpc>
                <a:spcPct val="115000"/>
              </a:lnSpc>
              <a:spcAft>
                <a:spcPts val="1000"/>
              </a:spcAft>
            </a:pPr>
            <a:r>
              <a:rPr lang="el-GR" sz="1800" b="1" u="sng" dirty="0">
                <a:effectLst/>
                <a:latin typeface="Times New Roman" panose="02020603050405020304" pitchFamily="18" charset="0"/>
                <a:ea typeface="Times New Roman" panose="02020603050405020304" pitchFamily="18" charset="0"/>
                <a:cs typeface="Arial" panose="020B0604020202020204" pitchFamily="34" charset="0"/>
              </a:rPr>
              <a:t>Δραστηριότητα</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 </a:t>
            </a:r>
          </a:p>
          <a:p>
            <a:pPr indent="180340" algn="just">
              <a:lnSpc>
                <a:spcPct val="115000"/>
              </a:lnSpc>
              <a:spcAft>
                <a:spcPts val="1000"/>
              </a:spcAft>
            </a:pPr>
            <a:r>
              <a:rPr lang="el-GR" dirty="0">
                <a:latin typeface="Times New Roman" panose="02020603050405020304" pitchFamily="18" charset="0"/>
                <a:ea typeface="Calibri" panose="020F0502020204030204" pitchFamily="34" charset="0"/>
                <a:cs typeface="Arial" panose="020B0604020202020204" pitchFamily="34" charset="0"/>
              </a:rPr>
              <a:t>Συνδεθείτε στην </a:t>
            </a:r>
            <a:r>
              <a:rPr lang="en-US" dirty="0">
                <a:latin typeface="Times New Roman" panose="02020603050405020304" pitchFamily="18" charset="0"/>
                <a:ea typeface="Calibri" panose="020F0502020204030204" pitchFamily="34" charset="0"/>
                <a:cs typeface="Arial" panose="020B0604020202020204" pitchFamily="34" charset="0"/>
                <a:hlinkClick r:id="rId3"/>
              </a:rPr>
              <a:t>e-me</a:t>
            </a:r>
            <a:r>
              <a:rPr lang="en-US" dirty="0">
                <a:latin typeface="Times New Roman" panose="02020603050405020304" pitchFamily="18" charset="0"/>
                <a:ea typeface="Calibri" panose="020F0502020204030204" pitchFamily="34" charset="0"/>
                <a:cs typeface="Arial" panose="020B0604020202020204" pitchFamily="34" charset="0"/>
              </a:rPr>
              <a:t> </a:t>
            </a:r>
            <a:r>
              <a:rPr lang="el-GR" dirty="0">
                <a:latin typeface="Times New Roman" panose="02020603050405020304" pitchFamily="18" charset="0"/>
                <a:ea typeface="Calibri" panose="020F0502020204030204" pitchFamily="34" charset="0"/>
                <a:cs typeface="Arial" panose="020B0604020202020204" pitchFamily="34" charset="0"/>
              </a:rPr>
              <a:t>και απαντήστε στο </a:t>
            </a:r>
            <a:r>
              <a:rPr lang="en-US" dirty="0">
                <a:latin typeface="Times New Roman" panose="02020603050405020304" pitchFamily="18" charset="0"/>
                <a:ea typeface="Calibri" panose="020F0502020204030204" pitchFamily="34" charset="0"/>
                <a:cs typeface="Arial" panose="020B0604020202020204" pitchFamily="34" charset="0"/>
              </a:rPr>
              <a:t>quiz.</a:t>
            </a:r>
            <a:endParaRPr lang="el-GR"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Εικόνα 2" descr="Εικόνα που περιέχει κείμενο, ηλεκτρονικές συσκευές, υπολογιστής&#10;&#10;Περιγραφή που δημιουργήθηκε αυτόματα">
            <a:extLst>
              <a:ext uri="{FF2B5EF4-FFF2-40B4-BE49-F238E27FC236}">
                <a16:creationId xmlns:a16="http://schemas.microsoft.com/office/drawing/2014/main" id="{ACEADFCE-3EE9-DC1A-3254-880B80DC4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504" y="2387186"/>
            <a:ext cx="2895600" cy="2895600"/>
          </a:xfrm>
          <a:prstGeom prst="rect">
            <a:avLst/>
          </a:prstGeom>
        </p:spPr>
      </p:pic>
      <p:sp>
        <p:nvSpPr>
          <p:cNvPr id="5" name="Ορθογώνιο: Στρογγύλεμα γωνιών 4">
            <a:extLst>
              <a:ext uri="{FF2B5EF4-FFF2-40B4-BE49-F238E27FC236}">
                <a16:creationId xmlns:a16="http://schemas.microsoft.com/office/drawing/2014/main" id="{EEF635A0-4078-055F-67BC-A036C2401DE6}"/>
              </a:ext>
            </a:extLst>
          </p:cNvPr>
          <p:cNvSpPr/>
          <p:nvPr/>
        </p:nvSpPr>
        <p:spPr>
          <a:xfrm rot="328651">
            <a:off x="4939436" y="1328425"/>
            <a:ext cx="7058504" cy="40804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lvl="0" indent="-342900" algn="just">
              <a:lnSpc>
                <a:spcPct val="150000"/>
              </a:lnSpc>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Arial" panose="020B0604020202020204" pitchFamily="34" charset="0"/>
              </a:rPr>
              <a:t>Πιστεύετε ότι σχετίζεται η εικόνα με το </a:t>
            </a:r>
            <a:r>
              <a:rPr lang="el-GR" sz="1600" dirty="0">
                <a:latin typeface="Times New Roman" panose="02020603050405020304" pitchFamily="18" charset="0"/>
                <a:ea typeface="Times New Roman" panose="02020603050405020304" pitchFamily="18" charset="0"/>
                <a:cs typeface="Arial" panose="020B0604020202020204" pitchFamily="34" charset="0"/>
              </a:rPr>
              <a:t>κείμενο που διαβάσατε;</a:t>
            </a:r>
          </a:p>
          <a:p>
            <a:pPr marL="342900" lvl="0" indent="-342900" algn="just">
              <a:lnSpc>
                <a:spcPct val="150000"/>
              </a:lnSpc>
              <a:buFont typeface="Symbol" panose="05050102010706020507" pitchFamily="18" charset="2"/>
              <a:buChar char=""/>
            </a:pPr>
            <a:endParaRPr lang="el-GR" sz="16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el-GR" sz="1600" dirty="0">
                <a:effectLst/>
                <a:latin typeface="Times New Roman" panose="02020603050405020304" pitchFamily="18" charset="0"/>
                <a:ea typeface="Calibri" panose="020F0502020204030204" pitchFamily="34" charset="0"/>
                <a:cs typeface="Arial" panose="020B0604020202020204" pitchFamily="34" charset="0"/>
              </a:rPr>
              <a:t>Τα κείμενα που διαβάσατε μιλούν για «καλές πλευρές» τις τηλεόρασης. Μπορείτε να τις βρείτε και να τις καταγράψετε;</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endParaRPr lang="el-GR" sz="16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Arial" panose="020B0604020202020204" pitchFamily="34" charset="0"/>
              </a:rPr>
              <a:t>Μπορείτε να σκεφτείτε μερικές καλές πλευρές τις τηλεόρασης;</a:t>
            </a:r>
          </a:p>
          <a:p>
            <a:pPr marL="342900" lvl="0" indent="-342900" algn="just">
              <a:lnSpc>
                <a:spcPct val="150000"/>
              </a:lnSpc>
              <a:buFont typeface="Symbol" panose="05050102010706020507" pitchFamily="18" charset="2"/>
              <a:buChar char=""/>
            </a:pPr>
            <a:endParaRPr lang="el-GR" sz="1600" dirty="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l-GR" sz="1600" dirty="0">
                <a:latin typeface="Times New Roman" panose="02020603050405020304" pitchFamily="18" charset="0"/>
                <a:ea typeface="Calibri" panose="020F0502020204030204" pitchFamily="34" charset="0"/>
                <a:cs typeface="Arial" panose="020B0604020202020204" pitchFamily="34" charset="0"/>
              </a:rPr>
              <a:t>Τι μπορεί να προσφέρει σε εμάς και στην κοινωνία;</a:t>
            </a:r>
          </a:p>
        </p:txBody>
      </p:sp>
    </p:spTree>
    <p:extLst>
      <p:ext uri="{BB962C8B-B14F-4D97-AF65-F5344CB8AC3E}">
        <p14:creationId xmlns:p14="http://schemas.microsoft.com/office/powerpoint/2010/main" val="3770937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descr="Εικόνα που περιέχει κείμενο, φύση, σύννεφο, θαλάσσιος πυθμένας&#10;&#10;Περιγραφή που δημιουργήθηκε αυτόματα">
            <a:extLst>
              <a:ext uri="{FF2B5EF4-FFF2-40B4-BE49-F238E27FC236}">
                <a16:creationId xmlns:a16="http://schemas.microsoft.com/office/drawing/2014/main" id="{01186782-1E78-DF40-5FA8-4248979FA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29193" y="-2815684"/>
            <a:ext cx="7252459" cy="12873115"/>
          </a:xfrm>
          <a:prstGeom prst="rect">
            <a:avLst/>
          </a:prstGeom>
        </p:spPr>
      </p:pic>
      <p:sp>
        <p:nvSpPr>
          <p:cNvPr id="5" name="Ορθογώνιο: Στρογγύλεμα γωνιών 4">
            <a:extLst>
              <a:ext uri="{FF2B5EF4-FFF2-40B4-BE49-F238E27FC236}">
                <a16:creationId xmlns:a16="http://schemas.microsoft.com/office/drawing/2014/main" id="{16F0A6FF-24C9-549F-C095-E54A64036632}"/>
              </a:ext>
            </a:extLst>
          </p:cNvPr>
          <p:cNvSpPr/>
          <p:nvPr/>
        </p:nvSpPr>
        <p:spPr>
          <a:xfrm>
            <a:off x="809042" y="839853"/>
            <a:ext cx="8905875" cy="209384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indent="180340" algn="just">
              <a:lnSpc>
                <a:spcPct val="115000"/>
              </a:lnSpc>
              <a:spcAft>
                <a:spcPts val="1000"/>
              </a:spcAft>
            </a:pPr>
            <a:r>
              <a:rPr lang="el-GR" sz="1800" b="1" u="sng" dirty="0">
                <a:effectLst/>
                <a:latin typeface="Times New Roman" panose="02020603050405020304" pitchFamily="18" charset="0"/>
                <a:ea typeface="Times New Roman" panose="02020603050405020304" pitchFamily="18" charset="0"/>
                <a:cs typeface="Arial" panose="020B0604020202020204" pitchFamily="34" charset="0"/>
              </a:rPr>
              <a:t>Δραστηριότητα</a:t>
            </a:r>
          </a:p>
          <a:p>
            <a:pPr indent="180340" algn="just">
              <a:lnSpc>
                <a:spcPct val="115000"/>
              </a:lnSpc>
              <a:spcAft>
                <a:spcPts val="1000"/>
              </a:spcAft>
            </a:pPr>
            <a:r>
              <a:rPr lang="el-GR" dirty="0">
                <a:latin typeface="Times New Roman" panose="02020603050405020304" pitchFamily="18" charset="0"/>
                <a:ea typeface="Times New Roman" panose="02020603050405020304" pitchFamily="18" charset="0"/>
                <a:cs typeface="Arial" panose="020B0604020202020204" pitchFamily="34" charset="0"/>
              </a:rPr>
              <a:t>Σκεφτείτε κάποιες καλές και κάποιες κακές πλευρές της τηλεόρασης και κάντε μία μικρή παρουσίαση στο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PowerPoint</a:t>
            </a:r>
            <a:r>
              <a:rPr lang="el-GR" dirty="0">
                <a:latin typeface="Times New Roman" panose="02020603050405020304" pitchFamily="18" charset="0"/>
                <a:ea typeface="Times New Roman" panose="02020603050405020304" pitchFamily="18" charset="0"/>
                <a:cs typeface="Arial" panose="020B0604020202020204" pitchFamily="34" charset="0"/>
              </a:rPr>
              <a:t> και </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παρουσιάστε την στην ολομέλεια της τάξης. Το </a:t>
            </a:r>
            <a:r>
              <a:rPr lang="el-GR" sz="1800" dirty="0">
                <a:effectLst/>
                <a:latin typeface="Times New Roman" panose="02020603050405020304" pitchFamily="18" charset="0"/>
                <a:ea typeface="Times New Roman" panose="02020603050405020304" pitchFamily="18" charset="0"/>
                <a:cs typeface="Arial" panose="020B0604020202020204" pitchFamily="34" charset="0"/>
                <a:hlinkClick r:id="rId3"/>
              </a:rPr>
              <a:t>επιχειρηματικό κείμενο </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θα πρέπει να περιλαμβάνει τα εξής:</a:t>
            </a:r>
            <a:r>
              <a:rPr lang="el-GR" sz="18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algn="ctr"/>
            <a:endParaRPr lang="el-GR" dirty="0"/>
          </a:p>
        </p:txBody>
      </p:sp>
      <p:sp>
        <p:nvSpPr>
          <p:cNvPr id="6" name="Ορθογώνιο: Στρογγύλεμα γωνιών 5">
            <a:extLst>
              <a:ext uri="{FF2B5EF4-FFF2-40B4-BE49-F238E27FC236}">
                <a16:creationId xmlns:a16="http://schemas.microsoft.com/office/drawing/2014/main" id="{E0013F5D-E5CA-C260-C74F-D081519DECF8}"/>
              </a:ext>
            </a:extLst>
          </p:cNvPr>
          <p:cNvSpPr/>
          <p:nvPr/>
        </p:nvSpPr>
        <p:spPr>
          <a:xfrm>
            <a:off x="2136224" y="3266491"/>
            <a:ext cx="6251510" cy="321906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lgn="just">
              <a:lnSpc>
                <a:spcPct val="115000"/>
              </a:lnSpc>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Arial" panose="020B0604020202020204" pitchFamily="34" charset="0"/>
                <a:hlinkClick r:id="rId4"/>
              </a:rPr>
              <a:t>Επιχειρήματα</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 που να στηρίζουν τις ιδέες σας.</a:t>
            </a:r>
          </a:p>
          <a:p>
            <a:pPr marL="342900" lvl="0" indent="-342900" algn="just">
              <a:lnSpc>
                <a:spcPct val="115000"/>
              </a:lnSpc>
              <a:buFont typeface="Symbol" panose="05050102010706020507" pitchFamily="18" charset="2"/>
              <a:buChar char=""/>
            </a:pPr>
            <a:endParaRPr lang="el-G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buFont typeface="Symbol" panose="05050102010706020507" pitchFamily="18" charset="2"/>
              <a:buChar char=""/>
            </a:pPr>
            <a:r>
              <a:rPr lang="el-GR" dirty="0">
                <a:latin typeface="Times New Roman" panose="02020603050405020304" pitchFamily="18" charset="0"/>
                <a:cs typeface="Arial" panose="020B0604020202020204" pitchFamily="34" charset="0"/>
              </a:rPr>
              <a:t>Τα επιχειρήματα να έχουν την μορφή αιτιολογικής πρότασης με το </a:t>
            </a:r>
            <a:r>
              <a:rPr lang="el-GR" b="1" u="sng" dirty="0">
                <a:latin typeface="Times New Roman" panose="02020603050405020304" pitchFamily="18" charset="0"/>
                <a:cs typeface="Arial" panose="020B0604020202020204" pitchFamily="34" charset="0"/>
              </a:rPr>
              <a:t>γιατί</a:t>
            </a:r>
            <a:r>
              <a:rPr lang="el-GR" dirty="0">
                <a:latin typeface="Times New Roman" panose="02020603050405020304" pitchFamily="18" charset="0"/>
                <a:cs typeface="Arial" panose="020B0604020202020204" pitchFamily="34" charset="0"/>
              </a:rPr>
              <a:t> και το </a:t>
            </a:r>
            <a:r>
              <a:rPr lang="el-GR" b="1" u="sng" dirty="0">
                <a:latin typeface="Times New Roman" panose="02020603050405020304" pitchFamily="18" charset="0"/>
                <a:cs typeface="Arial" panose="020B0604020202020204" pitchFamily="34" charset="0"/>
              </a:rPr>
              <a:t>επειδή</a:t>
            </a:r>
            <a:r>
              <a:rPr lang="el-GR" dirty="0">
                <a:latin typeface="Times New Roman" panose="02020603050405020304" pitchFamily="18" charset="0"/>
                <a:cs typeface="Arial" panose="020B0604020202020204" pitchFamily="34" charset="0"/>
              </a:rPr>
              <a:t>.</a:t>
            </a:r>
          </a:p>
          <a:p>
            <a:pPr marL="342900" lvl="0" indent="-342900" algn="just">
              <a:lnSpc>
                <a:spcPct val="115000"/>
              </a:lnSpc>
              <a:buFont typeface="Symbol" panose="05050102010706020507" pitchFamily="18" charset="2"/>
              <a:buChar char=""/>
            </a:pPr>
            <a:endParaRPr lang="el-GR" dirty="0">
              <a:latin typeface="Times New Roman" panose="02020603050405020304" pitchFamily="18" charset="0"/>
              <a:cs typeface="Arial" panose="020B0604020202020204" pitchFamily="34" charset="0"/>
            </a:endParaRPr>
          </a:p>
          <a:p>
            <a:pPr lvl="0" algn="just">
              <a:lnSpc>
                <a:spcPct val="115000"/>
              </a:lnSpc>
            </a:pPr>
            <a:r>
              <a:rPr lang="el-GR" i="1" dirty="0">
                <a:latin typeface="Times New Roman" panose="02020603050405020304" pitchFamily="18" charset="0"/>
                <a:cs typeface="Arial" panose="020B0604020202020204" pitchFamily="34" charset="0"/>
              </a:rPr>
              <a:t>Π.χ. Μπορεί να ενημερώσει καλύτερα για ένα γεγονός, γιατί έχει εικόνα και μπορεί να μας το δείξει την στιγμή που γίνεται.</a:t>
            </a:r>
            <a:endParaRPr lang="el-GR" i="1" dirty="0"/>
          </a:p>
        </p:txBody>
      </p:sp>
      <p:pic>
        <p:nvPicPr>
          <p:cNvPr id="4" name="Εικόνα 3">
            <a:extLst>
              <a:ext uri="{FF2B5EF4-FFF2-40B4-BE49-F238E27FC236}">
                <a16:creationId xmlns:a16="http://schemas.microsoft.com/office/drawing/2014/main" id="{6C393FB4-F6B8-8727-B38A-DF2A82CA3B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291" y="3123421"/>
            <a:ext cx="3505200" cy="3505200"/>
          </a:xfrm>
          <a:prstGeom prst="rect">
            <a:avLst/>
          </a:prstGeom>
        </p:spPr>
      </p:pic>
      <p:sp>
        <p:nvSpPr>
          <p:cNvPr id="8" name="Βέλος: Κάτω 7">
            <a:extLst>
              <a:ext uri="{FF2B5EF4-FFF2-40B4-BE49-F238E27FC236}">
                <a16:creationId xmlns:a16="http://schemas.microsoft.com/office/drawing/2014/main" id="{45349FA8-F247-1E62-4A72-22D99AEBBCB8}"/>
              </a:ext>
            </a:extLst>
          </p:cNvPr>
          <p:cNvSpPr/>
          <p:nvPr/>
        </p:nvSpPr>
        <p:spPr>
          <a:xfrm>
            <a:off x="4455416" y="2585356"/>
            <a:ext cx="1026367" cy="943169"/>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dirty="0"/>
          </a:p>
        </p:txBody>
      </p:sp>
      <p:sp>
        <p:nvSpPr>
          <p:cNvPr id="13" name="Οβάλ 12">
            <a:extLst>
              <a:ext uri="{FF2B5EF4-FFF2-40B4-BE49-F238E27FC236}">
                <a16:creationId xmlns:a16="http://schemas.microsoft.com/office/drawing/2014/main" id="{BC30C47B-EFCC-467B-BD94-B324097A185B}"/>
              </a:ext>
            </a:extLst>
          </p:cNvPr>
          <p:cNvSpPr/>
          <p:nvPr/>
        </p:nvSpPr>
        <p:spPr>
          <a:xfrm>
            <a:off x="10167043" y="5488456"/>
            <a:ext cx="1704513" cy="1230161"/>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dirty="0"/>
          </a:p>
        </p:txBody>
      </p:sp>
      <p:pic>
        <p:nvPicPr>
          <p:cNvPr id="14" name="Εικόνα 13">
            <a:extLst>
              <a:ext uri="{FF2B5EF4-FFF2-40B4-BE49-F238E27FC236}">
                <a16:creationId xmlns:a16="http://schemas.microsoft.com/office/drawing/2014/main" id="{7E4D1F2F-0A19-DC20-D097-B6AAFCEB55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9494" y="5671484"/>
            <a:ext cx="969997" cy="668090"/>
          </a:xfrm>
          <a:prstGeom prst="rect">
            <a:avLst/>
          </a:prstGeom>
        </p:spPr>
      </p:pic>
      <p:sp>
        <p:nvSpPr>
          <p:cNvPr id="15" name="TextBox 14">
            <a:extLst>
              <a:ext uri="{FF2B5EF4-FFF2-40B4-BE49-F238E27FC236}">
                <a16:creationId xmlns:a16="http://schemas.microsoft.com/office/drawing/2014/main" id="{362791DC-B9BE-023E-E2D1-7864D2D7DCC1}"/>
              </a:ext>
            </a:extLst>
          </p:cNvPr>
          <p:cNvSpPr txBox="1"/>
          <p:nvPr/>
        </p:nvSpPr>
        <p:spPr>
          <a:xfrm>
            <a:off x="10655188" y="5970242"/>
            <a:ext cx="815298" cy="369332"/>
          </a:xfrm>
          <a:prstGeom prst="rect">
            <a:avLst/>
          </a:prstGeom>
          <a:noFill/>
        </p:spPr>
        <p:txBody>
          <a:bodyPr wrap="square">
            <a:spAutoFit/>
          </a:bodyPr>
          <a:lstStyle/>
          <a:p>
            <a:r>
              <a:rPr lang="en-US" dirty="0">
                <a:solidFill>
                  <a:schemeClr val="bg1"/>
                </a:solidFill>
                <a:hlinkClick r:id="rId7"/>
              </a:rPr>
              <a:t>Padlet</a:t>
            </a:r>
            <a:endParaRPr lang="el-GR" dirty="0">
              <a:solidFill>
                <a:schemeClr val="bg1"/>
              </a:solidFill>
            </a:endParaRPr>
          </a:p>
        </p:txBody>
      </p:sp>
    </p:spTree>
    <p:extLst>
      <p:ext uri="{BB962C8B-B14F-4D97-AF65-F5344CB8AC3E}">
        <p14:creationId xmlns:p14="http://schemas.microsoft.com/office/powerpoint/2010/main" val="2913431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5677F87-D8C0-5B84-E153-79392ECA4E2D}"/>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19374" b="4"/>
          <a:stretch/>
        </p:blipFill>
        <p:spPr>
          <a:xfrm>
            <a:off x="20" y="1282"/>
            <a:ext cx="12191980" cy="6856718"/>
          </a:xfrm>
          <a:prstGeom prst="rect">
            <a:avLst/>
          </a:prstGeom>
        </p:spPr>
      </p:pic>
      <p:sp>
        <p:nvSpPr>
          <p:cNvPr id="5" name="Ορθογώνιο: Στρογγύλεμα γωνιών 4">
            <a:extLst>
              <a:ext uri="{FF2B5EF4-FFF2-40B4-BE49-F238E27FC236}">
                <a16:creationId xmlns:a16="http://schemas.microsoft.com/office/drawing/2014/main" id="{8613DBAC-49A4-2FD8-020F-AECB37F3BDD5}"/>
              </a:ext>
            </a:extLst>
          </p:cNvPr>
          <p:cNvSpPr/>
          <p:nvPr/>
        </p:nvSpPr>
        <p:spPr>
          <a:xfrm rot="21222269">
            <a:off x="748690" y="999348"/>
            <a:ext cx="5908344" cy="4634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en-US" dirty="0">
                <a:solidFill>
                  <a:schemeClr val="bg1"/>
                </a:solidFill>
                <a:effectLst/>
                <a:latin typeface="Times New Roman" panose="02020603050405020304" pitchFamily="18" charset="0"/>
                <a:cs typeface="Times New Roman" panose="02020603050405020304" pitchFamily="18" charset="0"/>
              </a:rPr>
              <a:t>Δημιουργήστε </a:t>
            </a:r>
            <a:r>
              <a:rPr lang="en-US" dirty="0" err="1">
                <a:solidFill>
                  <a:schemeClr val="bg1"/>
                </a:solidFill>
                <a:effectLst/>
                <a:latin typeface="Times New Roman" panose="02020603050405020304" pitchFamily="18" charset="0"/>
                <a:cs typeface="Times New Roman" panose="02020603050405020304" pitchFamily="18" charset="0"/>
              </a:rPr>
              <a:t>έν</a:t>
            </a:r>
            <a:r>
              <a:rPr lang="en-US" dirty="0">
                <a:solidFill>
                  <a:schemeClr val="bg1"/>
                </a:solidFill>
                <a:effectLst/>
                <a:latin typeface="Times New Roman" panose="02020603050405020304" pitchFamily="18" charset="0"/>
                <a:cs typeface="Times New Roman" panose="02020603050405020304" pitchFamily="18" charset="0"/>
              </a:rPr>
              <a:t>α μικρό βίντεο στο οποίο θα πρέπει να </a:t>
            </a:r>
            <a:r>
              <a:rPr lang="el-GR" sz="1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να εκφρ</a:t>
            </a:r>
            <a:r>
              <a:rPr lang="el-GR"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άσετε</a:t>
            </a:r>
            <a:r>
              <a:rPr lang="el-GR" sz="1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 την άποψη τους για την τηλεόραση από μία συγκεκριμένη οπτική γωνία.</a:t>
            </a:r>
          </a:p>
          <a:p>
            <a:pPr indent="-228600" algn="just">
              <a:lnSpc>
                <a:spcPct val="90000"/>
              </a:lnSpc>
              <a:spcAft>
                <a:spcPts val="600"/>
              </a:spcAft>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indent="-228600" algn="just">
              <a:lnSpc>
                <a:spcPct val="90000"/>
              </a:lnSpc>
              <a:spcAft>
                <a:spcPts val="600"/>
              </a:spcAft>
              <a:buFont typeface="Arial" panose="020B0604020202020204" pitchFamily="34" charset="0"/>
              <a:buChar char="•"/>
            </a:pPr>
            <a:r>
              <a:rPr lang="en-US" dirty="0">
                <a:solidFill>
                  <a:schemeClr val="bg1"/>
                </a:solidFill>
                <a:effectLst/>
                <a:latin typeface="Times New Roman" panose="02020603050405020304" pitchFamily="18" charset="0"/>
                <a:cs typeface="Times New Roman" panose="02020603050405020304" pitchFamily="18" charset="0"/>
              </a:rPr>
              <a:t>Θα π</a:t>
            </a:r>
            <a:r>
              <a:rPr lang="en-US" dirty="0" err="1">
                <a:solidFill>
                  <a:schemeClr val="bg1"/>
                </a:solidFill>
                <a:effectLst/>
                <a:latin typeface="Times New Roman" panose="02020603050405020304" pitchFamily="18" charset="0"/>
                <a:cs typeface="Times New Roman" panose="02020603050405020304" pitchFamily="18" charset="0"/>
              </a:rPr>
              <a:t>ρέ</a:t>
            </a:r>
            <a:r>
              <a:rPr lang="en-US" dirty="0">
                <a:solidFill>
                  <a:schemeClr val="bg1"/>
                </a:solidFill>
                <a:effectLst/>
                <a:latin typeface="Times New Roman" panose="02020603050405020304" pitchFamily="18" charset="0"/>
                <a:cs typeface="Times New Roman" panose="02020603050405020304" pitchFamily="18" charset="0"/>
              </a:rPr>
              <a:t>πει δηλαδή να χωριστείτε σε </a:t>
            </a:r>
            <a:r>
              <a:rPr lang="el-GR" dirty="0">
                <a:solidFill>
                  <a:schemeClr val="bg1"/>
                </a:solidFill>
                <a:effectLst/>
                <a:latin typeface="Times New Roman" panose="02020603050405020304" pitchFamily="18" charset="0"/>
                <a:cs typeface="Times New Roman" panose="02020603050405020304" pitchFamily="18" charset="0"/>
              </a:rPr>
              <a:t>πέντε </a:t>
            </a:r>
            <a:r>
              <a:rPr lang="en-US" dirty="0" err="1">
                <a:solidFill>
                  <a:schemeClr val="bg1"/>
                </a:solidFill>
                <a:effectLst/>
                <a:latin typeface="Times New Roman" panose="02020603050405020304" pitchFamily="18" charset="0"/>
                <a:cs typeface="Times New Roman" panose="02020603050405020304" pitchFamily="18" charset="0"/>
              </a:rPr>
              <a:t>ομάδες</a:t>
            </a:r>
            <a:r>
              <a:rPr lang="el-GR" dirty="0">
                <a:solidFill>
                  <a:schemeClr val="bg1"/>
                </a:solidFill>
                <a:latin typeface="Times New Roman" panose="02020603050405020304" pitchFamily="18" charset="0"/>
                <a:cs typeface="Times New Roman" panose="02020603050405020304" pitchFamily="18" charset="0"/>
              </a:rPr>
              <a:t> και να</a:t>
            </a:r>
            <a:r>
              <a:rPr lang="el-GR" sz="1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 αναλάβετε έναν συγκεκριμένο ρόλο. Μία ομάδα δηλαδή, θα πρέπει να εκφραστεί από την οπτική του παιδιού, μία άλλη ομάδα από την οπτική του δασκάλου, μία άλλη ομάδα από την οπτική των γονιών, μία άλλη ομάδα από την οπτική του </a:t>
            </a:r>
            <a:r>
              <a:rPr lang="el-GR" sz="1800" dirty="0" err="1">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καναλάρχη</a:t>
            </a:r>
            <a:r>
              <a:rPr lang="el-GR" sz="1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 </a:t>
            </a:r>
          </a:p>
          <a:p>
            <a:pPr indent="-228600" algn="just">
              <a:lnSpc>
                <a:spcPct val="90000"/>
              </a:lnSpc>
              <a:spcAft>
                <a:spcPts val="600"/>
              </a:spcAft>
              <a:buFont typeface="Arial" panose="020B0604020202020204" pitchFamily="34" charset="0"/>
              <a:buChar char="•"/>
            </a:pPr>
            <a:endParaRPr lang="en-US" dirty="0">
              <a:solidFill>
                <a:schemeClr val="bg1"/>
              </a:solidFill>
              <a:effectLst/>
              <a:latin typeface="Times New Roman" panose="02020603050405020304" pitchFamily="18" charset="0"/>
              <a:cs typeface="Times New Roman" panose="02020603050405020304" pitchFamily="18" charset="0"/>
            </a:endParaRPr>
          </a:p>
          <a:p>
            <a:pPr indent="-228600" algn="just">
              <a:lnSpc>
                <a:spcPct val="90000"/>
              </a:lnSpc>
              <a:spcAft>
                <a:spcPts val="600"/>
              </a:spcAft>
              <a:buFont typeface="Arial" panose="020B0604020202020204" pitchFamily="34" charset="0"/>
              <a:buChar char="•"/>
            </a:pPr>
            <a:r>
              <a:rPr lang="en-US" dirty="0" err="1">
                <a:solidFill>
                  <a:schemeClr val="bg1"/>
                </a:solidFill>
                <a:effectLst/>
                <a:latin typeface="Times New Roman" panose="02020603050405020304" pitchFamily="18" charset="0"/>
                <a:cs typeface="Times New Roman" panose="02020603050405020304" pitchFamily="18" charset="0"/>
              </a:rPr>
              <a:t>Σε</a:t>
            </a:r>
            <a:r>
              <a:rPr lang="en-US" dirty="0">
                <a:solidFill>
                  <a:schemeClr val="bg1"/>
                </a:solidFill>
                <a:effectLst/>
                <a:latin typeface="Times New Roman" panose="02020603050405020304" pitchFamily="18" charset="0"/>
                <a:cs typeface="Times New Roman" panose="02020603050405020304" pitchFamily="18" charset="0"/>
              </a:rPr>
              <a:t> </a:t>
            </a:r>
            <a:r>
              <a:rPr lang="en-US" dirty="0" err="1">
                <a:solidFill>
                  <a:schemeClr val="bg1"/>
                </a:solidFill>
                <a:effectLst/>
                <a:latin typeface="Times New Roman" panose="02020603050405020304" pitchFamily="18" charset="0"/>
                <a:cs typeface="Times New Roman" panose="02020603050405020304" pitchFamily="18" charset="0"/>
              </a:rPr>
              <a:t>κάθε</a:t>
            </a:r>
            <a:r>
              <a:rPr lang="en-US" dirty="0">
                <a:solidFill>
                  <a:schemeClr val="bg1"/>
                </a:solidFill>
                <a:effectLst/>
                <a:latin typeface="Times New Roman" panose="02020603050405020304" pitchFamily="18" charset="0"/>
                <a:cs typeface="Times New Roman" panose="02020603050405020304" pitchFamily="18" charset="0"/>
              </a:rPr>
              <a:t> π</a:t>
            </a:r>
            <a:r>
              <a:rPr lang="en-US" dirty="0" err="1">
                <a:solidFill>
                  <a:schemeClr val="bg1"/>
                </a:solidFill>
                <a:effectLst/>
                <a:latin typeface="Times New Roman" panose="02020603050405020304" pitchFamily="18" charset="0"/>
                <a:cs typeface="Times New Roman" panose="02020603050405020304" pitchFamily="18" charset="0"/>
              </a:rPr>
              <a:t>ερί</a:t>
            </a:r>
            <a:r>
              <a:rPr lang="en-US" dirty="0">
                <a:solidFill>
                  <a:schemeClr val="bg1"/>
                </a:solidFill>
                <a:effectLst/>
                <a:latin typeface="Times New Roman" panose="02020603050405020304" pitchFamily="18" charset="0"/>
                <a:cs typeface="Times New Roman" panose="02020603050405020304" pitchFamily="18" charset="0"/>
              </a:rPr>
              <a:t>πτωση θα πρέπει να τον πείσετε με επιχειρήματα </a:t>
            </a:r>
            <a:r>
              <a:rPr lang="el-GR" sz="1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γιατί υποστηρίζετε την συγκεκριμένη άποψη.</a:t>
            </a:r>
            <a:endParaRPr lang="el-GR"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1300" dirty="0">
              <a:solidFill>
                <a:schemeClr val="tx1"/>
              </a:solidFill>
            </a:endParaRPr>
          </a:p>
        </p:txBody>
      </p:sp>
      <p:pic>
        <p:nvPicPr>
          <p:cNvPr id="7" name="Εικόνα 6">
            <a:extLst>
              <a:ext uri="{FF2B5EF4-FFF2-40B4-BE49-F238E27FC236}">
                <a16:creationId xmlns:a16="http://schemas.microsoft.com/office/drawing/2014/main" id="{9865C953-21A6-1FAB-00AA-D2388027712F}"/>
              </a:ext>
            </a:extLst>
          </p:cNvPr>
          <p:cNvPicPr>
            <a:picLocks noChangeAspect="1"/>
          </p:cNvPicPr>
          <p:nvPr/>
        </p:nvPicPr>
        <p:blipFill rotWithShape="1">
          <a:blip r:embed="rId3">
            <a:extLst>
              <a:ext uri="{28A0092B-C50C-407E-A947-70E740481C1C}">
                <a14:useLocalDpi xmlns:a14="http://schemas.microsoft.com/office/drawing/2010/main" val="0"/>
              </a:ext>
            </a:extLst>
          </a:blip>
          <a:srcRect l="2791" r="10308" b="-1"/>
          <a:stretch/>
        </p:blipFill>
        <p:spPr>
          <a:xfrm>
            <a:off x="6893344" y="760562"/>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4004701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39ECA3C-6C92-6978-A35A-6E0B21CB7165}"/>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20" y="1282"/>
            <a:ext cx="12191980" cy="6856718"/>
          </a:xfrm>
          <a:prstGeom prst="rect">
            <a:avLst/>
          </a:prstGeom>
        </p:spPr>
      </p:pic>
      <p:pic>
        <p:nvPicPr>
          <p:cNvPr id="5" name="Εικόνα 4" descr="Εικόνα που περιέχει άθλημα&#10;&#10;Περιγραφή που δημιουργήθηκε αυτόματα">
            <a:extLst>
              <a:ext uri="{FF2B5EF4-FFF2-40B4-BE49-F238E27FC236}">
                <a16:creationId xmlns:a16="http://schemas.microsoft.com/office/drawing/2014/main" id="{BE720FF5-A7FA-FACC-B8EC-413A54136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74" y="3136868"/>
            <a:ext cx="3288437" cy="3288437"/>
          </a:xfrm>
          <a:prstGeom prst="rect">
            <a:avLst/>
          </a:prstGeom>
        </p:spPr>
      </p:pic>
      <p:pic>
        <p:nvPicPr>
          <p:cNvPr id="8" name="Εικόνα 7" descr="Εικόνα που περιέχει όπλο, τροχός, μεταφορά&#10;&#10;Περιγραφή που δημιουργήθηκε αυτόματα">
            <a:extLst>
              <a:ext uri="{FF2B5EF4-FFF2-40B4-BE49-F238E27FC236}">
                <a16:creationId xmlns:a16="http://schemas.microsoft.com/office/drawing/2014/main" id="{C1C8F777-30AC-9BE3-FCB4-0E94872E2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3839" y="1254331"/>
            <a:ext cx="3845986" cy="2841419"/>
          </a:xfrm>
          <a:prstGeom prst="rect">
            <a:avLst/>
          </a:prstGeom>
        </p:spPr>
      </p:pic>
      <p:sp>
        <p:nvSpPr>
          <p:cNvPr id="7" name="TextBox 6">
            <a:extLst>
              <a:ext uri="{FF2B5EF4-FFF2-40B4-BE49-F238E27FC236}">
                <a16:creationId xmlns:a16="http://schemas.microsoft.com/office/drawing/2014/main" id="{E44F4472-1C32-69A2-0F01-2573820F289B}"/>
              </a:ext>
            </a:extLst>
          </p:cNvPr>
          <p:cNvSpPr txBox="1"/>
          <p:nvPr/>
        </p:nvSpPr>
        <p:spPr>
          <a:xfrm>
            <a:off x="2866636" y="1819860"/>
            <a:ext cx="1886340" cy="923330"/>
          </a:xfrm>
          <a:prstGeom prst="rect">
            <a:avLst/>
          </a:prstGeom>
          <a:noFill/>
        </p:spPr>
        <p:txBody>
          <a:bodyPr wrap="square">
            <a:spAutoFit/>
          </a:bodyPr>
          <a:lstStyle/>
          <a:p>
            <a:r>
              <a:rPr lang="el-GR" dirty="0"/>
              <a:t>Ώρα για λίγη εξάσκηση στο σπίτι!</a:t>
            </a:r>
          </a:p>
        </p:txBody>
      </p:sp>
      <p:pic>
        <p:nvPicPr>
          <p:cNvPr id="10" name="Εικόνα 9" descr="Εικόνα που περιέχει κείμενο, διανυσματικά γραφικά&#10;&#10;Περιγραφή που δημιουργήθηκε αυτόματα">
            <a:extLst>
              <a:ext uri="{FF2B5EF4-FFF2-40B4-BE49-F238E27FC236}">
                <a16:creationId xmlns:a16="http://schemas.microsoft.com/office/drawing/2014/main" id="{20A3250A-DDB6-5417-7979-DA8227A40A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832" y="1719613"/>
            <a:ext cx="1273434" cy="1123823"/>
          </a:xfrm>
          <a:prstGeom prst="rect">
            <a:avLst/>
          </a:prstGeom>
        </p:spPr>
      </p:pic>
      <p:pic>
        <p:nvPicPr>
          <p:cNvPr id="14" name="Εικόνα 13" descr="Εικόνα που περιέχει διάγραμμα&#10;&#10;Περιγραφή που δημιουργήθηκε αυτόματα">
            <a:extLst>
              <a:ext uri="{FF2B5EF4-FFF2-40B4-BE49-F238E27FC236}">
                <a16:creationId xmlns:a16="http://schemas.microsoft.com/office/drawing/2014/main" id="{CF0C6580-FD60-13D2-0B28-271A1771BC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7751" y="970553"/>
            <a:ext cx="3986019" cy="4332629"/>
          </a:xfrm>
          <a:prstGeom prst="rect">
            <a:avLst/>
          </a:prstGeom>
        </p:spPr>
      </p:pic>
      <p:sp>
        <p:nvSpPr>
          <p:cNvPr id="12" name="TextBox 11">
            <a:extLst>
              <a:ext uri="{FF2B5EF4-FFF2-40B4-BE49-F238E27FC236}">
                <a16:creationId xmlns:a16="http://schemas.microsoft.com/office/drawing/2014/main" id="{7204BCA3-4018-F877-2196-A93E9AC17113}"/>
              </a:ext>
            </a:extLst>
          </p:cNvPr>
          <p:cNvSpPr txBox="1"/>
          <p:nvPr/>
        </p:nvSpPr>
        <p:spPr>
          <a:xfrm>
            <a:off x="7101938" y="2143025"/>
            <a:ext cx="3421832" cy="2507738"/>
          </a:xfrm>
          <a:prstGeom prst="rect">
            <a:avLst/>
          </a:prstGeom>
          <a:noFill/>
        </p:spPr>
        <p:txBody>
          <a:bodyPr wrap="square">
            <a:spAutoFit/>
          </a:bodyPr>
          <a:lstStyle/>
          <a:p>
            <a:pPr marL="285750" indent="-285750">
              <a:buFont typeface="Wingdings" panose="05000000000000000000" pitchFamily="2" charset="2"/>
              <a:buChar char="Ø"/>
            </a:pPr>
            <a:r>
              <a:rPr lang="el-GR" dirty="0"/>
              <a:t>Άσκηση 1, </a:t>
            </a:r>
            <a:r>
              <a:rPr lang="el-GR" i="1" dirty="0"/>
              <a:t>σελ.36, </a:t>
            </a:r>
            <a:r>
              <a:rPr lang="el-GR" i="1" dirty="0" err="1"/>
              <a:t>τετρ</a:t>
            </a:r>
            <a:r>
              <a:rPr lang="el-GR" i="1" dirty="0"/>
              <a:t>. </a:t>
            </a:r>
            <a:r>
              <a:rPr lang="el-GR" i="1" dirty="0" err="1"/>
              <a:t>εργ</a:t>
            </a:r>
            <a:r>
              <a:rPr lang="el-GR" i="1" dirty="0"/>
              <a:t>.</a:t>
            </a:r>
            <a:endParaRPr lang="el-GR" dirty="0"/>
          </a:p>
          <a:p>
            <a:pPr marL="285750" indent="-285750">
              <a:lnSpc>
                <a:spcPct val="200000"/>
              </a:lnSpc>
              <a:buFont typeface="Wingdings" panose="05000000000000000000" pitchFamily="2" charset="2"/>
              <a:buChar char="Ø"/>
            </a:pPr>
            <a:r>
              <a:rPr lang="el-GR" dirty="0"/>
              <a:t>Άσκηση 2, </a:t>
            </a:r>
            <a:r>
              <a:rPr lang="el-GR" i="1" dirty="0"/>
              <a:t>σελ.37, </a:t>
            </a:r>
            <a:r>
              <a:rPr lang="el-GR" i="1" dirty="0" err="1"/>
              <a:t>τετρ</a:t>
            </a:r>
            <a:r>
              <a:rPr lang="el-GR" i="1" dirty="0"/>
              <a:t>. </a:t>
            </a:r>
            <a:r>
              <a:rPr lang="el-GR" i="1" dirty="0" err="1"/>
              <a:t>εργ</a:t>
            </a:r>
            <a:r>
              <a:rPr lang="el-GR" i="1" dirty="0"/>
              <a:t>.</a:t>
            </a:r>
            <a:endParaRPr lang="el-GR" dirty="0"/>
          </a:p>
          <a:p>
            <a:pPr marL="285750" indent="-285750">
              <a:lnSpc>
                <a:spcPct val="200000"/>
              </a:lnSpc>
              <a:buFont typeface="Wingdings" panose="05000000000000000000" pitchFamily="2" charset="2"/>
              <a:buChar char="Ø"/>
            </a:pPr>
            <a:r>
              <a:rPr lang="el-GR" dirty="0"/>
              <a:t>Άσκηση 6, </a:t>
            </a:r>
            <a:r>
              <a:rPr lang="el-GR" i="1" dirty="0"/>
              <a:t>σελ.40, </a:t>
            </a:r>
            <a:r>
              <a:rPr lang="el-GR" i="1" dirty="0" err="1"/>
              <a:t>τετρ</a:t>
            </a:r>
            <a:r>
              <a:rPr lang="el-GR" i="1" dirty="0"/>
              <a:t>. </a:t>
            </a:r>
            <a:r>
              <a:rPr lang="el-GR" i="1" dirty="0" err="1"/>
              <a:t>εργ</a:t>
            </a:r>
            <a:r>
              <a:rPr lang="el-GR" i="1" dirty="0"/>
              <a:t>.</a:t>
            </a:r>
            <a:endParaRPr lang="el-GR" dirty="0"/>
          </a:p>
          <a:p>
            <a:pPr marL="285750" indent="-285750">
              <a:lnSpc>
                <a:spcPct val="200000"/>
              </a:lnSpc>
              <a:buFont typeface="Wingdings" panose="05000000000000000000" pitchFamily="2" charset="2"/>
              <a:buChar char="Ø"/>
            </a:pPr>
            <a:r>
              <a:rPr lang="el-GR" dirty="0"/>
              <a:t>Άσκηση 10, </a:t>
            </a:r>
            <a:r>
              <a:rPr lang="el-GR" i="1" dirty="0"/>
              <a:t>σελ.45-46, </a:t>
            </a:r>
            <a:r>
              <a:rPr lang="el-GR" i="1" dirty="0" err="1"/>
              <a:t>τετρ</a:t>
            </a:r>
            <a:r>
              <a:rPr lang="el-GR" i="1" dirty="0"/>
              <a:t>. </a:t>
            </a:r>
            <a:r>
              <a:rPr lang="el-GR" i="1" dirty="0" err="1"/>
              <a:t>εργ</a:t>
            </a:r>
            <a:r>
              <a:rPr lang="el-GR" i="1" dirty="0"/>
              <a:t>.</a:t>
            </a:r>
            <a:endParaRPr lang="el-GR" dirty="0"/>
          </a:p>
        </p:txBody>
      </p:sp>
    </p:spTree>
    <p:extLst>
      <p:ext uri="{BB962C8B-B14F-4D97-AF65-F5344CB8AC3E}">
        <p14:creationId xmlns:p14="http://schemas.microsoft.com/office/powerpoint/2010/main" val="1409058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39ECA3C-6C92-6978-A35A-6E0B21CB7165}"/>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0" y="0"/>
            <a:ext cx="12191980" cy="6856718"/>
          </a:xfrm>
          <a:prstGeom prst="rect">
            <a:avLst/>
          </a:prstGeom>
        </p:spPr>
      </p:pic>
      <p:sp>
        <p:nvSpPr>
          <p:cNvPr id="9" name="TextBox 8">
            <a:extLst>
              <a:ext uri="{FF2B5EF4-FFF2-40B4-BE49-F238E27FC236}">
                <a16:creationId xmlns:a16="http://schemas.microsoft.com/office/drawing/2014/main" id="{55508F91-8686-3325-D5CD-B75F134274D6}"/>
              </a:ext>
            </a:extLst>
          </p:cNvPr>
          <p:cNvSpPr txBox="1"/>
          <p:nvPr/>
        </p:nvSpPr>
        <p:spPr>
          <a:xfrm>
            <a:off x="3026777" y="2715209"/>
            <a:ext cx="6338851" cy="707886"/>
          </a:xfrm>
          <a:prstGeom prst="rect">
            <a:avLst/>
          </a:prstGeom>
          <a:noFill/>
        </p:spPr>
        <p:txBody>
          <a:bodyPr wrap="none" rtlCol="0">
            <a:spAutoFit/>
          </a:bodyPr>
          <a:lstStyle/>
          <a:p>
            <a:r>
              <a:rPr lang="el-GR" sz="4000" b="1" dirty="0">
                <a:solidFill>
                  <a:schemeClr val="accent2"/>
                </a:solidFill>
              </a:rPr>
              <a:t>Ευχαριστώ για την προσοχή!</a:t>
            </a:r>
          </a:p>
        </p:txBody>
      </p:sp>
    </p:spTree>
    <p:extLst>
      <p:ext uri="{BB962C8B-B14F-4D97-AF65-F5344CB8AC3E}">
        <p14:creationId xmlns:p14="http://schemas.microsoft.com/office/powerpoint/2010/main" val="2844679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C932535-CB3B-A705-133C-CD4E41323718}"/>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9351" y="10613"/>
            <a:ext cx="12191980" cy="6856718"/>
          </a:xfrm>
          <a:prstGeom prst="rect">
            <a:avLst/>
          </a:prstGeom>
        </p:spPr>
      </p:pic>
      <p:pic>
        <p:nvPicPr>
          <p:cNvPr id="13" name="Εικόνα 12">
            <a:extLst>
              <a:ext uri="{FF2B5EF4-FFF2-40B4-BE49-F238E27FC236}">
                <a16:creationId xmlns:a16="http://schemas.microsoft.com/office/drawing/2014/main" id="{AC92ED5B-5745-370B-A1F7-5D517F77F2A4}"/>
              </a:ext>
            </a:extLst>
          </p:cNvPr>
          <p:cNvPicPr>
            <a:picLocks noChangeAspect="1"/>
          </p:cNvPicPr>
          <p:nvPr/>
        </p:nvPicPr>
        <p:blipFill rotWithShape="1">
          <a:blip r:embed="rId3">
            <a:extLst>
              <a:ext uri="{28A0092B-C50C-407E-A947-70E740481C1C}">
                <a14:useLocalDpi xmlns:a14="http://schemas.microsoft.com/office/drawing/2010/main" val="0"/>
              </a:ext>
            </a:extLst>
          </a:blip>
          <a:srcRect l="2271" t="4287" r="2401" b="9052"/>
          <a:stretch/>
        </p:blipFill>
        <p:spPr>
          <a:xfrm>
            <a:off x="1119673" y="1063690"/>
            <a:ext cx="10002417" cy="4896241"/>
          </a:xfrm>
          <a:prstGeom prst="rect">
            <a:avLst/>
          </a:prstGeom>
        </p:spPr>
      </p:pic>
      <p:sp>
        <p:nvSpPr>
          <p:cNvPr id="5" name="TextBox 4">
            <a:extLst>
              <a:ext uri="{FF2B5EF4-FFF2-40B4-BE49-F238E27FC236}">
                <a16:creationId xmlns:a16="http://schemas.microsoft.com/office/drawing/2014/main" id="{B8BA0AFA-A24C-91DF-9A68-CD3BFF66FCF6}"/>
              </a:ext>
            </a:extLst>
          </p:cNvPr>
          <p:cNvSpPr txBox="1"/>
          <p:nvPr/>
        </p:nvSpPr>
        <p:spPr>
          <a:xfrm>
            <a:off x="1949223" y="1765446"/>
            <a:ext cx="3809222" cy="2862322"/>
          </a:xfrm>
          <a:prstGeom prst="rect">
            <a:avLst/>
          </a:prstGeom>
          <a:noFill/>
        </p:spPr>
        <p:txBody>
          <a:bodyPr wrap="square">
            <a:spAutoFit/>
          </a:bodyPr>
          <a:lstStyle/>
          <a:p>
            <a:r>
              <a:rPr lang="el-GR" b="1" dirty="0">
                <a:solidFill>
                  <a:schemeClr val="bg1"/>
                </a:solidFill>
              </a:rPr>
              <a:t>Περιγραφή:</a:t>
            </a:r>
            <a:r>
              <a:rPr lang="el-GR" b="1" dirty="0">
                <a:solidFill>
                  <a:schemeClr val="bg1"/>
                </a:solidFill>
                <a:effectLst/>
              </a:rPr>
              <a:t> </a:t>
            </a:r>
            <a:r>
              <a:rPr lang="el-GR" b="1" dirty="0">
                <a:solidFill>
                  <a:schemeClr val="accent2"/>
                </a:solidFill>
                <a:effectLst/>
              </a:rPr>
              <a:t>Σε αυτό το μάθημα θα μελετήσουμε θέματα γύρω από την τηλεόραση, τις θετικές και αρνητικές πλευρές της και τις διαφημίσεις.</a:t>
            </a:r>
          </a:p>
          <a:p>
            <a:endParaRPr lang="el-GR" dirty="0"/>
          </a:p>
          <a:p>
            <a:r>
              <a:rPr lang="el-GR" b="1" dirty="0">
                <a:solidFill>
                  <a:schemeClr val="bg1"/>
                </a:solidFill>
              </a:rPr>
              <a:t>Αξιολόγηση:</a:t>
            </a:r>
            <a:r>
              <a:rPr lang="el-GR" b="1" dirty="0">
                <a:solidFill>
                  <a:schemeClr val="bg1"/>
                </a:solidFill>
                <a:effectLst/>
              </a:rPr>
              <a:t> </a:t>
            </a:r>
            <a:r>
              <a:rPr lang="el-GR" b="1" dirty="0">
                <a:solidFill>
                  <a:schemeClr val="accent2"/>
                </a:solidFill>
                <a:effectLst/>
              </a:rPr>
              <a:t>Στην διάρκεια του μαθήματος θα χρειαστεί να απαντήσεις σε μερικές εύκολες ερωτήσεις, ώστε να ελέγξεις τι έχεις μάθει.</a:t>
            </a:r>
            <a:endParaRPr lang="el-GR" dirty="0">
              <a:solidFill>
                <a:schemeClr val="accent2"/>
              </a:solidFill>
            </a:endParaRPr>
          </a:p>
        </p:txBody>
      </p:sp>
      <p:sp>
        <p:nvSpPr>
          <p:cNvPr id="7" name="TextBox 6">
            <a:extLst>
              <a:ext uri="{FF2B5EF4-FFF2-40B4-BE49-F238E27FC236}">
                <a16:creationId xmlns:a16="http://schemas.microsoft.com/office/drawing/2014/main" id="{36B578F8-16FD-C2C3-3D69-AB5F8490064E}"/>
              </a:ext>
            </a:extLst>
          </p:cNvPr>
          <p:cNvSpPr txBox="1"/>
          <p:nvPr/>
        </p:nvSpPr>
        <p:spPr>
          <a:xfrm>
            <a:off x="6779912" y="2034482"/>
            <a:ext cx="4199228" cy="1477328"/>
          </a:xfrm>
          <a:prstGeom prst="rect">
            <a:avLst/>
          </a:prstGeom>
          <a:noFill/>
        </p:spPr>
        <p:txBody>
          <a:bodyPr wrap="square">
            <a:spAutoFit/>
          </a:bodyPr>
          <a:lstStyle/>
          <a:p>
            <a:r>
              <a:rPr lang="el-GR" b="1" dirty="0">
                <a:solidFill>
                  <a:schemeClr val="bg1"/>
                </a:solidFill>
              </a:rPr>
              <a:t>Γνωστικό αντικείμενο:</a:t>
            </a:r>
            <a:r>
              <a:rPr lang="el-GR" dirty="0">
                <a:solidFill>
                  <a:schemeClr val="bg1"/>
                </a:solidFill>
              </a:rPr>
              <a:t> </a:t>
            </a:r>
            <a:r>
              <a:rPr lang="el-GR" dirty="0">
                <a:solidFill>
                  <a:schemeClr val="accent2"/>
                </a:solidFill>
              </a:rPr>
              <a:t>Γλώσσα</a:t>
            </a:r>
          </a:p>
          <a:p>
            <a:r>
              <a:rPr lang="el-GR" b="1" dirty="0">
                <a:solidFill>
                  <a:schemeClr val="bg1"/>
                </a:solidFill>
              </a:rPr>
              <a:t>Τάξη:</a:t>
            </a:r>
            <a:r>
              <a:rPr lang="el-GR" dirty="0">
                <a:solidFill>
                  <a:schemeClr val="bg1"/>
                </a:solidFill>
              </a:rPr>
              <a:t> </a:t>
            </a:r>
            <a:r>
              <a:rPr lang="el-GR" dirty="0">
                <a:solidFill>
                  <a:schemeClr val="accent2"/>
                </a:solidFill>
              </a:rPr>
              <a:t>Ε΄ Δημοτικού</a:t>
            </a:r>
          </a:p>
          <a:p>
            <a:r>
              <a:rPr lang="el-GR" b="1" dirty="0">
                <a:solidFill>
                  <a:schemeClr val="bg1"/>
                </a:solidFill>
              </a:rPr>
              <a:t>Θέμα:</a:t>
            </a:r>
            <a:r>
              <a:rPr lang="el-GR" dirty="0">
                <a:solidFill>
                  <a:schemeClr val="bg1"/>
                </a:solidFill>
              </a:rPr>
              <a:t> </a:t>
            </a:r>
            <a:r>
              <a:rPr lang="el-GR" dirty="0">
                <a:solidFill>
                  <a:schemeClr val="accent2"/>
                </a:solidFill>
              </a:rPr>
              <a:t>Τηλεόραση</a:t>
            </a:r>
          </a:p>
          <a:p>
            <a:r>
              <a:rPr lang="el-GR" b="1" dirty="0">
                <a:solidFill>
                  <a:schemeClr val="bg1"/>
                </a:solidFill>
              </a:rPr>
              <a:t>Προαπαιτούμενες γνώσεις:</a:t>
            </a:r>
            <a:r>
              <a:rPr lang="el-GR" dirty="0">
                <a:solidFill>
                  <a:schemeClr val="bg1"/>
                </a:solidFill>
              </a:rPr>
              <a:t> </a:t>
            </a:r>
            <a:r>
              <a:rPr lang="el-GR" dirty="0">
                <a:solidFill>
                  <a:schemeClr val="accent2"/>
                </a:solidFill>
              </a:rPr>
              <a:t>γνώση χειρισμού Η/Υ</a:t>
            </a:r>
          </a:p>
        </p:txBody>
      </p:sp>
      <p:sp>
        <p:nvSpPr>
          <p:cNvPr id="9" name="TextBox 8">
            <a:extLst>
              <a:ext uri="{FF2B5EF4-FFF2-40B4-BE49-F238E27FC236}">
                <a16:creationId xmlns:a16="http://schemas.microsoft.com/office/drawing/2014/main" id="{ED7BC19D-8DD0-2DC9-66C2-FB343898A7CA}"/>
              </a:ext>
            </a:extLst>
          </p:cNvPr>
          <p:cNvSpPr txBox="1"/>
          <p:nvPr/>
        </p:nvSpPr>
        <p:spPr>
          <a:xfrm>
            <a:off x="6852678" y="4867860"/>
            <a:ext cx="6172200" cy="369332"/>
          </a:xfrm>
          <a:prstGeom prst="rect">
            <a:avLst/>
          </a:prstGeom>
          <a:noFill/>
        </p:spPr>
        <p:txBody>
          <a:bodyPr wrap="square">
            <a:spAutoFit/>
          </a:bodyPr>
          <a:lstStyle/>
          <a:p>
            <a:r>
              <a:rPr lang="el-GR" b="1" dirty="0">
                <a:solidFill>
                  <a:schemeClr val="bg1"/>
                </a:solidFill>
                <a:effectLst/>
              </a:rPr>
              <a:t>Χρονική διάρκεια:</a:t>
            </a:r>
            <a:r>
              <a:rPr lang="el-GR" dirty="0">
                <a:solidFill>
                  <a:schemeClr val="bg1"/>
                </a:solidFill>
                <a:effectLst/>
              </a:rPr>
              <a:t> </a:t>
            </a:r>
            <a:r>
              <a:rPr lang="el-GR" dirty="0">
                <a:solidFill>
                  <a:schemeClr val="accent2"/>
                </a:solidFill>
                <a:effectLst/>
              </a:rPr>
              <a:t>4 διδακτικές ώρες</a:t>
            </a:r>
            <a:endParaRPr lang="el-GR" dirty="0">
              <a:solidFill>
                <a:schemeClr val="accent2"/>
              </a:solidFill>
            </a:endParaRPr>
          </a:p>
        </p:txBody>
      </p:sp>
      <p:pic>
        <p:nvPicPr>
          <p:cNvPr id="11" name="Εικόνα 10" descr="Εικόνα που περιέχει κύκλος&#10;&#10;Περιγραφή που δημιουργήθηκε αυτόματα">
            <a:extLst>
              <a:ext uri="{FF2B5EF4-FFF2-40B4-BE49-F238E27FC236}">
                <a16:creationId xmlns:a16="http://schemas.microsoft.com/office/drawing/2014/main" id="{71B87AA9-A5C2-EA28-DDB5-B1D0FA970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696" y="4623288"/>
            <a:ext cx="846408" cy="858475"/>
          </a:xfrm>
          <a:prstGeom prst="rect">
            <a:avLst/>
          </a:prstGeom>
        </p:spPr>
      </p:pic>
      <p:cxnSp>
        <p:nvCxnSpPr>
          <p:cNvPr id="15" name="Ευθεία γραμμή σύνδεσης 14">
            <a:extLst>
              <a:ext uri="{FF2B5EF4-FFF2-40B4-BE49-F238E27FC236}">
                <a16:creationId xmlns:a16="http://schemas.microsoft.com/office/drawing/2014/main" id="{AB5C3114-C556-C649-5543-9A05041FBBB4}"/>
              </a:ext>
            </a:extLst>
          </p:cNvPr>
          <p:cNvCxnSpPr/>
          <p:nvPr/>
        </p:nvCxnSpPr>
        <p:spPr>
          <a:xfrm>
            <a:off x="6186196" y="1765446"/>
            <a:ext cx="0" cy="2240978"/>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21108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C932535-CB3B-A705-133C-CD4E41323718}"/>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0" y="0"/>
            <a:ext cx="12191980" cy="6856718"/>
          </a:xfrm>
          <a:prstGeom prst="rect">
            <a:avLst/>
          </a:prstGeom>
        </p:spPr>
      </p:pic>
      <p:sp>
        <p:nvSpPr>
          <p:cNvPr id="7" name="TextBox 6">
            <a:extLst>
              <a:ext uri="{FF2B5EF4-FFF2-40B4-BE49-F238E27FC236}">
                <a16:creationId xmlns:a16="http://schemas.microsoft.com/office/drawing/2014/main" id="{36B578F8-16FD-C2C3-3D69-AB5F8490064E}"/>
              </a:ext>
            </a:extLst>
          </p:cNvPr>
          <p:cNvSpPr txBox="1"/>
          <p:nvPr/>
        </p:nvSpPr>
        <p:spPr>
          <a:xfrm>
            <a:off x="6779912" y="2034482"/>
            <a:ext cx="4199228" cy="1477328"/>
          </a:xfrm>
          <a:prstGeom prst="rect">
            <a:avLst/>
          </a:prstGeom>
          <a:noFill/>
        </p:spPr>
        <p:txBody>
          <a:bodyPr wrap="square">
            <a:spAutoFit/>
          </a:bodyPr>
          <a:lstStyle/>
          <a:p>
            <a:r>
              <a:rPr lang="el-GR" b="1" dirty="0">
                <a:solidFill>
                  <a:schemeClr val="bg1"/>
                </a:solidFill>
              </a:rPr>
              <a:t>Γνωστικό αντικείμενο:</a:t>
            </a:r>
            <a:r>
              <a:rPr lang="el-GR" dirty="0">
                <a:solidFill>
                  <a:schemeClr val="bg1"/>
                </a:solidFill>
              </a:rPr>
              <a:t> Γλώσσα</a:t>
            </a:r>
          </a:p>
          <a:p>
            <a:r>
              <a:rPr lang="el-GR" b="1" dirty="0">
                <a:solidFill>
                  <a:schemeClr val="bg1"/>
                </a:solidFill>
              </a:rPr>
              <a:t>Τάξη:</a:t>
            </a:r>
            <a:r>
              <a:rPr lang="el-GR" dirty="0">
                <a:solidFill>
                  <a:schemeClr val="bg1"/>
                </a:solidFill>
              </a:rPr>
              <a:t> Ε΄ Δημοτικού</a:t>
            </a:r>
          </a:p>
          <a:p>
            <a:r>
              <a:rPr lang="el-GR" b="1" dirty="0">
                <a:solidFill>
                  <a:schemeClr val="bg1"/>
                </a:solidFill>
              </a:rPr>
              <a:t>Θέμα:</a:t>
            </a:r>
            <a:r>
              <a:rPr lang="el-GR" dirty="0">
                <a:solidFill>
                  <a:schemeClr val="bg1"/>
                </a:solidFill>
              </a:rPr>
              <a:t> Τηλεόραση</a:t>
            </a:r>
          </a:p>
          <a:p>
            <a:r>
              <a:rPr lang="el-GR" b="1" dirty="0">
                <a:solidFill>
                  <a:schemeClr val="bg1"/>
                </a:solidFill>
              </a:rPr>
              <a:t>Προαπαιτούμενες γνώσεις:</a:t>
            </a:r>
            <a:r>
              <a:rPr lang="el-GR" dirty="0">
                <a:solidFill>
                  <a:schemeClr val="bg1"/>
                </a:solidFill>
              </a:rPr>
              <a:t> γνώση χειρισμού Η/Υ</a:t>
            </a:r>
          </a:p>
        </p:txBody>
      </p:sp>
      <p:sp>
        <p:nvSpPr>
          <p:cNvPr id="9" name="TextBox 8">
            <a:extLst>
              <a:ext uri="{FF2B5EF4-FFF2-40B4-BE49-F238E27FC236}">
                <a16:creationId xmlns:a16="http://schemas.microsoft.com/office/drawing/2014/main" id="{ED7BC19D-8DD0-2DC9-66C2-FB343898A7CA}"/>
              </a:ext>
            </a:extLst>
          </p:cNvPr>
          <p:cNvSpPr txBox="1"/>
          <p:nvPr/>
        </p:nvSpPr>
        <p:spPr>
          <a:xfrm>
            <a:off x="6852678" y="4867860"/>
            <a:ext cx="6172200" cy="369332"/>
          </a:xfrm>
          <a:prstGeom prst="rect">
            <a:avLst/>
          </a:prstGeom>
          <a:noFill/>
        </p:spPr>
        <p:txBody>
          <a:bodyPr wrap="square">
            <a:spAutoFit/>
          </a:bodyPr>
          <a:lstStyle/>
          <a:p>
            <a:r>
              <a:rPr lang="el-GR" b="1" dirty="0">
                <a:solidFill>
                  <a:schemeClr val="bg1"/>
                </a:solidFill>
                <a:effectLst/>
              </a:rPr>
              <a:t>Χρονική διάρκεια:</a:t>
            </a:r>
            <a:r>
              <a:rPr lang="el-GR" dirty="0">
                <a:solidFill>
                  <a:schemeClr val="bg1"/>
                </a:solidFill>
                <a:effectLst/>
              </a:rPr>
              <a:t> 4 διδακτικές ώρες</a:t>
            </a:r>
            <a:endParaRPr lang="el-GR" dirty="0">
              <a:solidFill>
                <a:schemeClr val="bg1"/>
              </a:solidFill>
            </a:endParaRPr>
          </a:p>
        </p:txBody>
      </p:sp>
      <p:sp>
        <p:nvSpPr>
          <p:cNvPr id="14" name="Ορθογώνιο: Στρογγύλεμα γωνιών 13">
            <a:extLst>
              <a:ext uri="{FF2B5EF4-FFF2-40B4-BE49-F238E27FC236}">
                <a16:creationId xmlns:a16="http://schemas.microsoft.com/office/drawing/2014/main" id="{6AC8CEC4-7BC3-B0DA-513E-A0548603AE87}"/>
              </a:ext>
            </a:extLst>
          </p:cNvPr>
          <p:cNvSpPr/>
          <p:nvPr/>
        </p:nvSpPr>
        <p:spPr>
          <a:xfrm>
            <a:off x="146962" y="940578"/>
            <a:ext cx="5141042" cy="356561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4" name="TextBox 3">
            <a:extLst>
              <a:ext uri="{FF2B5EF4-FFF2-40B4-BE49-F238E27FC236}">
                <a16:creationId xmlns:a16="http://schemas.microsoft.com/office/drawing/2014/main" id="{01F1EAF1-3808-82C5-C1C8-589E8015A9FF}"/>
              </a:ext>
            </a:extLst>
          </p:cNvPr>
          <p:cNvSpPr txBox="1"/>
          <p:nvPr/>
        </p:nvSpPr>
        <p:spPr>
          <a:xfrm>
            <a:off x="530515" y="969061"/>
            <a:ext cx="4536007" cy="3416320"/>
          </a:xfrm>
          <a:prstGeom prst="rect">
            <a:avLst/>
          </a:prstGeom>
          <a:noFill/>
        </p:spPr>
        <p:txBody>
          <a:bodyPr wrap="square">
            <a:spAutoFit/>
          </a:bodyPr>
          <a:lstStyle/>
          <a:p>
            <a:r>
              <a:rPr lang="el-GR" b="1" dirty="0">
                <a:effectLst/>
              </a:rPr>
              <a:t>Γνώσεων:</a:t>
            </a:r>
            <a:endParaRPr lang="el-GR" dirty="0"/>
          </a:p>
          <a:p>
            <a:pPr>
              <a:buFont typeface="Arial" panose="020B0604020202020204" pitchFamily="34" charset="0"/>
              <a:buChar char="•"/>
            </a:pPr>
            <a:r>
              <a:rPr lang="el-GR" dirty="0">
                <a:effectLst/>
              </a:rPr>
              <a:t>να διατυπώνεις την γνώμη σου και να την υποστηρίζεις με επιχειρήματα</a:t>
            </a:r>
            <a:endParaRPr lang="el-GR" dirty="0"/>
          </a:p>
          <a:p>
            <a:pPr>
              <a:buFont typeface="Arial" panose="020B0604020202020204" pitchFamily="34" charset="0"/>
              <a:buChar char="•"/>
            </a:pPr>
            <a:r>
              <a:rPr lang="el-GR" dirty="0">
                <a:effectLst/>
              </a:rPr>
              <a:t>να αναγνωρίζεις τα θετικά και αρνητικά χαρακτηριστικά</a:t>
            </a:r>
            <a:endParaRPr lang="el-GR" dirty="0"/>
          </a:p>
          <a:p>
            <a:pPr>
              <a:buFont typeface="Arial" panose="020B0604020202020204" pitchFamily="34" charset="0"/>
              <a:buChar char="•"/>
            </a:pPr>
            <a:r>
              <a:rPr lang="el-GR" dirty="0">
                <a:effectLst/>
              </a:rPr>
              <a:t>να αναγνωρίζεις τις αιτιολογικές προτάσεις</a:t>
            </a:r>
            <a:endParaRPr lang="el-GR" dirty="0"/>
          </a:p>
          <a:p>
            <a:pPr>
              <a:buFont typeface="Arial" panose="020B0604020202020204" pitchFamily="34" charset="0"/>
              <a:buChar char="•"/>
            </a:pPr>
            <a:r>
              <a:rPr lang="el-GR" dirty="0">
                <a:effectLst/>
              </a:rPr>
              <a:t>να μετασχηματίζεις τον ευθύ σε πλάγιο λόγο</a:t>
            </a:r>
            <a:endParaRPr lang="el-GR" dirty="0"/>
          </a:p>
          <a:p>
            <a:pPr>
              <a:buFont typeface="Arial" panose="020B0604020202020204" pitchFamily="34" charset="0"/>
              <a:buChar char="•"/>
            </a:pPr>
            <a:r>
              <a:rPr lang="el-GR" dirty="0">
                <a:effectLst/>
              </a:rPr>
              <a:t>να αναγνωρίζεις την κλίση του ρήματος "άγω"</a:t>
            </a:r>
            <a:endParaRPr lang="el-GR" dirty="0"/>
          </a:p>
          <a:p>
            <a:pPr>
              <a:buFont typeface="Arial" panose="020B0604020202020204" pitchFamily="34" charset="0"/>
              <a:buChar char="•"/>
            </a:pPr>
            <a:r>
              <a:rPr lang="el-GR" dirty="0">
                <a:effectLst/>
              </a:rPr>
              <a:t>να  αναγνωρίζεις την κλίση των ρημάτων σε -</a:t>
            </a:r>
            <a:r>
              <a:rPr lang="el-GR" dirty="0" err="1">
                <a:effectLst/>
              </a:rPr>
              <a:t>ούμαι</a:t>
            </a:r>
            <a:r>
              <a:rPr lang="el-GR" dirty="0">
                <a:effectLst/>
              </a:rPr>
              <a:t> και -</a:t>
            </a:r>
            <a:r>
              <a:rPr lang="el-GR" dirty="0" err="1">
                <a:effectLst/>
              </a:rPr>
              <a:t>ώμαι</a:t>
            </a:r>
            <a:endParaRPr lang="el-GR" dirty="0"/>
          </a:p>
          <a:p>
            <a:pPr>
              <a:buFont typeface="Arial" panose="020B0604020202020204" pitchFamily="34" charset="0"/>
              <a:buChar char="•"/>
            </a:pPr>
            <a:r>
              <a:rPr lang="el-GR" dirty="0">
                <a:effectLst/>
              </a:rPr>
              <a:t>να αναγνωρίζεις τα αρκτικόλεξα</a:t>
            </a:r>
            <a:endParaRPr lang="el-GR" dirty="0"/>
          </a:p>
        </p:txBody>
      </p:sp>
      <p:sp>
        <p:nvSpPr>
          <p:cNvPr id="16" name="Ορθογώνιο: Στρογγύλεμα γωνιών 15">
            <a:extLst>
              <a:ext uri="{FF2B5EF4-FFF2-40B4-BE49-F238E27FC236}">
                <a16:creationId xmlns:a16="http://schemas.microsoft.com/office/drawing/2014/main" id="{A2F47042-69EE-F7FF-BD73-53178C655D98}"/>
              </a:ext>
            </a:extLst>
          </p:cNvPr>
          <p:cNvSpPr/>
          <p:nvPr/>
        </p:nvSpPr>
        <p:spPr>
          <a:xfrm>
            <a:off x="5671557" y="940577"/>
            <a:ext cx="5141042" cy="356561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dirty="0"/>
          </a:p>
        </p:txBody>
      </p:sp>
      <p:sp>
        <p:nvSpPr>
          <p:cNvPr id="8" name="TextBox 7">
            <a:extLst>
              <a:ext uri="{FF2B5EF4-FFF2-40B4-BE49-F238E27FC236}">
                <a16:creationId xmlns:a16="http://schemas.microsoft.com/office/drawing/2014/main" id="{9D6CAF27-7316-D19A-4FBA-26E05E079C01}"/>
              </a:ext>
            </a:extLst>
          </p:cNvPr>
          <p:cNvSpPr txBox="1"/>
          <p:nvPr/>
        </p:nvSpPr>
        <p:spPr>
          <a:xfrm>
            <a:off x="5881396" y="1112977"/>
            <a:ext cx="4827016" cy="2031325"/>
          </a:xfrm>
          <a:prstGeom prst="rect">
            <a:avLst/>
          </a:prstGeom>
          <a:noFill/>
        </p:spPr>
        <p:txBody>
          <a:bodyPr wrap="square">
            <a:spAutoFit/>
          </a:bodyPr>
          <a:lstStyle/>
          <a:p>
            <a:r>
              <a:rPr lang="el-GR" b="1" dirty="0">
                <a:effectLst/>
              </a:rPr>
              <a:t>Δεξιότητες:</a:t>
            </a:r>
            <a:endParaRPr lang="el-GR" dirty="0"/>
          </a:p>
          <a:p>
            <a:pPr>
              <a:buFont typeface="Arial" panose="020B0604020202020204" pitchFamily="34" charset="0"/>
              <a:buChar char="•"/>
            </a:pPr>
            <a:r>
              <a:rPr lang="el-GR" dirty="0">
                <a:effectLst/>
              </a:rPr>
              <a:t>να χρησιμοποιείς τις νέες τεχνολογίες</a:t>
            </a:r>
            <a:endParaRPr lang="el-GR" dirty="0"/>
          </a:p>
          <a:p>
            <a:pPr>
              <a:buFont typeface="Arial" panose="020B0604020202020204" pitchFamily="34" charset="0"/>
              <a:buChar char="•"/>
            </a:pPr>
            <a:r>
              <a:rPr lang="el-GR" dirty="0">
                <a:effectLst/>
              </a:rPr>
              <a:t>να ερμηνεύεις πληροφορίες</a:t>
            </a:r>
            <a:endParaRPr lang="el-GR" dirty="0"/>
          </a:p>
          <a:p>
            <a:pPr>
              <a:buFont typeface="Arial" panose="020B0604020202020204" pitchFamily="34" charset="0"/>
              <a:buChar char="•"/>
            </a:pPr>
            <a:r>
              <a:rPr lang="el-GR" dirty="0">
                <a:effectLst/>
              </a:rPr>
              <a:t>να αξιολογείς πληροφορίες</a:t>
            </a:r>
            <a:endParaRPr lang="el-GR" dirty="0"/>
          </a:p>
          <a:p>
            <a:pPr>
              <a:buFont typeface="Arial" panose="020B0604020202020204" pitchFamily="34" charset="0"/>
              <a:buChar char="•"/>
            </a:pPr>
            <a:r>
              <a:rPr lang="el-GR" dirty="0">
                <a:effectLst/>
              </a:rPr>
              <a:t>να αναπτύξεις αλληλεπίδραση τόσο με το ψηφιακό περιβάλλον όσο και με μεταξύ των συμμαθητών σου</a:t>
            </a:r>
            <a:endParaRPr lang="el-GR" dirty="0"/>
          </a:p>
        </p:txBody>
      </p:sp>
      <p:sp>
        <p:nvSpPr>
          <p:cNvPr id="17" name="Ορθογώνιο: Στρογγύλεμα γωνιών 16">
            <a:extLst>
              <a:ext uri="{FF2B5EF4-FFF2-40B4-BE49-F238E27FC236}">
                <a16:creationId xmlns:a16="http://schemas.microsoft.com/office/drawing/2014/main" id="{F43AB081-3915-F3A9-367E-379B0D945EF8}"/>
              </a:ext>
            </a:extLst>
          </p:cNvPr>
          <p:cNvSpPr/>
          <p:nvPr/>
        </p:nvSpPr>
        <p:spPr>
          <a:xfrm>
            <a:off x="3273291" y="4795935"/>
            <a:ext cx="6402554" cy="16739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2" name="TextBox 11">
            <a:extLst>
              <a:ext uri="{FF2B5EF4-FFF2-40B4-BE49-F238E27FC236}">
                <a16:creationId xmlns:a16="http://schemas.microsoft.com/office/drawing/2014/main" id="{F43D229E-631D-DD0C-FFDE-AC0E02147711}"/>
              </a:ext>
            </a:extLst>
          </p:cNvPr>
          <p:cNvSpPr txBox="1"/>
          <p:nvPr/>
        </p:nvSpPr>
        <p:spPr>
          <a:xfrm>
            <a:off x="3504867" y="5018875"/>
            <a:ext cx="6550090" cy="923330"/>
          </a:xfrm>
          <a:prstGeom prst="rect">
            <a:avLst/>
          </a:prstGeom>
          <a:noFill/>
        </p:spPr>
        <p:txBody>
          <a:bodyPr wrap="square">
            <a:spAutoFit/>
          </a:bodyPr>
          <a:lstStyle/>
          <a:p>
            <a:r>
              <a:rPr lang="el-GR" b="1" dirty="0">
                <a:effectLst/>
              </a:rPr>
              <a:t>Στάσεις:</a:t>
            </a:r>
            <a:endParaRPr lang="el-GR" dirty="0"/>
          </a:p>
          <a:p>
            <a:pPr>
              <a:buFont typeface="Arial" panose="020B0604020202020204" pitchFamily="34" charset="0"/>
              <a:buChar char="•"/>
            </a:pPr>
            <a:r>
              <a:rPr lang="el-GR" dirty="0">
                <a:effectLst/>
              </a:rPr>
              <a:t>να αναπτύξεις κριτική σκέψη</a:t>
            </a:r>
            <a:endParaRPr lang="el-GR" dirty="0"/>
          </a:p>
          <a:p>
            <a:pPr>
              <a:buFont typeface="Arial" panose="020B0604020202020204" pitchFamily="34" charset="0"/>
              <a:buChar char="•"/>
            </a:pPr>
            <a:r>
              <a:rPr lang="el-GR" dirty="0">
                <a:effectLst/>
              </a:rPr>
              <a:t>να αναπτύξεις θετική στάση απέναντι στις νέες τεχνολογίες</a:t>
            </a:r>
            <a:endParaRPr lang="el-GR" dirty="0"/>
          </a:p>
        </p:txBody>
      </p:sp>
      <p:pic>
        <p:nvPicPr>
          <p:cNvPr id="19" name="Εικόνα 18" descr="Εικόνα που περιέχει κείμενο, διανυσματικά γραφικά&#10;&#10;Περιγραφή που δημιουργήθηκε αυτόματα">
            <a:extLst>
              <a:ext uri="{FF2B5EF4-FFF2-40B4-BE49-F238E27FC236}">
                <a16:creationId xmlns:a16="http://schemas.microsoft.com/office/drawing/2014/main" id="{B028D299-24F8-4083-DC24-BEC26BF39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579" y="698276"/>
            <a:ext cx="685719" cy="585202"/>
          </a:xfrm>
          <a:prstGeom prst="rect">
            <a:avLst/>
          </a:prstGeom>
        </p:spPr>
      </p:pic>
      <p:pic>
        <p:nvPicPr>
          <p:cNvPr id="20" name="Εικόνα 19" descr="Εικόνα που περιέχει κείμενο, διανυσματικά γραφικά&#10;&#10;Περιγραφή που δημιουργήθηκε αυτόματα">
            <a:extLst>
              <a:ext uri="{FF2B5EF4-FFF2-40B4-BE49-F238E27FC236}">
                <a16:creationId xmlns:a16="http://schemas.microsoft.com/office/drawing/2014/main" id="{DDB56213-8811-BFF3-3DCD-8FBC185FE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70742" y="781525"/>
            <a:ext cx="685719" cy="585202"/>
          </a:xfrm>
          <a:prstGeom prst="rect">
            <a:avLst/>
          </a:prstGeom>
        </p:spPr>
      </p:pic>
      <p:pic>
        <p:nvPicPr>
          <p:cNvPr id="21" name="Εικόνα 20" descr="Εικόνα που περιέχει κείμενο, διανυσματικά γραφικά&#10;&#10;Περιγραφή που δημιουργήθηκε αυτόματα">
            <a:extLst>
              <a:ext uri="{FF2B5EF4-FFF2-40B4-BE49-F238E27FC236}">
                <a16:creationId xmlns:a16="http://schemas.microsoft.com/office/drawing/2014/main" id="{E03D1F23-45BD-DED9-6124-DC4E7A16A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30431" y="4575259"/>
            <a:ext cx="685719" cy="585202"/>
          </a:xfrm>
          <a:prstGeom prst="rect">
            <a:avLst/>
          </a:prstGeom>
        </p:spPr>
      </p:pic>
      <p:sp>
        <p:nvSpPr>
          <p:cNvPr id="22" name="TextBox 21">
            <a:extLst>
              <a:ext uri="{FF2B5EF4-FFF2-40B4-BE49-F238E27FC236}">
                <a16:creationId xmlns:a16="http://schemas.microsoft.com/office/drawing/2014/main" id="{C5A265F8-0574-13E8-4138-0CB8966C96C5}"/>
              </a:ext>
            </a:extLst>
          </p:cNvPr>
          <p:cNvSpPr txBox="1"/>
          <p:nvPr/>
        </p:nvSpPr>
        <p:spPr>
          <a:xfrm>
            <a:off x="9570312" y="159880"/>
            <a:ext cx="1775358" cy="830997"/>
          </a:xfrm>
          <a:prstGeom prst="rect">
            <a:avLst/>
          </a:prstGeom>
          <a:noFill/>
        </p:spPr>
        <p:txBody>
          <a:bodyPr wrap="none" rtlCol="0">
            <a:spAutoFit/>
          </a:bodyPr>
          <a:lstStyle/>
          <a:p>
            <a:r>
              <a:rPr lang="el-GR" sz="4800" dirty="0">
                <a:solidFill>
                  <a:schemeClr val="accent2"/>
                </a:solidFill>
              </a:rPr>
              <a:t>Στόχοι</a:t>
            </a:r>
          </a:p>
        </p:txBody>
      </p:sp>
    </p:spTree>
    <p:extLst>
      <p:ext uri="{BB962C8B-B14F-4D97-AF65-F5344CB8AC3E}">
        <p14:creationId xmlns:p14="http://schemas.microsoft.com/office/powerpoint/2010/main" val="641871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hlinkClick r:id="rId2"/>
            <a:extLst>
              <a:ext uri="{FF2B5EF4-FFF2-40B4-BE49-F238E27FC236}">
                <a16:creationId xmlns:a16="http://schemas.microsoft.com/office/drawing/2014/main" id="{CEE9FC1C-EC65-F734-2469-506496B5DA34}"/>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t="19335" r="-1" b="-1"/>
          <a:stretch/>
        </p:blipFill>
        <p:spPr>
          <a:xfrm>
            <a:off x="3048" y="10"/>
            <a:ext cx="12188952" cy="6857990"/>
          </a:xfrm>
          <a:prstGeom prst="rect">
            <a:avLst/>
          </a:prstGeom>
        </p:spPr>
      </p:pic>
      <p:sp>
        <p:nvSpPr>
          <p:cNvPr id="29"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Οβάλ 6">
            <a:extLst>
              <a:ext uri="{FF2B5EF4-FFF2-40B4-BE49-F238E27FC236}">
                <a16:creationId xmlns:a16="http://schemas.microsoft.com/office/drawing/2014/main" id="{416B8184-A150-FFEB-A200-93EFA49CE0FF}"/>
              </a:ext>
            </a:extLst>
          </p:cNvPr>
          <p:cNvSpPr/>
          <p:nvPr/>
        </p:nvSpPr>
        <p:spPr>
          <a:xfrm>
            <a:off x="8048353" y="4730379"/>
            <a:ext cx="1704513" cy="1230161"/>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dirty="0"/>
          </a:p>
        </p:txBody>
      </p:sp>
      <p:pic>
        <p:nvPicPr>
          <p:cNvPr id="6" name="Εικόνα 5">
            <a:extLst>
              <a:ext uri="{FF2B5EF4-FFF2-40B4-BE49-F238E27FC236}">
                <a16:creationId xmlns:a16="http://schemas.microsoft.com/office/drawing/2014/main" id="{B0F0B910-F54E-968C-EF82-57571D26262E}"/>
              </a:ext>
            </a:extLst>
          </p:cNvPr>
          <p:cNvPicPr>
            <a:picLocks noChangeAspect="1"/>
          </p:cNvPicPr>
          <p:nvPr/>
        </p:nvPicPr>
        <p:blipFill>
          <a:blip r:embed="rId4">
            <a:extLst>
              <a:ext uri="{28A0092B-C50C-407E-A947-70E740481C1C}">
                <a14:useLocalDpi xmlns:a14="http://schemas.microsoft.com/office/drawing/2010/main" val="0"/>
              </a:ext>
            </a:extLst>
          </a:blip>
          <a:srcRect l="1884" r="1884"/>
          <a:stretch/>
        </p:blipFill>
        <p:spPr>
          <a:xfrm>
            <a:off x="-2315" y="-2"/>
            <a:ext cx="5441859" cy="5654940"/>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
        <p:nvSpPr>
          <p:cNvPr id="4" name="Σύννεφο 3">
            <a:extLst>
              <a:ext uri="{FF2B5EF4-FFF2-40B4-BE49-F238E27FC236}">
                <a16:creationId xmlns:a16="http://schemas.microsoft.com/office/drawing/2014/main" id="{89D977FF-4873-A887-6C9A-0FCE5253B0CD}"/>
              </a:ext>
            </a:extLst>
          </p:cNvPr>
          <p:cNvSpPr/>
          <p:nvPr/>
        </p:nvSpPr>
        <p:spPr>
          <a:xfrm>
            <a:off x="6243338" y="1230171"/>
            <a:ext cx="5314543" cy="33759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342900" lvl="0" indent="-228600" algn="just">
              <a:lnSpc>
                <a:spcPct val="90000"/>
              </a:lnSpc>
              <a:buFont typeface="Arial" panose="020B0604020202020204" pitchFamily="34" charset="0"/>
              <a:buChar char="•"/>
            </a:pPr>
            <a:endParaRPr lang="el-GR" dirty="0">
              <a:solidFill>
                <a:schemeClr val="tx1"/>
              </a:solidFill>
            </a:endParaRPr>
          </a:p>
          <a:p>
            <a:pPr marL="342900" lvl="0" indent="-228600" algn="just">
              <a:lnSpc>
                <a:spcPct val="90000"/>
              </a:lnSpc>
              <a:buFont typeface="Arial" panose="020B0604020202020204" pitchFamily="34" charset="0"/>
              <a:buChar char="•"/>
            </a:pPr>
            <a:endParaRPr lang="el-GR" dirty="0">
              <a:solidFill>
                <a:schemeClr val="tx1"/>
              </a:solidFill>
            </a:endParaRPr>
          </a:p>
          <a:p>
            <a:pPr marL="342900" lvl="0" indent="-228600" algn="just">
              <a:lnSpc>
                <a:spcPct val="90000"/>
              </a:lnSpc>
              <a:buFont typeface="Arial" panose="020B0604020202020204" pitchFamily="34" charset="0"/>
              <a:buChar char="•"/>
            </a:pPr>
            <a:r>
              <a:rPr lang="el-GR" dirty="0">
                <a:solidFill>
                  <a:schemeClr val="tx1"/>
                </a:solidFill>
              </a:rPr>
              <a:t>Τι γνώμη έχετε για την τηλεόραση;</a:t>
            </a:r>
          </a:p>
          <a:p>
            <a:pPr marL="342900" lvl="0" indent="-228600">
              <a:lnSpc>
                <a:spcPct val="90000"/>
              </a:lnSpc>
              <a:buFont typeface="Arial" panose="020B0604020202020204" pitchFamily="34" charset="0"/>
              <a:buChar char="•"/>
            </a:pPr>
            <a:endParaRPr lang="el-GR" dirty="0">
              <a:solidFill>
                <a:schemeClr val="tx1"/>
              </a:solidFill>
            </a:endParaRPr>
          </a:p>
          <a:p>
            <a:pPr marL="342900" lvl="0" indent="-228600" algn="just">
              <a:lnSpc>
                <a:spcPct val="90000"/>
              </a:lnSpc>
              <a:buFont typeface="Arial" panose="020B0604020202020204" pitchFamily="34" charset="0"/>
              <a:buChar char="•"/>
            </a:pPr>
            <a:r>
              <a:rPr lang="el-GR" dirty="0">
                <a:solidFill>
                  <a:schemeClr val="tx1"/>
                </a:solidFill>
                <a:effectLst/>
              </a:rPr>
              <a:t>Θεωρείτε ότι </a:t>
            </a:r>
            <a:r>
              <a:rPr lang="el-GR" dirty="0">
                <a:solidFill>
                  <a:schemeClr val="tx1"/>
                </a:solidFill>
              </a:rPr>
              <a:t>ω</a:t>
            </a:r>
            <a:r>
              <a:rPr lang="el-GR" dirty="0">
                <a:solidFill>
                  <a:schemeClr val="tx1"/>
                </a:solidFill>
                <a:effectLst/>
              </a:rPr>
              <a:t>φελεί ή όχι η τηλεόραση στην ζωή του ανθρώπου; Γιατί;</a:t>
            </a:r>
            <a:endParaRPr lang="en-US" dirty="0">
              <a:solidFill>
                <a:schemeClr val="tx1"/>
              </a:solidFill>
              <a:effectLst/>
            </a:endParaRPr>
          </a:p>
          <a:p>
            <a:pPr>
              <a:lnSpc>
                <a:spcPct val="90000"/>
              </a:lnSpc>
            </a:pPr>
            <a:endParaRPr lang="en-US" dirty="0">
              <a:solidFill>
                <a:schemeClr val="tx1"/>
              </a:solidFill>
            </a:endParaRPr>
          </a:p>
        </p:txBody>
      </p:sp>
      <p:sp>
        <p:nvSpPr>
          <p:cNvPr id="5" name="TextBox 4">
            <a:extLst>
              <a:ext uri="{FF2B5EF4-FFF2-40B4-BE49-F238E27FC236}">
                <a16:creationId xmlns:a16="http://schemas.microsoft.com/office/drawing/2014/main" id="{91BBD4B6-E141-71FA-FA2F-4D372937EE19}"/>
              </a:ext>
            </a:extLst>
          </p:cNvPr>
          <p:cNvSpPr txBox="1"/>
          <p:nvPr/>
        </p:nvSpPr>
        <p:spPr>
          <a:xfrm>
            <a:off x="8692687" y="5082211"/>
            <a:ext cx="815298" cy="369332"/>
          </a:xfrm>
          <a:prstGeom prst="rect">
            <a:avLst/>
          </a:prstGeom>
          <a:noFill/>
        </p:spPr>
        <p:txBody>
          <a:bodyPr wrap="square">
            <a:spAutoFit/>
          </a:bodyPr>
          <a:lstStyle/>
          <a:p>
            <a:r>
              <a:rPr lang="en-US" dirty="0">
                <a:solidFill>
                  <a:schemeClr val="bg1"/>
                </a:solidFill>
                <a:hlinkClick r:id="rId2"/>
              </a:rPr>
              <a:t>Padlet</a:t>
            </a:r>
            <a:endParaRPr lang="el-GR" dirty="0">
              <a:solidFill>
                <a:schemeClr val="bg1"/>
              </a:solidFill>
            </a:endParaRPr>
          </a:p>
        </p:txBody>
      </p:sp>
      <p:pic>
        <p:nvPicPr>
          <p:cNvPr id="9" name="Εικόνα 8">
            <a:extLst>
              <a:ext uri="{FF2B5EF4-FFF2-40B4-BE49-F238E27FC236}">
                <a16:creationId xmlns:a16="http://schemas.microsoft.com/office/drawing/2014/main" id="{AE66B42B-DD20-6D5F-7F3B-CD330EDBB0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8647" y="4783453"/>
            <a:ext cx="969997" cy="668090"/>
          </a:xfrm>
          <a:prstGeom prst="rect">
            <a:avLst/>
          </a:prstGeom>
        </p:spPr>
      </p:pic>
    </p:spTree>
    <p:extLst>
      <p:ext uri="{BB962C8B-B14F-4D97-AF65-F5344CB8AC3E}">
        <p14:creationId xmlns:p14="http://schemas.microsoft.com/office/powerpoint/2010/main" val="14274443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Εικόνα 2">
            <a:extLst>
              <a:ext uri="{FF2B5EF4-FFF2-40B4-BE49-F238E27FC236}">
                <a16:creationId xmlns:a16="http://schemas.microsoft.com/office/drawing/2014/main" id="{536A5413-147F-CEBA-E963-C1EC46630FD5}"/>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20" y="1282"/>
            <a:ext cx="12191980" cy="6856718"/>
          </a:xfrm>
          <a:prstGeom prst="rect">
            <a:avLst/>
          </a:prstGeom>
        </p:spPr>
      </p:pic>
      <p:sp>
        <p:nvSpPr>
          <p:cNvPr id="4" name="Ορθογώνιο: Στρογγύλεμα γωνιών 3">
            <a:extLst>
              <a:ext uri="{FF2B5EF4-FFF2-40B4-BE49-F238E27FC236}">
                <a16:creationId xmlns:a16="http://schemas.microsoft.com/office/drawing/2014/main" id="{E8E15183-F916-3A7E-246D-795E503F131E}"/>
              </a:ext>
            </a:extLst>
          </p:cNvPr>
          <p:cNvSpPr/>
          <p:nvPr/>
        </p:nvSpPr>
        <p:spPr>
          <a:xfrm>
            <a:off x="1814512" y="1228724"/>
            <a:ext cx="8562975" cy="341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l-GR" sz="1800" b="1" u="sng" dirty="0">
                <a:effectLst/>
                <a:latin typeface="Times New Roman" panose="02020603050405020304" pitchFamily="18" charset="0"/>
                <a:ea typeface="Times New Roman" panose="02020603050405020304" pitchFamily="18" charset="0"/>
                <a:cs typeface="Arial" panose="020B0604020202020204" pitchFamily="34" charset="0"/>
              </a:rPr>
              <a:t>Δραστηριότητα:</a:t>
            </a:r>
            <a:endParaRPr lang="el-GR" sz="1800" b="1" u="sng"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Aft>
                <a:spcPts val="1000"/>
              </a:spcAft>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cs typeface="Arial" panose="020B0604020202020204" pitchFamily="34" charset="0"/>
              </a:rPr>
              <a:t>Πατήστε τον τροχό και ζωγραφίστε πως πιστεύετε ότι νιώθει ένας άνθρωπος που </a:t>
            </a:r>
            <a:r>
              <a:rPr lang="el-GR" dirty="0">
                <a:latin typeface="Times New Roman" panose="02020603050405020304" pitchFamily="18" charset="0"/>
                <a:ea typeface="Times New Roman" panose="02020603050405020304" pitchFamily="18" charset="0"/>
                <a:cs typeface="Arial" panose="020B0604020202020204" pitchFamily="34" charset="0"/>
              </a:rPr>
              <a:t>παρακολουθεί το συγκεκριμένο πρόγραμμα.</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gn="just">
              <a:lnSpc>
                <a:spcPct val="115000"/>
              </a:lnSpc>
              <a:spcAft>
                <a:spcPts val="1000"/>
              </a:spcAft>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cs typeface="Arial" panose="020B0604020202020204" pitchFamily="34" charset="0"/>
              </a:rPr>
              <a:t>Περιγράψτε την ζωγραφιά σας και εξηγείστε γιατί πιστεύετε ότι ένα τέτοιος άνθρωπος νιώθει έτσι.</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algn="ctr"/>
            <a:endParaRPr lang="el-GR" dirty="0"/>
          </a:p>
        </p:txBody>
      </p:sp>
      <p:pic>
        <p:nvPicPr>
          <p:cNvPr id="9" name="Εικόνα 8" descr="Εικόνα που περιέχει θέση, έπιπλα, καρέκλα&#10;&#10;Περιγραφή που δημιουργήθηκε αυτόματα">
            <a:extLst>
              <a:ext uri="{FF2B5EF4-FFF2-40B4-BE49-F238E27FC236}">
                <a16:creationId xmlns:a16="http://schemas.microsoft.com/office/drawing/2014/main" id="{420269DC-4003-E337-31AD-9E80A78B0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142" y="3032185"/>
            <a:ext cx="3419476" cy="3419476"/>
          </a:xfrm>
          <a:prstGeom prst="rect">
            <a:avLst/>
          </a:prstGeom>
        </p:spPr>
      </p:pic>
      <p:pic>
        <p:nvPicPr>
          <p:cNvPr id="13" name="Εικόνα 12" descr="Εικόνα που περιέχει κείμενο&#10;&#10;Περιγραφή που δημιουργήθηκε αυτόματα">
            <a:hlinkClick r:id="rId4"/>
            <a:extLst>
              <a:ext uri="{FF2B5EF4-FFF2-40B4-BE49-F238E27FC236}">
                <a16:creationId xmlns:a16="http://schemas.microsoft.com/office/drawing/2014/main" id="{913B6335-C9FA-46B0-8713-EBE393C34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379" y="3512975"/>
            <a:ext cx="2215632" cy="2680915"/>
          </a:xfrm>
          <a:prstGeom prst="rect">
            <a:avLst/>
          </a:prstGeom>
        </p:spPr>
      </p:pic>
    </p:spTree>
    <p:extLst>
      <p:ext uri="{BB962C8B-B14F-4D97-AF65-F5344CB8AC3E}">
        <p14:creationId xmlns:p14="http://schemas.microsoft.com/office/powerpoint/2010/main" val="3604755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Εικόνα 2">
            <a:extLst>
              <a:ext uri="{FF2B5EF4-FFF2-40B4-BE49-F238E27FC236}">
                <a16:creationId xmlns:a16="http://schemas.microsoft.com/office/drawing/2014/main" id="{42BED1D1-9E46-5CBD-E0E1-8C50C957BAA2}"/>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98323" y="1282"/>
            <a:ext cx="12290323" cy="6856718"/>
          </a:xfrm>
          <a:prstGeom prst="rect">
            <a:avLst/>
          </a:prstGeom>
        </p:spPr>
      </p:pic>
      <p:sp>
        <p:nvSpPr>
          <p:cNvPr id="4" name="TextBox 3">
            <a:extLst>
              <a:ext uri="{FF2B5EF4-FFF2-40B4-BE49-F238E27FC236}">
                <a16:creationId xmlns:a16="http://schemas.microsoft.com/office/drawing/2014/main" id="{DA9EA913-84AE-98AF-777F-E7124337D4D3}"/>
              </a:ext>
            </a:extLst>
          </p:cNvPr>
          <p:cNvSpPr txBox="1"/>
          <p:nvPr/>
        </p:nvSpPr>
        <p:spPr>
          <a:xfrm rot="260852">
            <a:off x="6357473" y="1037876"/>
            <a:ext cx="5387453" cy="3683060"/>
          </a:xfrm>
          <a:prstGeom prst="rect">
            <a:avLst/>
          </a:prstGeom>
          <a:noFill/>
        </p:spPr>
        <p:txBody>
          <a:bodyPr wrap="square" rtlCol="0">
            <a:spAutoFit/>
          </a:bodyPr>
          <a:lstStyle/>
          <a:p>
            <a:pPr marL="342900" lvl="0" indent="-342900" algn="just">
              <a:lnSpc>
                <a:spcPct val="115000"/>
              </a:lnSpc>
              <a:buFont typeface="Symbol" panose="05050102010706020507" pitchFamily="18" charset="2"/>
              <a:buChar char=""/>
            </a:pPr>
            <a:r>
              <a:rPr lang="el-GR" dirty="0">
                <a:latin typeface="Times New Roman" panose="02020603050405020304" pitchFamily="18" charset="0"/>
                <a:ea typeface="Times New Roman" panose="02020603050405020304" pitchFamily="18" charset="0"/>
                <a:cs typeface="Arial" panose="020B0604020202020204" pitchFamily="34" charset="0"/>
              </a:rPr>
              <a:t>Τι προγράμματα πιστεύετε ότι βλέπουν στην πάνω τηλεόραση και τι προγράμματα στην κάτω</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a:t>
            </a:r>
          </a:p>
          <a:p>
            <a:pPr marL="342900" lvl="0" indent="-342900" algn="just">
              <a:lnSpc>
                <a:spcPct val="115000"/>
              </a:lnSpc>
              <a:buFont typeface="Symbol" panose="05050102010706020507" pitchFamily="18" charset="2"/>
              <a:buChar char=""/>
            </a:pP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Arial" panose="020B0604020202020204" pitchFamily="34" charset="0"/>
              </a:rPr>
              <a:t>Γιατί οι άνθρωποι στην πάνω τηλεόραση χαμογελούν ενώ στην κάτω φαίνονται στεναχωρημένοι;</a:t>
            </a:r>
          </a:p>
          <a:p>
            <a:pPr lvl="0" algn="just">
              <a:lnSpc>
                <a:spcPct val="115000"/>
              </a:lnSpc>
            </a:pP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Arial" panose="020B0604020202020204" pitchFamily="34" charset="0"/>
              </a:rPr>
              <a:t>Έχετε παραδείγματα από την καθημερινότητά σας που τα τηλεοπτικά προγράμματα μπορεί να σας επηρεάσουν; Σε ποιες περιπτώσεις;</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endParaRPr lang="el-GR" dirty="0"/>
          </a:p>
        </p:txBody>
      </p:sp>
      <p:sp>
        <p:nvSpPr>
          <p:cNvPr id="18" name="Ορθογώνιο: Στρογγύλεμα γωνιών 17">
            <a:extLst>
              <a:ext uri="{FF2B5EF4-FFF2-40B4-BE49-F238E27FC236}">
                <a16:creationId xmlns:a16="http://schemas.microsoft.com/office/drawing/2014/main" id="{07A2009A-3EBA-60C1-C22B-6F871C3A0E2B}"/>
              </a:ext>
            </a:extLst>
          </p:cNvPr>
          <p:cNvSpPr/>
          <p:nvPr/>
        </p:nvSpPr>
        <p:spPr>
          <a:xfrm rot="309305">
            <a:off x="6238519" y="504150"/>
            <a:ext cx="5602855" cy="4281986"/>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l-GR"/>
          </a:p>
        </p:txBody>
      </p:sp>
      <p:pic>
        <p:nvPicPr>
          <p:cNvPr id="22" name="Εικόνα 21">
            <a:extLst>
              <a:ext uri="{FF2B5EF4-FFF2-40B4-BE49-F238E27FC236}">
                <a16:creationId xmlns:a16="http://schemas.microsoft.com/office/drawing/2014/main" id="{FDDEB0EB-D691-1DB4-DCAE-A8D595395E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77456" y="4278296"/>
            <a:ext cx="2253806" cy="2253806"/>
          </a:xfrm>
          <a:prstGeom prst="rect">
            <a:avLst/>
          </a:prstGeom>
        </p:spPr>
      </p:pic>
      <p:pic>
        <p:nvPicPr>
          <p:cNvPr id="2" name="Picture 2">
            <a:extLst>
              <a:ext uri="{FF2B5EF4-FFF2-40B4-BE49-F238E27FC236}">
                <a16:creationId xmlns:a16="http://schemas.microsoft.com/office/drawing/2014/main" id="{5E762150-6CF4-47EA-CB58-978027B0F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65" y="269818"/>
            <a:ext cx="4650224" cy="63183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D3B430-C522-363F-9850-56034DFB9D97}"/>
              </a:ext>
            </a:extLst>
          </p:cNvPr>
          <p:cNvSpPr txBox="1"/>
          <p:nvPr/>
        </p:nvSpPr>
        <p:spPr>
          <a:xfrm>
            <a:off x="194724" y="6532102"/>
            <a:ext cx="6223518" cy="369332"/>
          </a:xfrm>
          <a:prstGeom prst="rect">
            <a:avLst/>
          </a:prstGeom>
          <a:noFill/>
        </p:spPr>
        <p:txBody>
          <a:bodyPr wrap="square">
            <a:spAutoFit/>
          </a:bodyPr>
          <a:lstStyle/>
          <a:p>
            <a:r>
              <a:rPr lang="el-GR" dirty="0"/>
              <a:t>http://daskalosa.eu/glossa_e/e_glossa_kef.15.html</a:t>
            </a:r>
          </a:p>
        </p:txBody>
      </p:sp>
    </p:spTree>
    <p:extLst>
      <p:ext uri="{BB962C8B-B14F-4D97-AF65-F5344CB8AC3E}">
        <p14:creationId xmlns:p14="http://schemas.microsoft.com/office/powerpoint/2010/main" val="1721605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2BED1D1-9E46-5CBD-E0E1-8C50C957BAA2}"/>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98323" y="1282"/>
            <a:ext cx="12290323" cy="6856718"/>
          </a:xfrm>
          <a:prstGeom prst="rect">
            <a:avLst/>
          </a:prstGeom>
        </p:spPr>
      </p:pic>
      <p:sp>
        <p:nvSpPr>
          <p:cNvPr id="4" name="TextBox 3">
            <a:extLst>
              <a:ext uri="{FF2B5EF4-FFF2-40B4-BE49-F238E27FC236}">
                <a16:creationId xmlns:a16="http://schemas.microsoft.com/office/drawing/2014/main" id="{DA9EA913-84AE-98AF-777F-E7124337D4D3}"/>
              </a:ext>
            </a:extLst>
          </p:cNvPr>
          <p:cNvSpPr txBox="1"/>
          <p:nvPr/>
        </p:nvSpPr>
        <p:spPr>
          <a:xfrm rot="260852">
            <a:off x="6357473" y="1728418"/>
            <a:ext cx="5387453" cy="2301977"/>
          </a:xfrm>
          <a:prstGeom prst="rect">
            <a:avLst/>
          </a:prstGeom>
          <a:noFill/>
        </p:spPr>
        <p:txBody>
          <a:bodyPr wrap="square" rtlCol="0">
            <a:spAutoFit/>
          </a:bodyPr>
          <a:lstStyle/>
          <a:p>
            <a:pPr marL="342900" lvl="0" indent="-342900" algn="just">
              <a:lnSpc>
                <a:spcPct val="115000"/>
              </a:lnSpc>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rPr>
              <a:t>Τι τίτλο θα βάζατε στ</a:t>
            </a:r>
            <a:r>
              <a:rPr lang="el-GR" dirty="0">
                <a:latin typeface="Times New Roman" panose="02020603050405020304" pitchFamily="18" charset="0"/>
                <a:ea typeface="Times New Roman" panose="02020603050405020304" pitchFamily="18" charset="0"/>
              </a:rPr>
              <a:t>ο κείμενο</a:t>
            </a:r>
            <a:r>
              <a:rPr lang="el-GR" sz="1800" dirty="0">
                <a:effectLst/>
                <a:latin typeface="Times New Roman" panose="02020603050405020304" pitchFamily="18" charset="0"/>
                <a:ea typeface="Times New Roman" panose="02020603050405020304" pitchFamily="18" charset="0"/>
              </a:rPr>
              <a:t>;</a:t>
            </a:r>
          </a:p>
          <a:p>
            <a:pPr marL="342900" lvl="0" indent="-342900" algn="just">
              <a:lnSpc>
                <a:spcPct val="115000"/>
              </a:lnSpc>
              <a:buFont typeface="Symbol" panose="05050102010706020507" pitchFamily="18" charset="2"/>
              <a:buChar char=""/>
            </a:pP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rPr>
              <a:t>Ποιο είναι το είδος του κειμένου;</a:t>
            </a:r>
          </a:p>
          <a:p>
            <a:pPr lvl="0" algn="just">
              <a:lnSpc>
                <a:spcPct val="115000"/>
              </a:lnSpc>
            </a:pP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rPr>
              <a:t>Ποιο πρόσωπο χρησιμοποιεί και γιατί;</a:t>
            </a:r>
          </a:p>
          <a:p>
            <a:pPr marL="342900" lvl="0" indent="-342900" algn="just">
              <a:lnSpc>
                <a:spcPct val="115000"/>
              </a:lnSpc>
              <a:buFont typeface="Symbol" panose="05050102010706020507" pitchFamily="18" charset="2"/>
              <a:buChar char=""/>
            </a:pP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rPr>
              <a:t>Τι θέλει να πετύχει ο σκιτσογράφος;</a:t>
            </a:r>
            <a:endParaRPr lang="el-GR" dirty="0"/>
          </a:p>
        </p:txBody>
      </p:sp>
      <p:sp>
        <p:nvSpPr>
          <p:cNvPr id="18" name="Ορθογώνιο: Στρογγύλεμα γωνιών 17">
            <a:extLst>
              <a:ext uri="{FF2B5EF4-FFF2-40B4-BE49-F238E27FC236}">
                <a16:creationId xmlns:a16="http://schemas.microsoft.com/office/drawing/2014/main" id="{07A2009A-3EBA-60C1-C22B-6F871C3A0E2B}"/>
              </a:ext>
            </a:extLst>
          </p:cNvPr>
          <p:cNvSpPr/>
          <p:nvPr/>
        </p:nvSpPr>
        <p:spPr>
          <a:xfrm rot="309305">
            <a:off x="6209986" y="1137987"/>
            <a:ext cx="5602855" cy="3646864"/>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l-GR"/>
          </a:p>
        </p:txBody>
      </p:sp>
      <p:pic>
        <p:nvPicPr>
          <p:cNvPr id="22" name="Εικόνα 21">
            <a:extLst>
              <a:ext uri="{FF2B5EF4-FFF2-40B4-BE49-F238E27FC236}">
                <a16:creationId xmlns:a16="http://schemas.microsoft.com/office/drawing/2014/main" id="{FDDEB0EB-D691-1DB4-DCAE-A8D595395E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77456" y="4278296"/>
            <a:ext cx="2253806" cy="2253806"/>
          </a:xfrm>
          <a:prstGeom prst="rect">
            <a:avLst/>
          </a:prstGeom>
        </p:spPr>
      </p:pic>
      <p:pic>
        <p:nvPicPr>
          <p:cNvPr id="2" name="Picture 2">
            <a:extLst>
              <a:ext uri="{FF2B5EF4-FFF2-40B4-BE49-F238E27FC236}">
                <a16:creationId xmlns:a16="http://schemas.microsoft.com/office/drawing/2014/main" id="{581B7083-28C0-EC97-A276-0D68EB273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65" y="269818"/>
            <a:ext cx="4650224" cy="6318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76D652-204D-1DD9-B0AE-E2AC0B264A8E}"/>
              </a:ext>
            </a:extLst>
          </p:cNvPr>
          <p:cNvSpPr txBox="1"/>
          <p:nvPr/>
        </p:nvSpPr>
        <p:spPr>
          <a:xfrm>
            <a:off x="194724" y="6532102"/>
            <a:ext cx="6223518" cy="369332"/>
          </a:xfrm>
          <a:prstGeom prst="rect">
            <a:avLst/>
          </a:prstGeom>
          <a:noFill/>
        </p:spPr>
        <p:txBody>
          <a:bodyPr wrap="square">
            <a:spAutoFit/>
          </a:bodyPr>
          <a:lstStyle/>
          <a:p>
            <a:r>
              <a:rPr lang="el-GR" dirty="0"/>
              <a:t>http://daskalosa.eu/glossa_e/e_glossa_kef.15.html</a:t>
            </a:r>
          </a:p>
        </p:txBody>
      </p:sp>
      <p:sp>
        <p:nvSpPr>
          <p:cNvPr id="8" name="Οβάλ 7">
            <a:extLst>
              <a:ext uri="{FF2B5EF4-FFF2-40B4-BE49-F238E27FC236}">
                <a16:creationId xmlns:a16="http://schemas.microsoft.com/office/drawing/2014/main" id="{1838E932-F125-5ED3-C96B-B85476DD9D1D}"/>
              </a:ext>
            </a:extLst>
          </p:cNvPr>
          <p:cNvSpPr/>
          <p:nvPr/>
        </p:nvSpPr>
        <p:spPr>
          <a:xfrm>
            <a:off x="6418242" y="5077909"/>
            <a:ext cx="1704513" cy="1230161"/>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dirty="0"/>
          </a:p>
        </p:txBody>
      </p:sp>
      <p:sp>
        <p:nvSpPr>
          <p:cNvPr id="6" name="TextBox 5">
            <a:extLst>
              <a:ext uri="{FF2B5EF4-FFF2-40B4-BE49-F238E27FC236}">
                <a16:creationId xmlns:a16="http://schemas.microsoft.com/office/drawing/2014/main" id="{B17E69C0-1737-34EB-E9F7-DE2AA33432D6}"/>
              </a:ext>
            </a:extLst>
          </p:cNvPr>
          <p:cNvSpPr txBox="1"/>
          <p:nvPr/>
        </p:nvSpPr>
        <p:spPr>
          <a:xfrm>
            <a:off x="6816128" y="5508324"/>
            <a:ext cx="1236190" cy="369332"/>
          </a:xfrm>
          <a:prstGeom prst="rect">
            <a:avLst/>
          </a:prstGeom>
          <a:noFill/>
        </p:spPr>
        <p:txBody>
          <a:bodyPr wrap="square">
            <a:spAutoFit/>
          </a:bodyPr>
          <a:lstStyle/>
          <a:p>
            <a:r>
              <a:rPr lang="en-US" dirty="0">
                <a:solidFill>
                  <a:schemeClr val="bg1"/>
                </a:solidFill>
                <a:hlinkClick r:id="rId5"/>
              </a:rPr>
              <a:t>e-me blog</a:t>
            </a:r>
            <a:endParaRPr lang="el-GR" dirty="0">
              <a:solidFill>
                <a:schemeClr val="bg1"/>
              </a:solidFill>
            </a:endParaRPr>
          </a:p>
        </p:txBody>
      </p:sp>
      <p:pic>
        <p:nvPicPr>
          <p:cNvPr id="7" name="Εικόνα 6">
            <a:extLst>
              <a:ext uri="{FF2B5EF4-FFF2-40B4-BE49-F238E27FC236}">
                <a16:creationId xmlns:a16="http://schemas.microsoft.com/office/drawing/2014/main" id="{C73A18BF-B510-D7BE-E8C4-5207C597AA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849" y="5221588"/>
            <a:ext cx="969997" cy="668090"/>
          </a:xfrm>
          <a:prstGeom prst="rect">
            <a:avLst/>
          </a:prstGeom>
        </p:spPr>
      </p:pic>
    </p:spTree>
    <p:extLst>
      <p:ext uri="{BB962C8B-B14F-4D97-AF65-F5344CB8AC3E}">
        <p14:creationId xmlns:p14="http://schemas.microsoft.com/office/powerpoint/2010/main" val="3661895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Εικόνα 2">
            <a:extLst>
              <a:ext uri="{FF2B5EF4-FFF2-40B4-BE49-F238E27FC236}">
                <a16:creationId xmlns:a16="http://schemas.microsoft.com/office/drawing/2014/main" id="{7AF73F40-579E-5F49-4E11-460B2EB82EEF}"/>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20" y="1282"/>
            <a:ext cx="12191980" cy="6856718"/>
          </a:xfrm>
          <a:prstGeom prst="rect">
            <a:avLst/>
          </a:prstGeom>
        </p:spPr>
      </p:pic>
      <p:sp>
        <p:nvSpPr>
          <p:cNvPr id="5" name="Ορθογώνιο: Στρογγύλεμα γωνιών 4">
            <a:extLst>
              <a:ext uri="{FF2B5EF4-FFF2-40B4-BE49-F238E27FC236}">
                <a16:creationId xmlns:a16="http://schemas.microsoft.com/office/drawing/2014/main" id="{62323E9C-E6B9-6AFE-2BA4-C9B5F3B5BF45}"/>
              </a:ext>
            </a:extLst>
          </p:cNvPr>
          <p:cNvSpPr/>
          <p:nvPr/>
        </p:nvSpPr>
        <p:spPr>
          <a:xfrm>
            <a:off x="228139" y="1092190"/>
            <a:ext cx="8344361" cy="396558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ct val="115000"/>
              </a:lnSpc>
              <a:spcAft>
                <a:spcPts val="1000"/>
              </a:spcAft>
            </a:pPr>
            <a:r>
              <a:rPr lang="el-GR" sz="1800" b="1" u="sng" dirty="0">
                <a:effectLst/>
                <a:latin typeface="Times New Roman" panose="02020603050405020304" pitchFamily="18" charset="0"/>
                <a:ea typeface="Times New Roman" panose="02020603050405020304" pitchFamily="18" charset="0"/>
                <a:cs typeface="Arial" panose="020B0604020202020204" pitchFamily="34" charset="0"/>
              </a:rPr>
              <a:t>Δραστηριότητα</a:t>
            </a:r>
            <a:r>
              <a:rPr lang="el-GR"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l-GR" sz="1600" b="1" dirty="0">
              <a:latin typeface="Calibri" panose="020F0502020204030204" pitchFamily="34" charset="0"/>
              <a:ea typeface="Times New Roman" panose="02020603050405020304" pitchFamily="18" charset="0"/>
              <a:cs typeface="Arial" panose="020B0604020202020204" pitchFamily="34" charset="0"/>
            </a:endParaRPr>
          </a:p>
          <a:p>
            <a:pPr marL="285750" indent="-285750" algn="just">
              <a:lnSpc>
                <a:spcPct val="115000"/>
              </a:lnSpc>
              <a:spcAft>
                <a:spcPts val="1000"/>
              </a:spcAft>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cs typeface="Arial" panose="020B0604020202020204" pitchFamily="34" charset="0"/>
              </a:rPr>
              <a:t>Χωριστείτε σε δυάδες</a:t>
            </a:r>
          </a:p>
          <a:p>
            <a:pPr marL="285750" indent="-285750" algn="just">
              <a:lnSpc>
                <a:spcPct val="115000"/>
              </a:lnSpc>
              <a:spcAft>
                <a:spcPts val="1000"/>
              </a:spcAft>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cs typeface="Arial" panose="020B0604020202020204" pitchFamily="34" charset="0"/>
              </a:rPr>
              <a:t>Ανοίξτε το πρόγραμμα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hlinkClick r:id="rId3"/>
              </a:rPr>
              <a:t>Pizap</a:t>
            </a:r>
            <a:r>
              <a:rPr lang="el-GR" dirty="0">
                <a:latin typeface="Times New Roman" panose="02020603050405020304" pitchFamily="18" charset="0"/>
                <a:ea typeface="Times New Roman" panose="02020603050405020304" pitchFamily="18" charset="0"/>
                <a:cs typeface="Arial" panose="020B0604020202020204" pitchFamily="34" charset="0"/>
              </a:rPr>
              <a:t> και συνδεθείτε </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με το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mail </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σας</a:t>
            </a:r>
          </a:p>
          <a:p>
            <a:pPr marL="285750" indent="-285750" algn="just">
              <a:lnSpc>
                <a:spcPct val="115000"/>
              </a:lnSpc>
              <a:spcAft>
                <a:spcPts val="1000"/>
              </a:spcAft>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cs typeface="Arial" panose="020B0604020202020204" pitchFamily="34" charset="0"/>
              </a:rPr>
              <a:t>Εισάγετε την εικόνα που σχολιάσαμε (βρίσκεται στην επιφάνεια εργασίας)</a:t>
            </a:r>
          </a:p>
          <a:p>
            <a:pPr marL="285750" indent="-285750" algn="just">
              <a:lnSpc>
                <a:spcPct val="115000"/>
              </a:lnSpc>
              <a:spcAft>
                <a:spcPts val="1000"/>
              </a:spcAft>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cs typeface="Arial" panose="020B0604020202020204" pitchFamily="34" charset="0"/>
              </a:rPr>
              <a:t>Βάλτε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speech bubbles </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σε κάθε τηλεόραση και </a:t>
            </a:r>
            <a:r>
              <a:rPr lang="el-GR" dirty="0">
                <a:latin typeface="Times New Roman" panose="02020603050405020304" pitchFamily="18" charset="0"/>
                <a:ea typeface="Times New Roman" panose="02020603050405020304" pitchFamily="18" charset="0"/>
                <a:cs typeface="Arial" panose="020B0604020202020204" pitchFamily="34" charset="0"/>
              </a:rPr>
              <a:t>γ</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ράψτε μία φράση που ίσως να ακούγεται από το τηλεοπτικό πρόγραμμα κάθε τηλεόρασης. </a:t>
            </a:r>
          </a:p>
          <a:p>
            <a:pPr marL="285750" indent="-285750" algn="just">
              <a:lnSpc>
                <a:spcPct val="115000"/>
              </a:lnSpc>
              <a:spcAft>
                <a:spcPts val="1000"/>
              </a:spcAft>
              <a:buFont typeface="Arial" panose="020B0604020202020204" pitchFamily="34" charset="0"/>
              <a:buChar char="•"/>
            </a:pPr>
            <a:r>
              <a:rPr lang="el-GR" dirty="0">
                <a:latin typeface="Times New Roman" panose="02020603050405020304" pitchFamily="18" charset="0"/>
                <a:ea typeface="Times New Roman" panose="02020603050405020304" pitchFamily="18" charset="0"/>
                <a:cs typeface="Arial" panose="020B0604020202020204" pitchFamily="34" charset="0"/>
              </a:rPr>
              <a:t>Αποθηκεύστε </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την εικόνα και παρουσιάστε την  στην ολομέλεια της τάξης, ώστε να συζητήσετε γιατί γράψατε τις συγκεκριμένες </a:t>
            </a:r>
            <a:r>
              <a:rPr lang="el-GR" dirty="0">
                <a:latin typeface="Times New Roman" panose="02020603050405020304" pitchFamily="18" charset="0"/>
                <a:ea typeface="Times New Roman" panose="02020603050405020304" pitchFamily="18" charset="0"/>
                <a:cs typeface="Arial" panose="020B0604020202020204" pitchFamily="34" charset="0"/>
              </a:rPr>
              <a:t>φράσει</a:t>
            </a:r>
            <a:r>
              <a:rPr lang="el-GR" sz="1800" dirty="0">
                <a:effectLst/>
                <a:latin typeface="Times New Roman" panose="02020603050405020304" pitchFamily="18" charset="0"/>
                <a:ea typeface="Times New Roman" panose="02020603050405020304" pitchFamily="18" charset="0"/>
                <a:cs typeface="Arial" panose="020B0604020202020204" pitchFamily="34" charset="0"/>
              </a:rPr>
              <a:t>ς.</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lgn="ctr"/>
            <a:endParaRPr lang="el-GR" dirty="0"/>
          </a:p>
        </p:txBody>
      </p:sp>
      <p:pic>
        <p:nvPicPr>
          <p:cNvPr id="11" name="Εικόνα 10" descr="Εικόνα που περιέχει κείμενο, ηλεκτρονικές συσκευές, υπολογιστής&#10;&#10;Περιγραφή που δημιουργήθηκε αυτόματα">
            <a:extLst>
              <a:ext uri="{FF2B5EF4-FFF2-40B4-BE49-F238E27FC236}">
                <a16:creationId xmlns:a16="http://schemas.microsoft.com/office/drawing/2014/main" id="{B3659513-3F71-93AB-0D6C-29AD834D7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8060" y="2870210"/>
            <a:ext cx="2895600" cy="2895600"/>
          </a:xfrm>
          <a:prstGeom prst="rect">
            <a:avLst/>
          </a:prstGeom>
        </p:spPr>
      </p:pic>
      <p:pic>
        <p:nvPicPr>
          <p:cNvPr id="4" name="Εικόνα 3">
            <a:extLst>
              <a:ext uri="{FF2B5EF4-FFF2-40B4-BE49-F238E27FC236}">
                <a16:creationId xmlns:a16="http://schemas.microsoft.com/office/drawing/2014/main" id="{BE32184D-A3C6-B39D-E79B-6736010B9829}"/>
              </a:ext>
            </a:extLst>
          </p:cNvPr>
          <p:cNvPicPr>
            <a:picLocks noChangeAspect="1"/>
          </p:cNvPicPr>
          <p:nvPr/>
        </p:nvPicPr>
        <p:blipFill rotWithShape="1">
          <a:blip r:embed="rId5"/>
          <a:srcRect l="-1" t="17083" r="25" b="5000"/>
          <a:stretch/>
        </p:blipFill>
        <p:spPr>
          <a:xfrm>
            <a:off x="6861245" y="149739"/>
            <a:ext cx="5329231" cy="2336287"/>
          </a:xfrm>
          <a:prstGeom prst="rect">
            <a:avLst/>
          </a:prstGeom>
        </p:spPr>
      </p:pic>
    </p:spTree>
    <p:extLst>
      <p:ext uri="{BB962C8B-B14F-4D97-AF65-F5344CB8AC3E}">
        <p14:creationId xmlns:p14="http://schemas.microsoft.com/office/powerpoint/2010/main" val="235666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39ECA3C-6C92-6978-A35A-6E0B21CB7165}"/>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20" y="1282"/>
            <a:ext cx="12191980" cy="6856718"/>
          </a:xfrm>
          <a:prstGeom prst="rect">
            <a:avLst/>
          </a:prstGeom>
        </p:spPr>
      </p:pic>
      <p:sp>
        <p:nvSpPr>
          <p:cNvPr id="3" name="Ορθογώνιο: Στρογγύλεμα γωνιών 2">
            <a:extLst>
              <a:ext uri="{FF2B5EF4-FFF2-40B4-BE49-F238E27FC236}">
                <a16:creationId xmlns:a16="http://schemas.microsoft.com/office/drawing/2014/main" id="{68C142A3-63DD-34D9-CFBD-5C3C8509C832}"/>
              </a:ext>
            </a:extLst>
          </p:cNvPr>
          <p:cNvSpPr/>
          <p:nvPr/>
        </p:nvSpPr>
        <p:spPr>
          <a:xfrm rot="21233265">
            <a:off x="500861" y="1387432"/>
            <a:ext cx="7254322" cy="2205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just">
              <a:lnSpc>
                <a:spcPct val="115000"/>
              </a:lnSpc>
              <a:spcAft>
                <a:spcPts val="1000"/>
              </a:spcAft>
            </a:pPr>
            <a:r>
              <a:rPr lang="el-GR" sz="1800" b="1" u="sng" dirty="0">
                <a:effectLst/>
                <a:latin typeface="Times New Roman" panose="02020603050405020304" pitchFamily="18" charset="0"/>
                <a:ea typeface="Times New Roman" panose="02020603050405020304" pitchFamily="18" charset="0"/>
                <a:cs typeface="Arial" panose="020B0604020202020204" pitchFamily="34" charset="0"/>
              </a:rPr>
              <a:t>Δραστηριότητα</a:t>
            </a:r>
          </a:p>
          <a:p>
            <a:pPr marL="285750" indent="-285750" algn="just">
              <a:lnSpc>
                <a:spcPct val="115000"/>
              </a:lnSpc>
              <a:spcAft>
                <a:spcPts val="1000"/>
              </a:spcAft>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cs typeface="Arial" panose="020B0604020202020204" pitchFamily="34" charset="0"/>
              </a:rPr>
              <a:t>Χωριστείτε σε ομάδες των τεσσάρων ατόμων. </a:t>
            </a:r>
          </a:p>
          <a:p>
            <a:pPr marL="285750" indent="-285750" algn="just">
              <a:lnSpc>
                <a:spcPct val="115000"/>
              </a:lnSpc>
              <a:spcAft>
                <a:spcPts val="1000"/>
              </a:spcAft>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cs typeface="Arial" panose="020B0604020202020204" pitchFamily="34" charset="0"/>
              </a:rPr>
              <a:t>Παίξτε ένα μικρό θεατρικό και αναπαραστήστε την εικόνα που φτιάξατε προηγουμένως.</a:t>
            </a:r>
            <a:endParaRPr lang="el-GR"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D76C8C1-6E0B-9848-5D3A-74F444070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027" y="3429000"/>
            <a:ext cx="3152465" cy="3152465"/>
          </a:xfrm>
          <a:prstGeom prst="rect">
            <a:avLst/>
          </a:prstGeom>
        </p:spPr>
      </p:pic>
      <p:sp>
        <p:nvSpPr>
          <p:cNvPr id="7" name="Σύννεφο 6">
            <a:extLst>
              <a:ext uri="{FF2B5EF4-FFF2-40B4-BE49-F238E27FC236}">
                <a16:creationId xmlns:a16="http://schemas.microsoft.com/office/drawing/2014/main" id="{BD286D87-773E-76B1-2476-CFEDE8BFF492}"/>
              </a:ext>
            </a:extLst>
          </p:cNvPr>
          <p:cNvSpPr/>
          <p:nvPr/>
        </p:nvSpPr>
        <p:spPr>
          <a:xfrm>
            <a:off x="7170825" y="521234"/>
            <a:ext cx="4310744" cy="196876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nSpc>
                <a:spcPct val="115000"/>
              </a:lnSpc>
              <a:buFont typeface="Symbol" panose="05050102010706020507" pitchFamily="18" charset="2"/>
              <a:buChar cha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Τι πιστεύετε ότι συζητούν οι συγκεκριμένοι άνθρωποι στο τηλεοπτικό πρόγραμμα;</a:t>
            </a:r>
            <a:endParaRPr lang="el-GR"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73409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3654</TotalTime>
  <Words>814</Words>
  <Application>Microsoft Office PowerPoint</Application>
  <PresentationFormat>Ευρεία οθόνη</PresentationFormat>
  <Paragraphs>102</Paragraphs>
  <Slides>18</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18</vt:i4>
      </vt:variant>
    </vt:vector>
  </HeadingPairs>
  <TitlesOfParts>
    <vt:vector size="25" baseType="lpstr">
      <vt:lpstr>Arial</vt:lpstr>
      <vt:lpstr>Calibri</vt:lpstr>
      <vt:lpstr>Calibri Light</vt:lpstr>
      <vt:lpstr>Symbol</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Konstantina Nteri</dc:creator>
  <cp:lastModifiedBy>Konstantina Nteri</cp:lastModifiedBy>
  <cp:revision>1</cp:revision>
  <dcterms:created xsi:type="dcterms:W3CDTF">2022-06-21T19:37:47Z</dcterms:created>
  <dcterms:modified xsi:type="dcterms:W3CDTF">2023-04-23T17:27:49Z</dcterms:modified>
</cp:coreProperties>
</file>