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73" r:id="rId3"/>
    <p:sldId id="272" r:id="rId4"/>
    <p:sldId id="257" r:id="rId5"/>
    <p:sldId id="259" r:id="rId6"/>
    <p:sldId id="260" r:id="rId7"/>
    <p:sldId id="266" r:id="rId8"/>
    <p:sldId id="267" r:id="rId9"/>
    <p:sldId id="268" r:id="rId10"/>
    <p:sldId id="269" r:id="rId11"/>
    <p:sldId id="270" r:id="rId12"/>
    <p:sldId id="27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4CA17DCC-108B-4805-8F6B-1A4CC9BE75B8}">
          <p14:sldIdLst>
            <p14:sldId id="256"/>
            <p14:sldId id="273"/>
            <p14:sldId id="272"/>
            <p14:sldId id="257"/>
            <p14:sldId id="259"/>
            <p14:sldId id="260"/>
            <p14:sldId id="266"/>
            <p14:sldId id="267"/>
            <p14:sldId id="268"/>
            <p14:sldId id="269"/>
            <p14:sldId id="270"/>
            <p14:sldId id="274"/>
            <p14:sldId id="265"/>
          </p14:sldIdLst>
        </p14:section>
        <p14:section name="Ενότητα χωρίς τίτλο" id="{400B825C-4F9B-4C85-B61F-5EC782B73B7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40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68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996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86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73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99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5362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08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2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02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6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68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471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46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26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92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9E8E-2A15-40DD-B59A-A82D636B1267}" type="datetimeFigureOut">
              <a:rPr lang="el-GR" smtClean="0"/>
              <a:t>12/03/2022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A35352-7C73-46E4-B68F-D9A7C286E8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466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48DF50-38B1-407B-9151-3E6BAFE7F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ΔΙΑΤΡΟΦΗ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209F637-EEB1-4F79-8016-B1D665860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ΟΜΑΔΕΣ ΤΡΟΦΙΜΩΝ</a:t>
            </a:r>
          </a:p>
          <a:p>
            <a:pPr lvl="0"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ΟΙΚΙΑΚΗ ΟΙΚΟΝΟΜΙΑ</a:t>
            </a:r>
          </a:p>
          <a:p>
            <a:pPr lvl="0"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Α΄ ΓΥΜΝΑΣΙΟΥ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569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D02B55-7960-4B3A-B308-4839BC3C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34" y="514924"/>
            <a:ext cx="3854528" cy="1278466"/>
          </a:xfrm>
        </p:spPr>
        <p:txBody>
          <a:bodyPr>
            <a:normAutofit/>
          </a:bodyPr>
          <a:lstStyle/>
          <a:p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4. Κρέας – ψάρι – όσπρια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5F62210-A01C-46B0-A147-0C13442C3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878" y="1384162"/>
            <a:ext cx="2543175" cy="1800225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0AC76F-1CFC-48D9-A48E-620DBA2E3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784" y="2136775"/>
            <a:ext cx="3854528" cy="258444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κόκκινο κρέας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π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ουλερικά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α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βγό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ψάρια και θαλασσινά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όσπρια</a:t>
            </a:r>
          </a:p>
          <a:p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A12560B-B1CD-4FC3-A419-86BFCEBF1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12" y="324015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1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A6B4DB-A197-4659-A4DC-DC0BBBA8A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0708"/>
            <a:ext cx="3854528" cy="1278466"/>
          </a:xfrm>
        </p:spPr>
        <p:txBody>
          <a:bodyPr>
            <a:normAutofit/>
          </a:bodyPr>
          <a:lstStyle/>
          <a:p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5. Λίπη – έλαια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2ED9DB5-C901-42A8-8A16-3CDE75B73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70" y="1523930"/>
            <a:ext cx="2857500" cy="1600200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1A43F3B-F370-419C-8B8D-0D78A7099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854" y="2136775"/>
            <a:ext cx="3854528" cy="25844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όλα τα είδη λαδιού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ούτυρο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αργαρίνη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ξηροί καρποί</a:t>
            </a:r>
            <a:endParaRPr lang="el-G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CCDCCDC4-02F8-489B-AFF5-41BC3A943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3428999"/>
            <a:ext cx="2781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5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4B7276-5382-45D6-B631-F0E832E6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ΑΝΑΚΕΦΑΛΑΙΩΣΗ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6912F8C3-B6E2-4298-9580-3702862FC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6" y="1219200"/>
            <a:ext cx="9023118" cy="5200650"/>
          </a:xfrm>
        </p:spPr>
      </p:pic>
    </p:spTree>
    <p:extLst>
      <p:ext uri="{BB962C8B-B14F-4D97-AF65-F5344CB8AC3E}">
        <p14:creationId xmlns:p14="http://schemas.microsoft.com/office/powerpoint/2010/main" val="267979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931029" y="2190496"/>
            <a:ext cx="32389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i="1" spc="-20" dirty="0">
                <a:solidFill>
                  <a:srgbClr val="292934"/>
                </a:solidFill>
                <a:latin typeface="Arial"/>
                <a:cs typeface="Arial"/>
              </a:rPr>
              <a:t>Τέλος</a:t>
            </a:r>
            <a:r>
              <a:rPr sz="2400" b="1" i="1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92934"/>
                </a:solidFill>
                <a:latin typeface="Arial"/>
                <a:cs typeface="Arial"/>
              </a:rPr>
              <a:t>Παρουσίασης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5732" y="5648959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39">
                <a:moveTo>
                  <a:pt x="71120" y="396239"/>
                </a:moveTo>
                <a:lnTo>
                  <a:pt x="43451" y="390651"/>
                </a:lnTo>
                <a:lnTo>
                  <a:pt x="20843" y="375410"/>
                </a:lnTo>
                <a:lnTo>
                  <a:pt x="5593" y="352804"/>
                </a:lnTo>
                <a:lnTo>
                  <a:pt x="0" y="325119"/>
                </a:lnTo>
                <a:lnTo>
                  <a:pt x="0" y="71119"/>
                </a:lnTo>
                <a:lnTo>
                  <a:pt x="5593" y="43435"/>
                </a:lnTo>
                <a:lnTo>
                  <a:pt x="20843" y="20829"/>
                </a:lnTo>
                <a:lnTo>
                  <a:pt x="43451" y="5588"/>
                </a:lnTo>
                <a:lnTo>
                  <a:pt x="711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33253" y="5648959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39">
                <a:moveTo>
                  <a:pt x="0" y="0"/>
                </a:moveTo>
                <a:lnTo>
                  <a:pt x="27721" y="5588"/>
                </a:lnTo>
                <a:lnTo>
                  <a:pt x="50323" y="20829"/>
                </a:lnTo>
                <a:lnTo>
                  <a:pt x="65543" y="43435"/>
                </a:lnTo>
                <a:lnTo>
                  <a:pt x="71120" y="71119"/>
                </a:lnTo>
                <a:lnTo>
                  <a:pt x="71120" y="325119"/>
                </a:lnTo>
                <a:lnTo>
                  <a:pt x="65543" y="352804"/>
                </a:lnTo>
                <a:lnTo>
                  <a:pt x="50323" y="375410"/>
                </a:lnTo>
                <a:lnTo>
                  <a:pt x="27721" y="390651"/>
                </a:lnTo>
                <a:lnTo>
                  <a:pt x="0" y="39623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0" y="5694362"/>
            <a:ext cx="685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μήλο, φρούτα, καρπός, καρδιά, αγάπη, τροφή, υγιής, υγεία, μήλα, το κόκκινο, ακόμα φωτογραφία ζωή, νεκρή φύση, μακρο φωτογραφία, ταπετσαρία υπολογιστών, παράγω, ουρανός">
            <a:extLst>
              <a:ext uri="{FF2B5EF4-FFF2-40B4-BE49-F238E27FC236}">
                <a16:creationId xmlns:a16="http://schemas.microsoft.com/office/drawing/2014/main" id="{FCC41EAC-9261-4032-809B-24150F260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3733" y="1131994"/>
            <a:ext cx="6628716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94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B70DB-A84D-4C65-9EF2-7326CD4B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F64B8A-9213-4DD2-9DD1-09FB28777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αναγνωρίζουν οι μαθητές τα θρεπτικά </a:t>
            </a:r>
            <a:r>
              <a:rPr 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συστατικά και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επιρροή τους στον ανθρώπινο οργανισμό.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ταξινομούν τα τρόφιμα στις κατηγορίες τροφίμων που ανήκουν.</a:t>
            </a:r>
          </a:p>
        </p:txBody>
      </p:sp>
    </p:spTree>
    <p:extLst>
      <p:ext uri="{BB962C8B-B14F-4D97-AF65-F5344CB8AC3E}">
        <p14:creationId xmlns:p14="http://schemas.microsoft.com/office/powerpoint/2010/main" val="406938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B70091-DC37-4E08-9698-2804D009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1000"/>
            <a:ext cx="8911687" cy="1524000"/>
          </a:xfrm>
        </p:spPr>
        <p:txBody>
          <a:bodyPr/>
          <a:lstStyle/>
          <a:p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ΣΥΜΠΕΡΑΣΜΑΤΑ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Θρεπτικά Συστατικά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D67BD-FC4C-4761-8B61-49D8F066E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6909"/>
            <a:ext cx="8596668" cy="3880773"/>
          </a:xfrm>
        </p:spPr>
        <p:txBody>
          <a:bodyPr>
            <a:normAutofit/>
          </a:bodyPr>
          <a:lstStyle/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υδατάνθρακες </a:t>
            </a:r>
          </a:p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λιπίδια </a:t>
            </a:r>
          </a:p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πρωτεΐνες</a:t>
            </a:r>
          </a:p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βιταμίνες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μέταλλα/ιχνοστοιχεία </a:t>
            </a:r>
            <a:endParaRPr lang="el-G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νερό.</a:t>
            </a:r>
          </a:p>
          <a:p>
            <a:pPr algn="l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A0F043C5-4B2A-40B5-8763-B61E5C87B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117" y="2011845"/>
            <a:ext cx="2695575" cy="16954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FC6BE42-88CD-4F37-AFAF-2069B5BE8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13" y="3788740"/>
            <a:ext cx="29908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9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0DD625-4F8C-4DC8-BC73-E2A91AB1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1280890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ντιοξειδωτικές</a:t>
            </a:r>
            <a:r>
              <a:rPr lang="el-GR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υσίες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E01BA4-80A5-4D0B-81EA-A815FE44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511"/>
            <a:ext cx="8596668" cy="388077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εριέχονται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στα φρούτα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χόρτα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φρέσκα μυρωδικά</a:t>
            </a: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ελαιόλαδο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κρασί </a:t>
            </a: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64F3D9F-ADA1-48FC-B59A-E675B7B23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18" y="4555364"/>
            <a:ext cx="2705100" cy="168592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145BECA3-2A1B-456C-875D-427D388FE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502" y="2727603"/>
            <a:ext cx="2619375" cy="174307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B9A0FD86-8C8A-4350-8BC3-E41C434B76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752" y="1006506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6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4AF788-B876-4285-9362-1A1F853B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υμπληρώματα</a:t>
            </a:r>
            <a:r>
              <a:rPr lang="el-GR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διατροφής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D498F2-F571-439B-B762-A7CE55EA4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μπορούν να αντικαταστήσουν τις βιταμίνες που μας παρέχουν τα φρούτα και τα λαχανικά.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προτιμότερο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επιλέξουμε τρόφιμα που είναι: 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νόστιμα, σύμφωνα με τις γευστικές μας προτιμήσεις </a:t>
            </a:r>
          </a:p>
          <a:p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ρακτικά π.χ. εύκολα στη μεταφορά για το σχολείο ή γρήγορα στο ζέσταμα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υγιεινά και με ποικιλία, ώστε να τροφοδοτήσουμε σωστά τον οργανισμό μας.</a:t>
            </a:r>
          </a:p>
          <a:p>
            <a:pPr marL="0" indent="0" algn="l">
              <a:buNone/>
            </a:pPr>
            <a:endParaRPr lang="el-G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8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C3614E-802A-43EE-AA4C-BAA04116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34" y="450574"/>
            <a:ext cx="8219844" cy="1685141"/>
          </a:xfrm>
        </p:spPr>
        <p:txBody>
          <a:bodyPr>
            <a:normAutofit fontScale="90000"/>
          </a:bodyPr>
          <a:lstStyle/>
          <a:p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r>
              <a:rPr lang="el-GR" sz="2400" dirty="0">
                <a:latin typeface="TimesNewRomanPSMT"/>
              </a:rPr>
              <a:t>                                      </a:t>
            </a:r>
            <a:r>
              <a:rPr lang="el-GR" sz="4000" dirty="0">
                <a:latin typeface="TimesNewRomanPSMT"/>
              </a:rPr>
              <a:t>Ομάδες Τροφίμων</a:t>
            </a: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br>
              <a:rPr lang="el-GR" sz="2400" b="1" dirty="0">
                <a:solidFill>
                  <a:schemeClr val="tx1"/>
                </a:solidFill>
                <a:latin typeface="TimesNewRomanPSMT"/>
              </a:rPr>
            </a:br>
            <a:r>
              <a:rPr lang="el-GR" sz="2400" b="1" dirty="0">
                <a:solidFill>
                  <a:schemeClr val="tx1"/>
                </a:solidFill>
                <a:latin typeface="TimesNewRomanPSMT"/>
              </a:rPr>
              <a:t>1</a:t>
            </a:r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. Γάλα και γαλακτοκομικά</a:t>
            </a:r>
            <a:br>
              <a:rPr lang="el-GR" sz="2000" b="0" i="0" u="none" strike="noStrike" baseline="0" dirty="0">
                <a:latin typeface="TimesNewRomanPSMT"/>
              </a:rPr>
            </a:br>
            <a:endParaRPr lang="el-GR" dirty="0"/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9959CE1D-4365-4226-8E8D-094D24DAF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64" y="2809462"/>
            <a:ext cx="3600395" cy="2335740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3AB3821-2B3D-43C6-8BC2-3AFCE1588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784" y="2137837"/>
            <a:ext cx="3854528" cy="25844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το γάλα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το τυρί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 το γιαούρτι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905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3FD42F-52A5-4FD5-A25A-1B41993B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7249"/>
            <a:ext cx="3854528" cy="1278466"/>
          </a:xfrm>
        </p:spPr>
        <p:txBody>
          <a:bodyPr>
            <a:normAutofit/>
          </a:bodyPr>
          <a:lstStyle/>
          <a:p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2. Φρούτα και χορταρικά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747C07C3-52AC-41E4-9178-F7EC98CD7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862" y="2936096"/>
            <a:ext cx="4148318" cy="2330828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DAD443-014D-4603-B6AC-021AD54FB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260234"/>
            <a:ext cx="3854528" cy="25844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φ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ρούτα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λ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αχανικά</a:t>
            </a:r>
            <a:endParaRPr lang="el-GR" sz="2400" dirty="0">
              <a:solidFill>
                <a:schemeClr val="tx1"/>
              </a:solidFill>
              <a:latin typeface="TimesNewRomanPS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φρέσκα μυρωδικά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1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000142-C5D3-4802-A806-7FAFE117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3473"/>
            <a:ext cx="3854528" cy="1278466"/>
          </a:xfrm>
        </p:spPr>
        <p:txBody>
          <a:bodyPr>
            <a:normAutofit/>
          </a:bodyPr>
          <a:lstStyle/>
          <a:p>
            <a:r>
              <a:rPr lang="el-GR" sz="2400" b="1" i="0" u="none" strike="noStrike" baseline="0" dirty="0">
                <a:solidFill>
                  <a:schemeClr val="tx1"/>
                </a:solidFill>
                <a:latin typeface="TimesNewRomanPSMT"/>
              </a:rPr>
              <a:t>3. Δημητριακά – ψωμί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9CF5CC50-CB81-46F0-BA70-CDD1CDC30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62" y="2623931"/>
            <a:ext cx="3952927" cy="2911889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959E53-2975-47A1-A20A-54FD8669F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1634" y="2136775"/>
            <a:ext cx="3854528" cy="25844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ψ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ωμί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ζυμαρικά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TimesNewRomanPSMT"/>
              </a:rPr>
              <a:t>ρ</a:t>
            </a: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ύζι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>
                <a:solidFill>
                  <a:schemeClr val="tx1"/>
                </a:solidFill>
                <a:latin typeface="TimesNewRomanPSMT"/>
              </a:rPr>
              <a:t>πατάτα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610609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206</Words>
  <Application>Microsoft Office PowerPoint</Application>
  <PresentationFormat>Ευρεία οθόνη</PresentationFormat>
  <Paragraphs>54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TimesNewRomanPSMT</vt:lpstr>
      <vt:lpstr>Wingdings 3</vt:lpstr>
      <vt:lpstr>Θρόισμα</vt:lpstr>
      <vt:lpstr>ΔΙΑΤΡΟΦΗ</vt:lpstr>
      <vt:lpstr>Παρουσίαση του PowerPoint</vt:lpstr>
      <vt:lpstr>Στόχοι</vt:lpstr>
      <vt:lpstr>ΣΥΜΠΕΡΑΣΜΑΤΑ Θρεπτικά Συστατικά</vt:lpstr>
      <vt:lpstr>Αντιοξειδωτικές Ουσίες</vt:lpstr>
      <vt:lpstr>Συμπληρώματα διατροφής</vt:lpstr>
      <vt:lpstr>                                              Ομάδες Τροφίμων  1. Γάλα και γαλακτοκομικά </vt:lpstr>
      <vt:lpstr>2. Φρούτα και χορταρικά</vt:lpstr>
      <vt:lpstr>3. Δημητριακά – ψωμί</vt:lpstr>
      <vt:lpstr>4. Κρέας – ψάρι – όσπρια</vt:lpstr>
      <vt:lpstr>5. Λίπη – έλαια</vt:lpstr>
      <vt:lpstr>ΑΝΑΚΕΦΑΛΑΙΩΣΗ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ΔΙΑΤΡΟΦΗ</dc:title>
  <dc:creator>Κρυσταλλία</dc:creator>
  <cp:lastModifiedBy>ΧΡΙΣΤΙΝΑ ΜΑΚΡΥΘΑΝΑΣΗ</cp:lastModifiedBy>
  <cp:revision>36</cp:revision>
  <dcterms:created xsi:type="dcterms:W3CDTF">2020-11-14T09:32:35Z</dcterms:created>
  <dcterms:modified xsi:type="dcterms:W3CDTF">2022-03-12T15:57:46Z</dcterms:modified>
</cp:coreProperties>
</file>