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67" r:id="rId4"/>
    <p:sldId id="270" r:id="rId5"/>
    <p:sldId id="276" r:id="rId6"/>
    <p:sldId id="269" r:id="rId7"/>
    <p:sldId id="271" r:id="rId8"/>
    <p:sldId id="272" r:id="rId9"/>
    <p:sldId id="273" r:id="rId10"/>
    <p:sldId id="258"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7395C4A-0059-46DD-BD26-F5D1DF5FB9F4}" type="datetimeFigureOut">
              <a:rPr lang="el-GR" smtClean="0"/>
              <a:pPr/>
              <a:t>22/2/2023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6C5262-0FCA-4D6D-BA22-FE95814B35B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7395C4A-0059-46DD-BD26-F5D1DF5FB9F4}" type="datetimeFigureOut">
              <a:rPr lang="el-GR" smtClean="0"/>
              <a:pPr/>
              <a:t>22/2/2023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6C5262-0FCA-4D6D-BA22-FE95814B35B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7395C4A-0059-46DD-BD26-F5D1DF5FB9F4}" type="datetimeFigureOut">
              <a:rPr lang="el-GR" smtClean="0"/>
              <a:pPr/>
              <a:t>22/2/2023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6C5262-0FCA-4D6D-BA22-FE95814B35B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7395C4A-0059-46DD-BD26-F5D1DF5FB9F4}" type="datetimeFigureOut">
              <a:rPr lang="el-GR" smtClean="0"/>
              <a:pPr/>
              <a:t>22/2/2023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6C5262-0FCA-4D6D-BA22-FE95814B35B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7395C4A-0059-46DD-BD26-F5D1DF5FB9F4}" type="datetimeFigureOut">
              <a:rPr lang="el-GR" smtClean="0"/>
              <a:pPr/>
              <a:t>22/2/2023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6C5262-0FCA-4D6D-BA22-FE95814B35B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7395C4A-0059-46DD-BD26-F5D1DF5FB9F4}" type="datetimeFigureOut">
              <a:rPr lang="el-GR" smtClean="0"/>
              <a:pPr/>
              <a:t>22/2/2023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B6C5262-0FCA-4D6D-BA22-FE95814B35B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7395C4A-0059-46DD-BD26-F5D1DF5FB9F4}" type="datetimeFigureOut">
              <a:rPr lang="el-GR" smtClean="0"/>
              <a:pPr/>
              <a:t>22/2/2023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B6C5262-0FCA-4D6D-BA22-FE95814B35B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7395C4A-0059-46DD-BD26-F5D1DF5FB9F4}" type="datetimeFigureOut">
              <a:rPr lang="el-GR" smtClean="0"/>
              <a:pPr/>
              <a:t>22/2/2023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B6C5262-0FCA-4D6D-BA22-FE95814B35B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7395C4A-0059-46DD-BD26-F5D1DF5FB9F4}" type="datetimeFigureOut">
              <a:rPr lang="el-GR" smtClean="0"/>
              <a:pPr/>
              <a:t>22/2/2023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B6C5262-0FCA-4D6D-BA22-FE95814B35B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7395C4A-0059-46DD-BD26-F5D1DF5FB9F4}" type="datetimeFigureOut">
              <a:rPr lang="el-GR" smtClean="0"/>
              <a:pPr/>
              <a:t>22/2/2023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B6C5262-0FCA-4D6D-BA22-FE95814B35B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7395C4A-0059-46DD-BD26-F5D1DF5FB9F4}" type="datetimeFigureOut">
              <a:rPr lang="el-GR" smtClean="0"/>
              <a:pPr/>
              <a:t>22/2/2023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B6C5262-0FCA-4D6D-BA22-FE95814B35B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t="-37000" b="-37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95C4A-0059-46DD-BD26-F5D1DF5FB9F4}" type="datetimeFigureOut">
              <a:rPr lang="el-GR" smtClean="0"/>
              <a:pPr/>
              <a:t>22/2/2023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C5262-0FCA-4D6D-BA22-FE95814B35B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useduc.gr/docs/Istoria/C/163-190_C_GYM_KEF_09.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latin typeface="Times New Roman" pitchFamily="18" charset="0"/>
                <a:cs typeface="Times New Roman" pitchFamily="18" charset="0"/>
              </a:rPr>
              <a:t>ΔΗΜΗΤΡΗΣ ΛΑΣΚΑΡΗΣ</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2o </a:t>
            </a:r>
            <a:r>
              <a:rPr lang="el-GR" dirty="0" smtClean="0">
                <a:latin typeface="Times New Roman" pitchFamily="18" charset="0"/>
                <a:cs typeface="Times New Roman" pitchFamily="18" charset="0"/>
              </a:rPr>
              <a:t>ΓΕΛ Ελευθερίου-Κορδελιού</a:t>
            </a:r>
            <a:endParaRPr lang="el-GR" dirty="0">
              <a:latin typeface="Times New Roman" pitchFamily="18" charset="0"/>
              <a:cs typeface="Times New Roman" pitchFamily="18" charset="0"/>
            </a:endParaRPr>
          </a:p>
        </p:txBody>
      </p:sp>
      <p:sp>
        <p:nvSpPr>
          <p:cNvPr id="3" name="2 - Υπότιτλος"/>
          <p:cNvSpPr>
            <a:spLocks noGrp="1"/>
          </p:cNvSpPr>
          <p:nvPr>
            <p:ph type="subTitle" idx="1"/>
          </p:nvPr>
        </p:nvSpPr>
        <p:spPr/>
        <p:txBody>
          <a:bodyPr/>
          <a:lstStyle/>
          <a:p>
            <a:r>
              <a:rPr lang="el-GR" dirty="0" smtClean="0">
                <a:latin typeface="Times New Roman" pitchFamily="18" charset="0"/>
                <a:cs typeface="Times New Roman" pitchFamily="18" charset="0"/>
              </a:rPr>
              <a:t>ΥΙΟΘΕΤΩ ΤΟ ΕΡΓΟ: «ΑΝΘΡΩΠΟΣ ΚΑΙ ΠΕΡΙΣΤΕΡΙ» του </a:t>
            </a:r>
            <a:r>
              <a:rPr lang="en-US" dirty="0" smtClean="0">
                <a:latin typeface="Times New Roman" pitchFamily="18" charset="0"/>
                <a:cs typeface="Times New Roman" pitchFamily="18" charset="0"/>
              </a:rPr>
              <a:t>PABLO PICASSO</a:t>
            </a: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Times New Roman" panose="02020603050405020304" pitchFamily="18" charset="0"/>
                <a:cs typeface="Times New Roman" panose="02020603050405020304" pitchFamily="18" charset="0"/>
              </a:rPr>
              <a:t>ΔΙΚΤΥΟΓΡΑΦΙΑ</a:t>
            </a:r>
            <a:endParaRPr lang="el-GR"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p:txBody>
          <a:bodyPr/>
          <a:lstStyle/>
          <a:p>
            <a:r>
              <a:rPr lang="en-US" dirty="0" smtClean="0">
                <a:hlinkClick r:id="rId2"/>
              </a:rPr>
              <a:t>https://museduc.gr/docs/Istoria/C/163-190_C_GYM_KEF_09.pdf</a:t>
            </a:r>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ΜΕΣΟΠΟΛΕΜΟΣ ΣΤΗΝ ΕΥΡΩΠΗ</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85000" lnSpcReduction="20000"/>
          </a:bodyPr>
          <a:lstStyle/>
          <a:p>
            <a:r>
              <a:rPr lang="el-GR" b="1" dirty="0" smtClean="0">
                <a:latin typeface="Times New Roman" pitchFamily="18" charset="0"/>
                <a:cs typeface="Times New Roman" pitchFamily="18" charset="0"/>
              </a:rPr>
              <a:t>ΟΙΚΟΝΟΜΙΑ</a:t>
            </a:r>
            <a:r>
              <a:rPr lang="el-GR" dirty="0" smtClean="0">
                <a:latin typeface="Times New Roman" pitchFamily="18" charset="0"/>
                <a:cs typeface="Times New Roman" pitchFamily="18" charset="0"/>
              </a:rPr>
              <a:t>: Οικονομική κρίση, Φτώχεια, Ανεργία, Μείωση μισθών, Απούλητα αγροτικά προϊόντα</a:t>
            </a:r>
          </a:p>
          <a:p>
            <a:pPr>
              <a:buNone/>
            </a:pPr>
            <a:endParaRPr lang="el-GR" dirty="0" smtClean="0">
              <a:latin typeface="Times New Roman" pitchFamily="18" charset="0"/>
              <a:cs typeface="Times New Roman" pitchFamily="18" charset="0"/>
            </a:endParaRPr>
          </a:p>
          <a:p>
            <a:r>
              <a:rPr lang="el-GR" b="1" dirty="0" smtClean="0">
                <a:latin typeface="Times New Roman" pitchFamily="18" charset="0"/>
                <a:cs typeface="Times New Roman" pitchFamily="18" charset="0"/>
              </a:rPr>
              <a:t>ΠΟΛΙΤΙΚΗ</a:t>
            </a:r>
            <a:r>
              <a:rPr lang="el-GR" dirty="0" smtClean="0">
                <a:latin typeface="Times New Roman" pitchFamily="18" charset="0"/>
                <a:cs typeface="Times New Roman" pitchFamily="18" charset="0"/>
              </a:rPr>
              <a:t>:</a:t>
            </a:r>
            <a:r>
              <a:rPr lang="el-GR" b="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Αστάθειες, Φασισμός, Κομμουνισμός, Δικτατορία, Επαναστατικά κινήματα </a:t>
            </a:r>
          </a:p>
          <a:p>
            <a:endParaRPr lang="el-GR" dirty="0" smtClean="0">
              <a:latin typeface="Times New Roman" pitchFamily="18" charset="0"/>
              <a:cs typeface="Times New Roman" pitchFamily="18" charset="0"/>
            </a:endParaRPr>
          </a:p>
          <a:p>
            <a:r>
              <a:rPr lang="el-GR" b="1" dirty="0" smtClean="0">
                <a:latin typeface="Times New Roman" pitchFamily="18" charset="0"/>
                <a:cs typeface="Times New Roman" pitchFamily="18" charset="0"/>
              </a:rPr>
              <a:t>ΚΟΙΝΩΝΙΑ</a:t>
            </a:r>
            <a:r>
              <a:rPr lang="el-GR" dirty="0" smtClean="0">
                <a:latin typeface="Times New Roman" pitchFamily="18" charset="0"/>
                <a:cs typeface="Times New Roman" pitchFamily="18" charset="0"/>
              </a:rPr>
              <a:t>: Κρίση αξιών, θεσμών-Δικαιώματα στις γυναίκες, κοινωνική ασφάλιση</a:t>
            </a:r>
          </a:p>
          <a:p>
            <a:pPr>
              <a:buNone/>
            </a:pPr>
            <a:endParaRPr lang="el-GR" dirty="0" smtClean="0">
              <a:latin typeface="Times New Roman" pitchFamily="18" charset="0"/>
              <a:cs typeface="Times New Roman" pitchFamily="18" charset="0"/>
            </a:endParaRPr>
          </a:p>
          <a:p>
            <a:r>
              <a:rPr lang="el-GR" b="1" dirty="0" smtClean="0">
                <a:latin typeface="Times New Roman" pitchFamily="18" charset="0"/>
                <a:cs typeface="Times New Roman" pitchFamily="18" charset="0"/>
              </a:rPr>
              <a:t>ΤΕΧΝΕΣ</a:t>
            </a:r>
            <a:r>
              <a:rPr lang="el-GR" dirty="0" smtClean="0">
                <a:latin typeface="Times New Roman" pitchFamily="18" charset="0"/>
                <a:cs typeface="Times New Roman" pitchFamily="18" charset="0"/>
              </a:rPr>
              <a:t>: Σουρεαλισμός, </a:t>
            </a:r>
            <a:r>
              <a:rPr lang="el-GR" dirty="0" err="1" smtClean="0">
                <a:latin typeface="Times New Roman" pitchFamily="18" charset="0"/>
                <a:cs typeface="Times New Roman" pitchFamily="18" charset="0"/>
              </a:rPr>
              <a:t>Ποπ</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αρτ</a:t>
            </a:r>
            <a:r>
              <a:rPr lang="el-GR" dirty="0" smtClean="0">
                <a:latin typeface="Times New Roman" pitchFamily="18" charset="0"/>
                <a:cs typeface="Times New Roman" pitchFamily="18" charset="0"/>
              </a:rPr>
              <a:t>, Κυβισμός-Περιοδικά, Εφημερίδες </a:t>
            </a: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latin typeface="Times New Roman" pitchFamily="18" charset="0"/>
                <a:cs typeface="Times New Roman" pitchFamily="18" charset="0"/>
              </a:rPr>
              <a:t>Υιοθετώ το έργο:</a:t>
            </a:r>
            <a:br>
              <a:rPr lang="el-GR"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PICASSO PABLO</a:t>
            </a:r>
            <a:r>
              <a:rPr lang="el-GR" sz="2800" dirty="0" smtClean="0">
                <a:latin typeface="Times New Roman" pitchFamily="18" charset="0"/>
                <a:cs typeface="Times New Roman" pitchFamily="18" charset="0"/>
              </a:rPr>
              <a:t>, «ΑΝΘΡΩΠΟΣ ΚΑΙ ΠΕΡΙΣΤΕΡΙ»</a:t>
            </a:r>
            <a:endParaRPr lang="el-GR" sz="2800" dirty="0">
              <a:latin typeface="Times New Roman" pitchFamily="18" charset="0"/>
              <a:cs typeface="Times New Roman" pitchFamily="18" charset="0"/>
            </a:endParaRPr>
          </a:p>
        </p:txBody>
      </p:sp>
      <p:pic>
        <p:nvPicPr>
          <p:cNvPr id="1026" name="Picture 2" descr="E:\Στιγμιότυπο οθόνης (336).png"/>
          <p:cNvPicPr>
            <a:picLocks noGrp="1" noChangeAspect="1" noChangeArrowheads="1"/>
          </p:cNvPicPr>
          <p:nvPr>
            <p:ph idx="1"/>
          </p:nvPr>
        </p:nvPicPr>
        <p:blipFill>
          <a:blip r:embed="rId2" cstate="print"/>
          <a:srcRect/>
          <a:stretch>
            <a:fillRect/>
          </a:stretch>
        </p:blipFill>
        <p:spPr bwMode="auto">
          <a:xfrm>
            <a:off x="179512" y="1484784"/>
            <a:ext cx="8784976" cy="537321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«ΑΝΘΡΩΠΟΣ ΚΑΙ ΠΕΡΙΣΤΕΡΙ»: Περιγράφω, Εντοπίζω, Προσλαμβάνω</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l-GR" sz="2000" b="1" dirty="0" smtClean="0">
                <a:latin typeface="Times New Roman" pitchFamily="18" charset="0"/>
                <a:cs typeface="Times New Roman" pitchFamily="18" charset="0"/>
              </a:rPr>
              <a:t>Περιγράφω τον πίνακα, Προσλαμβάνω:</a:t>
            </a:r>
            <a:r>
              <a:rPr lang="el-GR" sz="2000" dirty="0" smtClean="0">
                <a:latin typeface="Times New Roman" pitchFamily="18" charset="0"/>
                <a:cs typeface="Times New Roman" pitchFamily="18" charset="0"/>
              </a:rPr>
              <a:t> Ο Πικάσο, ενδεχομένως, θέλει να δείξει πώς η πολιτική την περίοδο του μεσοπολέμου σφραγίζει  την ελευθερία των πολιτών. Αυτό το απεικονίζει με τα κάγκελα και τον άνθρωπο ο οποίος κοιτάει με βουρκωμένα μάτια το περιστέρι. Το περιστέρι, ίσως, συμβολίζει την  ελπίδα για ελευθερία και ειρήνη.  </a:t>
            </a:r>
          </a:p>
          <a:p>
            <a:pPr>
              <a:buNone/>
            </a:pPr>
            <a:endParaRPr lang="el-GR" sz="2400" b="1" dirty="0" smtClean="0"/>
          </a:p>
          <a:p>
            <a:pPr algn="just"/>
            <a:r>
              <a:rPr lang="el-GR" sz="2000" b="1" dirty="0" smtClean="0">
                <a:latin typeface="Times New Roman" pitchFamily="18" charset="0"/>
                <a:cs typeface="Times New Roman" pitchFamily="18" charset="0"/>
              </a:rPr>
              <a:t>Εντοπίζω στοιχεία αφαίρεσης, Προσλαμβάνω: </a:t>
            </a:r>
            <a:r>
              <a:rPr lang="el-GR" sz="2000" dirty="0" smtClean="0">
                <a:latin typeface="Times New Roman" pitchFamily="18" charset="0"/>
                <a:cs typeface="Times New Roman" pitchFamily="18" charset="0"/>
              </a:rPr>
              <a:t>ΚΥΒΙΣΜΟΣ: Ο άνθρωπος είναι σχεδιασμένος με έντονες λεπτές γραμμές για να φανεί η λύπη του. Ο πίνακας δεν έχει αποκλειστική οπτική γωνία: π.χ. θα μπορούσε αντί να είναι ο άνθρωπος πίσω από τα κάγκελα να βρίσκεται το περιστέρι πίσω από ένα κλουβί. Το έντονο γαλάζιο χρώμα στο περίγραμμα του περιστεριού τονίζει την ελπίδα και κάνει αντίθεση πάνω στα καφέ κάγκελα που τονίζουν τη φυλακή.</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ΜΕΣΟΠΟΛΕΜΟΣ ΣΤΗΝ ΕΛΛΑΔΑ</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7500" lnSpcReduction="20000"/>
          </a:bodyPr>
          <a:lstStyle/>
          <a:p>
            <a:r>
              <a:rPr lang="el-GR" b="1" dirty="0" smtClean="0">
                <a:latin typeface="Times New Roman" pitchFamily="18" charset="0"/>
                <a:cs typeface="Times New Roman" pitchFamily="18" charset="0"/>
              </a:rPr>
              <a:t>ΟΙΚΟΝΟΜΙΑ</a:t>
            </a:r>
            <a:r>
              <a:rPr lang="el-GR" dirty="0" smtClean="0">
                <a:latin typeface="Times New Roman" pitchFamily="18" charset="0"/>
                <a:cs typeface="Times New Roman" pitchFamily="18" charset="0"/>
              </a:rPr>
              <a:t>: Ακρίβεια, Ανεργία</a:t>
            </a:r>
          </a:p>
          <a:p>
            <a:pPr>
              <a:buNone/>
            </a:pPr>
            <a:endParaRPr lang="el-GR" dirty="0" smtClean="0">
              <a:latin typeface="Times New Roman" pitchFamily="18" charset="0"/>
              <a:cs typeface="Times New Roman" pitchFamily="18" charset="0"/>
            </a:endParaRPr>
          </a:p>
          <a:p>
            <a:r>
              <a:rPr lang="el-GR" b="1" dirty="0" smtClean="0">
                <a:latin typeface="Times New Roman" pitchFamily="18" charset="0"/>
                <a:cs typeface="Times New Roman" pitchFamily="18" charset="0"/>
              </a:rPr>
              <a:t>ΠΟΛΙΤΙΚΗ</a:t>
            </a:r>
            <a:r>
              <a:rPr lang="el-GR" dirty="0" smtClean="0">
                <a:latin typeface="Times New Roman" pitchFamily="18" charset="0"/>
                <a:cs typeface="Times New Roman" pitchFamily="18" charset="0"/>
              </a:rPr>
              <a:t>:</a:t>
            </a:r>
            <a:r>
              <a:rPr lang="el-GR" b="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Αστάθειες, Πραξικοπήματα, Επεμβάσεις στρατού στην πολιτική ζωή, Δικτατορία Μεταξά</a:t>
            </a:r>
          </a:p>
          <a:p>
            <a:endParaRPr lang="el-GR" dirty="0" smtClean="0">
              <a:latin typeface="Times New Roman" pitchFamily="18" charset="0"/>
              <a:cs typeface="Times New Roman" pitchFamily="18" charset="0"/>
            </a:endParaRPr>
          </a:p>
          <a:p>
            <a:pPr algn="just"/>
            <a:r>
              <a:rPr lang="el-GR" b="1" dirty="0" smtClean="0">
                <a:latin typeface="Times New Roman" pitchFamily="18" charset="0"/>
                <a:cs typeface="Times New Roman" pitchFamily="18" charset="0"/>
              </a:rPr>
              <a:t>ΚΟΙΝΩΝΙΑ</a:t>
            </a:r>
            <a:r>
              <a:rPr lang="el-GR" dirty="0" smtClean="0">
                <a:latin typeface="Times New Roman" pitchFamily="18" charset="0"/>
                <a:cs typeface="Times New Roman" pitchFamily="18" charset="0"/>
              </a:rPr>
              <a:t>: Πρόσφυγες με άλλα ήθη και έθιμα, Φεμινιστικές οργανώσεις, Απεργία του 1936 στη Θεσσαλονίκη</a:t>
            </a:r>
          </a:p>
          <a:p>
            <a:pPr algn="just">
              <a:buNone/>
            </a:pPr>
            <a:endParaRPr lang="el-GR" dirty="0" smtClean="0">
              <a:latin typeface="Times New Roman" pitchFamily="18" charset="0"/>
              <a:cs typeface="Times New Roman" pitchFamily="18" charset="0"/>
            </a:endParaRPr>
          </a:p>
          <a:p>
            <a:r>
              <a:rPr lang="el-GR" b="1" dirty="0" smtClean="0">
                <a:latin typeface="Times New Roman" pitchFamily="18" charset="0"/>
                <a:cs typeface="Times New Roman" pitchFamily="18" charset="0"/>
              </a:rPr>
              <a:t>ΤΕΧΝΕΣ</a:t>
            </a:r>
            <a:r>
              <a:rPr lang="el-GR" dirty="0" smtClean="0">
                <a:latin typeface="Times New Roman" pitchFamily="18" charset="0"/>
                <a:cs typeface="Times New Roman" pitchFamily="18" charset="0"/>
              </a:rPr>
              <a:t>: Σουρεαλισμός, </a:t>
            </a:r>
            <a:r>
              <a:rPr lang="el-GR" b="1" dirty="0" smtClean="0">
                <a:latin typeface="Times New Roman" pitchFamily="18" charset="0"/>
                <a:cs typeface="Times New Roman" pitchFamily="18" charset="0"/>
              </a:rPr>
              <a:t>Γενιά του 1930, «Ελληνοκεντρικός μοντερνισμός»: Επιρροές από τα ευρωπαϊκά κινήματα αφαίρεσης σε συνδυασμό με τον ελληνικό πολιτισμό.</a:t>
            </a:r>
            <a:endParaRPr lang="el-G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latin typeface="Times New Roman" pitchFamily="18" charset="0"/>
                <a:cs typeface="Times New Roman" pitchFamily="18" charset="0"/>
              </a:rPr>
              <a:t>ΓΕΝΙΑ ΤΟΥ 1930: </a:t>
            </a:r>
            <a:br>
              <a:rPr lang="el-GR" sz="3200" dirty="0" smtClean="0">
                <a:latin typeface="Times New Roman" pitchFamily="18" charset="0"/>
                <a:cs typeface="Times New Roman" pitchFamily="18" charset="0"/>
              </a:rPr>
            </a:br>
            <a:r>
              <a:rPr lang="el-GR" sz="3200" dirty="0" smtClean="0">
                <a:latin typeface="Times New Roman" pitchFamily="18" charset="0"/>
                <a:cs typeface="Times New Roman" pitchFamily="18" charset="0"/>
              </a:rPr>
              <a:t>Φ. ΚΟΝΤΟΓΛΟΥ, </a:t>
            </a:r>
            <a:br>
              <a:rPr lang="el-GR" sz="3200" dirty="0" smtClean="0">
                <a:latin typeface="Times New Roman" pitchFamily="18" charset="0"/>
                <a:cs typeface="Times New Roman" pitchFamily="18" charset="0"/>
              </a:rPr>
            </a:br>
            <a:r>
              <a:rPr lang="el-GR" sz="3200" dirty="0" smtClean="0">
                <a:latin typeface="Times New Roman" pitchFamily="18" charset="0"/>
                <a:cs typeface="Times New Roman" pitchFamily="18" charset="0"/>
              </a:rPr>
              <a:t>«Η ΙΩΝΙΚΗ ΔΩΔΕΚΑΠΟΛΗ»</a:t>
            </a:r>
            <a:endParaRPr lang="el-GR" sz="3200"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498815" y="1600200"/>
            <a:ext cx="614637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latin typeface="Times New Roman" panose="02020603050405020304" pitchFamily="18" charset="0"/>
                <a:cs typeface="Times New Roman" panose="02020603050405020304" pitchFamily="18" charset="0"/>
              </a:rPr>
              <a:t>ΓΕΝΙΑ ΤΟΥ 1930:</a:t>
            </a:r>
            <a:br>
              <a:rPr lang="el-GR" sz="3200" dirty="0" smtClean="0">
                <a:latin typeface="Times New Roman" panose="02020603050405020304" pitchFamily="18" charset="0"/>
                <a:cs typeface="Times New Roman" panose="02020603050405020304" pitchFamily="18" charset="0"/>
              </a:rPr>
            </a:br>
            <a:r>
              <a:rPr lang="el-GR" sz="3200" dirty="0" smtClean="0">
                <a:latin typeface="Times New Roman" panose="02020603050405020304" pitchFamily="18" charset="0"/>
                <a:cs typeface="Times New Roman" panose="02020603050405020304" pitchFamily="18" charset="0"/>
              </a:rPr>
              <a:t>Φ.ΚΟΝΤΟΓΛΟΥ, «Η ΙΩΝΙΚΗ ΔΩΔΕΚΑΠΟΛΗ»</a:t>
            </a:r>
            <a:endParaRPr lang="el-GR" sz="3200"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p:txBody>
          <a:bodyPr>
            <a:normAutofit/>
          </a:bodyPr>
          <a:lstStyle/>
          <a:p>
            <a:pPr algn="just"/>
            <a:r>
              <a:rPr lang="el-GR" sz="2800" dirty="0" smtClean="0">
                <a:latin typeface="Times New Roman" panose="02020603050405020304" pitchFamily="18" charset="0"/>
                <a:cs typeface="Times New Roman" panose="02020603050405020304" pitchFamily="18" charset="0"/>
              </a:rPr>
              <a:t>Στοιχεία αρχαίου ελληνικού και βυζαντινού πολιτισμού: κίονες, κορώνες, ενδύματα </a:t>
            </a:r>
          </a:p>
          <a:p>
            <a:pPr algn="just"/>
            <a:endParaRPr lang="el-GR" sz="2800" dirty="0" smtClean="0">
              <a:latin typeface="Times New Roman" panose="02020603050405020304" pitchFamily="18" charset="0"/>
              <a:cs typeface="Times New Roman" panose="02020603050405020304" pitchFamily="18" charset="0"/>
            </a:endParaRPr>
          </a:p>
          <a:p>
            <a:pPr algn="just"/>
            <a:r>
              <a:rPr lang="el-GR" sz="2800" b="1" dirty="0" smtClean="0">
                <a:latin typeface="Times New Roman" panose="02020603050405020304" pitchFamily="18" charset="0"/>
                <a:cs typeface="Times New Roman" panose="02020603050405020304" pitchFamily="18" charset="0"/>
              </a:rPr>
              <a:t>Επιρροές από την ευρωπαϊκή αφαίρεση:</a:t>
            </a:r>
            <a:r>
              <a:rPr lang="el-GR" sz="2800" dirty="0" smtClean="0">
                <a:latin typeface="Times New Roman" panose="02020603050405020304" pitchFamily="18" charset="0"/>
                <a:cs typeface="Times New Roman" panose="02020603050405020304" pitchFamily="18" charset="0"/>
              </a:rPr>
              <a:t> Ζωγραφικά μέσα: Χρώματα όχι πολύ φωτεινά. Σκιές. Στοιχεία κυβισμού, όπως έντονες λεπτές γραμμές</a:t>
            </a:r>
          </a:p>
          <a:p>
            <a:pPr algn="just"/>
            <a:endParaRPr lang="el-GR" sz="1600" dirty="0" smtClean="0">
              <a:latin typeface="Times New Roman" panose="02020603050405020304" pitchFamily="18" charset="0"/>
              <a:cs typeface="Times New Roman" panose="02020603050405020304" pitchFamily="18" charset="0"/>
            </a:endParaRPr>
          </a:p>
          <a:p>
            <a:pPr algn="just"/>
            <a:endParaRPr lang="el-GR" sz="1600" dirty="0" smtClean="0">
              <a:latin typeface="Times New Roman" panose="02020603050405020304" pitchFamily="18" charset="0"/>
              <a:cs typeface="Times New Roman" panose="02020603050405020304" pitchFamily="18" charset="0"/>
            </a:endParaRPr>
          </a:p>
          <a:p>
            <a:pPr algn="just"/>
            <a:endParaRPr lang="el-GR" sz="1600" dirty="0" smtClean="0">
              <a:latin typeface="Times New Roman" panose="02020603050405020304" pitchFamily="18" charset="0"/>
              <a:cs typeface="Times New Roman" panose="02020603050405020304" pitchFamily="18" charset="0"/>
            </a:endParaRPr>
          </a:p>
          <a:p>
            <a:pPr algn="just"/>
            <a:endParaRPr lang="el-GR" sz="1600" dirty="0" smtClean="0">
              <a:latin typeface="Times New Roman" panose="02020603050405020304" pitchFamily="18" charset="0"/>
              <a:cs typeface="Times New Roman" panose="02020603050405020304" pitchFamily="18" charset="0"/>
            </a:endParaRPr>
          </a:p>
          <a:p>
            <a:pPr algn="just"/>
            <a:endParaRPr lang="el-GR" sz="1600" dirty="0" smtClean="0">
              <a:latin typeface="Times New Roman" panose="02020603050405020304" pitchFamily="18" charset="0"/>
              <a:cs typeface="Times New Roman" panose="02020603050405020304" pitchFamily="18" charset="0"/>
            </a:endParaRPr>
          </a:p>
          <a:p>
            <a:pPr marL="0" indent="0">
              <a:buNone/>
            </a:pPr>
            <a:endParaRPr lang="el-GR" sz="1600" b="1" dirty="0" smtClean="0"/>
          </a:p>
          <a:p>
            <a:endParaRPr lang="el-GR" sz="16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anose="02020603050405020304" pitchFamily="18" charset="0"/>
                <a:cs typeface="Times New Roman" panose="02020603050405020304" pitchFamily="18" charset="0"/>
              </a:rPr>
              <a:t>Ζωγραφίζω με </a:t>
            </a:r>
            <a:r>
              <a:rPr lang="el-GR" dirty="0" err="1" smtClean="0">
                <a:latin typeface="Times New Roman" panose="02020603050405020304" pitchFamily="18" charset="0"/>
                <a:cs typeface="Times New Roman" panose="02020603050405020304" pitchFamily="18" charset="0"/>
              </a:rPr>
              <a:t>αφόρμηση</a:t>
            </a:r>
            <a:r>
              <a:rPr lang="el-GR" dirty="0" smtClean="0">
                <a:latin typeface="Times New Roman" panose="02020603050405020304" pitchFamily="18" charset="0"/>
                <a:cs typeface="Times New Roman" panose="02020603050405020304" pitchFamily="18" charset="0"/>
              </a:rPr>
              <a:t> το «Άνθρωπος και Περιστέρι» - 1</a:t>
            </a:r>
            <a:r>
              <a:rPr lang="el-GR" baseline="30000" dirty="0" smtClean="0">
                <a:latin typeface="Times New Roman" panose="02020603050405020304" pitchFamily="18" charset="0"/>
                <a:cs typeface="Times New Roman" panose="02020603050405020304" pitchFamily="18" charset="0"/>
              </a:rPr>
              <a:t>ο</a:t>
            </a:r>
            <a:r>
              <a:rPr lang="el-GR" dirty="0" smtClean="0">
                <a:latin typeface="Times New Roman" panose="02020603050405020304" pitchFamily="18" charset="0"/>
                <a:cs typeface="Times New Roman" panose="02020603050405020304" pitchFamily="18" charset="0"/>
              </a:rPr>
              <a:t> Έργο</a:t>
            </a:r>
            <a:endParaRPr lang="el-GR"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a:xfrm>
            <a:off x="323528" y="1412776"/>
            <a:ext cx="8229600" cy="4525963"/>
          </a:xfrm>
        </p:spPr>
        <p:txBody>
          <a:bodyPr>
            <a:noAutofit/>
          </a:bodyPr>
          <a:lstStyle/>
          <a:p>
            <a:pPr algn="just"/>
            <a:endParaRPr lang="el-GR" sz="2000" b="1" dirty="0" smtClean="0"/>
          </a:p>
          <a:p>
            <a:pPr algn="just"/>
            <a:r>
              <a:rPr lang="el-GR" sz="2400" dirty="0">
                <a:latin typeface="Times New Roman" panose="02020603050405020304" pitchFamily="18" charset="0"/>
                <a:cs typeface="Times New Roman" panose="02020603050405020304" pitchFamily="18" charset="0"/>
              </a:rPr>
              <a:t>Τ</a:t>
            </a:r>
            <a:r>
              <a:rPr lang="el-GR" sz="2400" dirty="0" smtClean="0">
                <a:latin typeface="Times New Roman" panose="02020603050405020304" pitchFamily="18" charset="0"/>
                <a:cs typeface="Times New Roman" panose="02020603050405020304" pitchFamily="18" charset="0"/>
              </a:rPr>
              <a:t>ο πρόβλημα που σκέφτηκα να ζωγραφίσω είναι τα χρόνια τα οποία περάσαμε στην πανδημία κλεισμένοι και εξαρτημένοι από τις αποφάσεις της πολιτικής.</a:t>
            </a:r>
          </a:p>
          <a:p>
            <a:pPr algn="just"/>
            <a:r>
              <a:rPr lang="el-GR" sz="2400" dirty="0" smtClean="0">
                <a:latin typeface="Times New Roman" panose="02020603050405020304" pitchFamily="18" charset="0"/>
                <a:cs typeface="Times New Roman" panose="02020603050405020304" pitchFamily="18" charset="0"/>
              </a:rPr>
              <a:t>Θα το αποτυπώσω με έναν </a:t>
            </a:r>
            <a:r>
              <a:rPr lang="el-GR" sz="2400" dirty="0">
                <a:latin typeface="Times New Roman" panose="02020603050405020304" pitchFamily="18" charset="0"/>
                <a:cs typeface="Times New Roman" panose="02020603050405020304" pitchFamily="18" charset="0"/>
              </a:rPr>
              <a:t>ά</a:t>
            </a:r>
            <a:r>
              <a:rPr lang="el-GR" sz="2400" dirty="0" smtClean="0">
                <a:latin typeface="Times New Roman" panose="02020603050405020304" pitchFamily="18" charset="0"/>
                <a:cs typeface="Times New Roman" panose="02020603050405020304" pitchFamily="18" charset="0"/>
              </a:rPr>
              <a:t>νθρωπο με μαύρα ρούχα. Ο άνθρωπος θα συμβολίζει τις δυσκολίες και το πώς είναι κλεισμένος.</a:t>
            </a:r>
          </a:p>
          <a:p>
            <a:pPr algn="just"/>
            <a:r>
              <a:rPr lang="el-GR" sz="2400" dirty="0" smtClean="0">
                <a:latin typeface="Times New Roman" panose="02020603050405020304" pitchFamily="18" charset="0"/>
                <a:cs typeface="Times New Roman" panose="02020603050405020304" pitchFamily="18" charset="0"/>
              </a:rPr>
              <a:t>Θα κρατάει ένα άσπρο περιστέρι, έτοιμο να πετάξει. Το άσπρο χρώμα συμβολίζει την ελευθερία της ζωής, το να μπορείς να ζήσεις χωρίς </a:t>
            </a:r>
            <a:r>
              <a:rPr lang="el-GR" sz="2400" dirty="0">
                <a:latin typeface="Times New Roman" panose="02020603050405020304" pitchFamily="18" charset="0"/>
                <a:cs typeface="Times New Roman" panose="02020603050405020304" pitchFamily="18" charset="0"/>
              </a:rPr>
              <a:t>ό</a:t>
            </a:r>
            <a:r>
              <a:rPr lang="el-GR" sz="2400" dirty="0" smtClean="0">
                <a:latin typeface="Times New Roman" panose="02020603050405020304" pitchFamily="18" charset="0"/>
                <a:cs typeface="Times New Roman" panose="02020603050405020304" pitchFamily="18" charset="0"/>
              </a:rPr>
              <a:t>ρια και να πετάξεις ανέμελος.</a:t>
            </a:r>
          </a:p>
          <a:p>
            <a:pPr algn="just"/>
            <a:r>
              <a:rPr lang="el-GR" sz="2400" dirty="0" smtClean="0">
                <a:latin typeface="Times New Roman" panose="02020603050405020304" pitchFamily="18" charset="0"/>
                <a:cs typeface="Times New Roman" panose="02020603050405020304" pitchFamily="18" charset="0"/>
              </a:rPr>
              <a:t>Θα χρησιμοποιήσω </a:t>
            </a:r>
            <a:r>
              <a:rPr lang="el-GR" sz="2400" dirty="0">
                <a:latin typeface="Times New Roman" panose="02020603050405020304" pitchFamily="18" charset="0"/>
                <a:cs typeface="Times New Roman" panose="02020603050405020304" pitchFamily="18" charset="0"/>
              </a:rPr>
              <a:t>έ</a:t>
            </a:r>
            <a:r>
              <a:rPr lang="el-GR" sz="2400" dirty="0" smtClean="0">
                <a:latin typeface="Times New Roman" panose="02020603050405020304" pitchFamily="18" charset="0"/>
                <a:cs typeface="Times New Roman" panose="02020603050405020304" pitchFamily="18" charset="0"/>
              </a:rPr>
              <a:t>ντονες γραμμές στο περιστέρι και στον </a:t>
            </a:r>
            <a:r>
              <a:rPr lang="el-GR" sz="2400" dirty="0">
                <a:latin typeface="Times New Roman" panose="02020603050405020304" pitchFamily="18" charset="0"/>
                <a:cs typeface="Times New Roman" panose="02020603050405020304" pitchFamily="18" charset="0"/>
              </a:rPr>
              <a:t>ά</a:t>
            </a:r>
            <a:r>
              <a:rPr lang="el-GR" sz="2400" dirty="0" smtClean="0">
                <a:latin typeface="Times New Roman" panose="02020603050405020304" pitchFamily="18" charset="0"/>
                <a:cs typeface="Times New Roman" panose="02020603050405020304" pitchFamily="18" charset="0"/>
              </a:rPr>
              <a:t>νθρωπο για να τονίσω τη διαφορά.</a:t>
            </a:r>
            <a:r>
              <a:rPr lang="el-GR" sz="2000" dirty="0" smtClean="0">
                <a:latin typeface="Times New Roman" panose="02020603050405020304" pitchFamily="18" charset="0"/>
                <a:cs typeface="Times New Roman" panose="02020603050405020304" pitchFamily="18" charset="0"/>
              </a:rPr>
              <a:t> </a:t>
            </a:r>
            <a:endParaRPr lang="el-GR"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Times New Roman" panose="02020603050405020304" pitchFamily="18" charset="0"/>
                <a:cs typeface="Times New Roman" panose="02020603050405020304" pitchFamily="18" charset="0"/>
              </a:rPr>
              <a:t>Ζωγραφίζω με </a:t>
            </a:r>
            <a:r>
              <a:rPr lang="el-GR" dirty="0" err="1">
                <a:latin typeface="Times New Roman" panose="02020603050405020304" pitchFamily="18" charset="0"/>
                <a:cs typeface="Times New Roman" panose="02020603050405020304" pitchFamily="18" charset="0"/>
              </a:rPr>
              <a:t>αφόρμηση</a:t>
            </a:r>
            <a:r>
              <a:rPr lang="el-GR" dirty="0">
                <a:latin typeface="Times New Roman" panose="02020603050405020304" pitchFamily="18" charset="0"/>
                <a:cs typeface="Times New Roman" panose="02020603050405020304" pitchFamily="18" charset="0"/>
              </a:rPr>
              <a:t> το «Άνθρωπος και Περιστέρι</a:t>
            </a:r>
            <a:r>
              <a:rPr lang="el-GR" dirty="0" smtClean="0">
                <a:latin typeface="Times New Roman" panose="02020603050405020304" pitchFamily="18" charset="0"/>
                <a:cs typeface="Times New Roman" panose="02020603050405020304" pitchFamily="18" charset="0"/>
              </a:rPr>
              <a:t>» - 2</a:t>
            </a:r>
            <a:r>
              <a:rPr lang="el-GR" baseline="30000" dirty="0" smtClean="0">
                <a:latin typeface="Times New Roman" panose="02020603050405020304" pitchFamily="18" charset="0"/>
                <a:cs typeface="Times New Roman" panose="02020603050405020304" pitchFamily="18" charset="0"/>
              </a:rPr>
              <a:t>ο</a:t>
            </a:r>
            <a:r>
              <a:rPr lang="el-GR" dirty="0" smtClean="0">
                <a:latin typeface="Times New Roman" panose="02020603050405020304" pitchFamily="18" charset="0"/>
                <a:cs typeface="Times New Roman" panose="02020603050405020304" pitchFamily="18" charset="0"/>
              </a:rPr>
              <a:t> Έργο</a:t>
            </a:r>
            <a:endParaRPr lang="el-GR"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p:txBody>
          <a:bodyPr>
            <a:normAutofit fontScale="92500" lnSpcReduction="10000"/>
          </a:bodyPr>
          <a:lstStyle/>
          <a:p>
            <a:pPr algn="just"/>
            <a:r>
              <a:rPr lang="el-GR" sz="2400" dirty="0">
                <a:latin typeface="Times New Roman" panose="02020603050405020304" pitchFamily="18" charset="0"/>
                <a:cs typeface="Times New Roman" panose="02020603050405020304" pitchFamily="18" charset="0"/>
              </a:rPr>
              <a:t>Τ</a:t>
            </a:r>
            <a:r>
              <a:rPr lang="el-GR" sz="2400" dirty="0" smtClean="0">
                <a:latin typeface="Times New Roman" panose="02020603050405020304" pitchFamily="18" charset="0"/>
                <a:cs typeface="Times New Roman" panose="02020603050405020304" pitchFamily="18" charset="0"/>
              </a:rPr>
              <a:t>ο πρόβλημα που σκέφτηκα να ζωγραφίσω είναι το πώς ο πόλεμος καταστρέφει την ομορφιά του κόσμου και την ελπίδα για μια </a:t>
            </a:r>
            <a:r>
              <a:rPr lang="el-GR" sz="2400" dirty="0">
                <a:latin typeface="Times New Roman" panose="02020603050405020304" pitchFamily="18" charset="0"/>
                <a:cs typeface="Times New Roman" panose="02020603050405020304" pitchFamily="18" charset="0"/>
              </a:rPr>
              <a:t>ό</a:t>
            </a:r>
            <a:r>
              <a:rPr lang="el-GR" sz="2400" dirty="0" smtClean="0">
                <a:latin typeface="Times New Roman" panose="02020603050405020304" pitchFamily="18" charset="0"/>
                <a:cs typeface="Times New Roman" panose="02020603050405020304" pitchFamily="18" charset="0"/>
              </a:rPr>
              <a:t>μορφη ζωή.</a:t>
            </a:r>
          </a:p>
          <a:p>
            <a:pPr algn="just"/>
            <a:r>
              <a:rPr lang="el-GR" sz="2400" dirty="0" smtClean="0">
                <a:latin typeface="Times New Roman" panose="02020603050405020304" pitchFamily="18" charset="0"/>
                <a:cs typeface="Times New Roman" panose="02020603050405020304" pitchFamily="18" charset="0"/>
              </a:rPr>
              <a:t>Θα το απεικονίσω με ένα περιστέρι το οποίο είναι </a:t>
            </a:r>
            <a:r>
              <a:rPr lang="el-GR" sz="2400" dirty="0">
                <a:latin typeface="Times New Roman" panose="02020603050405020304" pitchFamily="18" charset="0"/>
                <a:cs typeface="Times New Roman" panose="02020603050405020304" pitchFamily="18" charset="0"/>
              </a:rPr>
              <a:t>έ</a:t>
            </a:r>
            <a:r>
              <a:rPr lang="el-GR" sz="2400" dirty="0" smtClean="0">
                <a:latin typeface="Times New Roman" panose="02020603050405020304" pitchFamily="18" charset="0"/>
                <a:cs typeface="Times New Roman" panose="02020603050405020304" pitchFamily="18" charset="0"/>
              </a:rPr>
              <a:t>τοιμο να πετάξει από ένα κατεστραμμένο δέντρο ελιάς. Πετάει προς την ελπίδα βλέποντας κατεστραμμένα εδάφη. </a:t>
            </a:r>
          </a:p>
          <a:p>
            <a:pPr algn="just"/>
            <a:r>
              <a:rPr lang="el-GR" sz="2400" dirty="0">
                <a:latin typeface="Times New Roman" panose="02020603050405020304" pitchFamily="18" charset="0"/>
                <a:cs typeface="Times New Roman" panose="02020603050405020304" pitchFamily="18" charset="0"/>
              </a:rPr>
              <a:t>Τ</a:t>
            </a:r>
            <a:r>
              <a:rPr lang="el-GR" sz="2400" dirty="0" smtClean="0">
                <a:latin typeface="Times New Roman" panose="02020603050405020304" pitchFamily="18" charset="0"/>
                <a:cs typeface="Times New Roman" panose="02020603050405020304" pitchFamily="18" charset="0"/>
              </a:rPr>
              <a:t>ο περιστέρι παίρνει το τελευταίο κλαδί ελιάς που συμβολίζει την μοναδική ελπίδα που έμεινε. Από αυτό το κλαδί θα φυτρώσει ένα νέο δέντρο. Το νέο δέντρο συμβολίζει μια νέα ελπίδα για ζωή, μια νέα πνοή.</a:t>
            </a:r>
          </a:p>
          <a:p>
            <a:pPr algn="just"/>
            <a:r>
              <a:rPr lang="el-GR" sz="2400" dirty="0" smtClean="0">
                <a:latin typeface="Times New Roman" panose="02020603050405020304" pitchFamily="18" charset="0"/>
                <a:cs typeface="Times New Roman" panose="02020603050405020304" pitchFamily="18" charset="0"/>
              </a:rPr>
              <a:t>Θα το απεικονίσω με έντονες γραμμές και χρώματα, αλλά και αρκετές λεπτές γραμμές, ώστε να δείξω ότι όλα κρέμονται από μια κλωστή </a:t>
            </a:r>
            <a:r>
              <a:rPr lang="el-GR" sz="2400" dirty="0">
                <a:latin typeface="Times New Roman" panose="02020603050405020304" pitchFamily="18" charset="0"/>
                <a:cs typeface="Times New Roman" panose="02020603050405020304" pitchFamily="18" charset="0"/>
              </a:rPr>
              <a:t>και τίποτα δεν είναι σταθερό</a:t>
            </a:r>
            <a:r>
              <a:rPr lang="el-GR" sz="2400" dirty="0" smtClean="0">
                <a:latin typeface="Times New Roman" panose="02020603050405020304" pitchFamily="18" charset="0"/>
                <a:cs typeface="Times New Roman" panose="02020603050405020304" pitchFamily="18" charset="0"/>
              </a:rPr>
              <a:t>. </a:t>
            </a:r>
            <a:endParaRPr lang="el-G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557</Words>
  <Application>Microsoft Office PowerPoint</Application>
  <PresentationFormat>Προβολή στην οθόνη (4:3)</PresentationFormat>
  <Paragraphs>46</Paragraphs>
  <Slides>10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Arial</vt:lpstr>
      <vt:lpstr>Calibri</vt:lpstr>
      <vt:lpstr>Times New Roman</vt:lpstr>
      <vt:lpstr>Θέμα του Office</vt:lpstr>
      <vt:lpstr>ΔΗΜΗΤΡΗΣ ΛΑΣΚΑΡΗΣ 2o ΓΕΛ Ελευθερίου-Κορδελιού</vt:lpstr>
      <vt:lpstr>ΜΕΣΟΠΟΛΕΜΟΣ ΣΤΗΝ ΕΥΡΩΠΗ</vt:lpstr>
      <vt:lpstr>Υιοθετώ το έργο: PICASSO PABLO, «ΑΝΘΡΩΠΟΣ ΚΑΙ ΠΕΡΙΣΤΕΡΙ»</vt:lpstr>
      <vt:lpstr>«ΑΝΘΡΩΠΟΣ ΚΑΙ ΠΕΡΙΣΤΕΡΙ»: Περιγράφω, Εντοπίζω, Προσλαμβάνω</vt:lpstr>
      <vt:lpstr>ΜΕΣΟΠΟΛΕΜΟΣ ΣΤΗΝ ΕΛΛΑΔΑ</vt:lpstr>
      <vt:lpstr>ΓΕΝΙΑ ΤΟΥ 1930:  Φ. ΚΟΝΤΟΓΛΟΥ,  «Η ΙΩΝΙΚΗ ΔΩΔΕΚΑΠΟΛΗ»</vt:lpstr>
      <vt:lpstr>ΓΕΝΙΑ ΤΟΥ 1930: Φ.ΚΟΝΤΟΓΛΟΥ, «Η ΙΩΝΙΚΗ ΔΩΔΕΚΑΠΟΛΗ»</vt:lpstr>
      <vt:lpstr>Ζωγραφίζω με αφόρμηση το «Άνθρωπος και Περιστέρι» - 1ο Έργο</vt:lpstr>
      <vt:lpstr>Ζωγραφίζω με αφόρμηση το «Άνθρωπος και Περιστέρι» - 2ο Έργο</vt:lpstr>
      <vt:lpstr>ΔΙΚΤΥΟΓΡΑΦΙΑ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ΜΕΣΟΠΟΛΕΜΟΣ</dc:title>
  <dc:creator>User</dc:creator>
  <cp:lastModifiedBy>Peri Mixou</cp:lastModifiedBy>
  <cp:revision>114</cp:revision>
  <dcterms:created xsi:type="dcterms:W3CDTF">2022-11-28T12:30:00Z</dcterms:created>
  <dcterms:modified xsi:type="dcterms:W3CDTF">2023-02-22T16:30:20Z</dcterms:modified>
</cp:coreProperties>
</file>