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67" r:id="rId4"/>
    <p:sldId id="270" r:id="rId5"/>
    <p:sldId id="276" r:id="rId6"/>
    <p:sldId id="269" r:id="rId7"/>
    <p:sldId id="271" r:id="rId8"/>
    <p:sldId id="272" r:id="rId9"/>
    <p:sldId id="273" r:id="rId10"/>
    <p:sldId id="258"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7395C4A-0059-46DD-BD26-F5D1DF5FB9F4}" type="datetimeFigureOut">
              <a:rPr lang="el-GR" smtClean="0"/>
              <a:pPr/>
              <a:t>22/2/2023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7395C4A-0059-46DD-BD26-F5D1DF5FB9F4}" type="datetimeFigureOut">
              <a:rPr lang="el-GR" smtClean="0"/>
              <a:pPr/>
              <a:t>22/2/2023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7395C4A-0059-46DD-BD26-F5D1DF5FB9F4}" type="datetimeFigureOut">
              <a:rPr lang="el-GR" smtClean="0"/>
              <a:pPr/>
              <a:t>22/2/2023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7395C4A-0059-46DD-BD26-F5D1DF5FB9F4}" type="datetimeFigureOut">
              <a:rPr lang="el-GR" smtClean="0"/>
              <a:pPr/>
              <a:t>22/2/2023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7395C4A-0059-46DD-BD26-F5D1DF5FB9F4}" type="datetimeFigureOut">
              <a:rPr lang="el-GR" smtClean="0"/>
              <a:pPr/>
              <a:t>22/2/2023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7395C4A-0059-46DD-BD26-F5D1DF5FB9F4}" type="datetimeFigureOut">
              <a:rPr lang="el-GR" smtClean="0"/>
              <a:pPr/>
              <a:t>22/2/2023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7395C4A-0059-46DD-BD26-F5D1DF5FB9F4}" type="datetimeFigureOut">
              <a:rPr lang="el-GR" smtClean="0"/>
              <a:pPr/>
              <a:t>22/2/2023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7395C4A-0059-46DD-BD26-F5D1DF5FB9F4}" type="datetimeFigureOut">
              <a:rPr lang="el-GR" smtClean="0"/>
              <a:pPr/>
              <a:t>22/2/2023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7395C4A-0059-46DD-BD26-F5D1DF5FB9F4}" type="datetimeFigureOut">
              <a:rPr lang="el-GR" smtClean="0"/>
              <a:pPr/>
              <a:t>22/2/2023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7395C4A-0059-46DD-BD26-F5D1DF5FB9F4}" type="datetimeFigureOut">
              <a:rPr lang="el-GR" smtClean="0"/>
              <a:pPr/>
              <a:t>22/2/2023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7395C4A-0059-46DD-BD26-F5D1DF5FB9F4}" type="datetimeFigureOut">
              <a:rPr lang="el-GR" smtClean="0"/>
              <a:pPr/>
              <a:t>22/2/2023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37000" b="-37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95C4A-0059-46DD-BD26-F5D1DF5FB9F4}" type="datetimeFigureOut">
              <a:rPr lang="el-GR" smtClean="0"/>
              <a:pPr/>
              <a:t>22/2/2023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C5262-0FCA-4D6D-BA22-FE95814B35B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9C%CE%B5%CF%83%CE%BF%CF%80%CF%8C%CE%BB%CE%B5%CE%BC%CE%BF%CF%82" TargetMode="External"/><Relationship Id="rId2" Type="http://schemas.openxmlformats.org/officeDocument/2006/relationships/hyperlink" Target="https://museduc.gr/docs/Istoria/C/163-190_C_GYM_KEF_09.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latin typeface="Times New Roman" pitchFamily="18" charset="0"/>
                <a:cs typeface="Times New Roman" pitchFamily="18" charset="0"/>
              </a:rPr>
              <a:t>ΜΠΕΧΤΣΗ ΜΑΡΙΑ</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2o </a:t>
            </a:r>
            <a:r>
              <a:rPr lang="el-GR" dirty="0" smtClean="0">
                <a:latin typeface="Times New Roman" pitchFamily="18" charset="0"/>
                <a:cs typeface="Times New Roman" pitchFamily="18" charset="0"/>
              </a:rPr>
              <a:t>ΓΕΛ Ελευθερίου-Κορδελιού</a:t>
            </a:r>
            <a:endParaRPr lang="el-GR" dirty="0">
              <a:latin typeface="Times New Roman" pitchFamily="18" charset="0"/>
              <a:cs typeface="Times New Roman" pitchFamily="18" charset="0"/>
            </a:endParaRPr>
          </a:p>
        </p:txBody>
      </p:sp>
      <p:sp>
        <p:nvSpPr>
          <p:cNvPr id="3" name="2 - Υπότιτλος"/>
          <p:cNvSpPr>
            <a:spLocks noGrp="1"/>
          </p:cNvSpPr>
          <p:nvPr>
            <p:ph type="subTitle" idx="1"/>
          </p:nvPr>
        </p:nvSpPr>
        <p:spPr/>
        <p:txBody>
          <a:bodyPr/>
          <a:lstStyle/>
          <a:p>
            <a:r>
              <a:rPr lang="el-GR" dirty="0" smtClean="0">
                <a:latin typeface="Times New Roman" pitchFamily="18" charset="0"/>
                <a:cs typeface="Times New Roman" pitchFamily="18" charset="0"/>
              </a:rPr>
              <a:t>ΥΙΟΘΕΤΩ ΤΟ ΕΡΓΟ: «ΑΝΘΡΩΠΟΣ ΚΑΙ ΠΕΡΙΣΤΕΡΙ» του </a:t>
            </a:r>
            <a:r>
              <a:rPr lang="en-US" dirty="0" smtClean="0">
                <a:latin typeface="Times New Roman" pitchFamily="18" charset="0"/>
                <a:cs typeface="Times New Roman" pitchFamily="18" charset="0"/>
              </a:rPr>
              <a:t>PABLO PICASSO</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Times New Roman" panose="02020603050405020304" pitchFamily="18" charset="0"/>
                <a:cs typeface="Times New Roman" panose="02020603050405020304" pitchFamily="18" charset="0"/>
              </a:rPr>
              <a:t>ΔΙΚΤΥΟΓΡΑΦΙΑ</a:t>
            </a:r>
            <a:endParaRPr lang="el-GR"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p:txBody>
          <a:bodyPr/>
          <a:lstStyle/>
          <a:p>
            <a:r>
              <a:rPr lang="en-US" dirty="0" smtClean="0">
                <a:hlinkClick r:id="rId2"/>
              </a:rPr>
              <a:t>https://museduc.gr/docs/Istoria/C/163-190_C_GYM_KEF_09.pdf</a:t>
            </a:r>
            <a:endParaRPr lang="el-GR" dirty="0" smtClean="0"/>
          </a:p>
          <a:p>
            <a:r>
              <a:rPr lang="en-US" dirty="0">
                <a:hlinkClick r:id="rId3"/>
              </a:rPr>
              <a:t>https://el.wikipedia.org/wiki/%</a:t>
            </a:r>
            <a:r>
              <a:rPr lang="en-US" dirty="0" smtClean="0">
                <a:hlinkClick r:id="rId3"/>
              </a:rPr>
              <a:t>CE%9C%CE%B5%CF%83%CE%BF%CF%80%CF%8C%CE%BB%CE%B5%CE%BC%CE%BF%CF%82</a:t>
            </a:r>
            <a:r>
              <a:rPr lang="el-GR" dirty="0" smtClean="0"/>
              <a:t> </a:t>
            </a:r>
            <a:endParaRPr lang="en-US" dirty="0"/>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Times New Roman" pitchFamily="18" charset="0"/>
                <a:cs typeface="Times New Roman" pitchFamily="18" charset="0"/>
              </a:rPr>
              <a:t>ΜΕΣΟΠΟΛΕΜΟΣ ΣΤΗΝ ΕΥΡΩΠΗ</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85000" lnSpcReduction="20000"/>
          </a:bodyPr>
          <a:lstStyle/>
          <a:p>
            <a:r>
              <a:rPr lang="el-GR" b="1" dirty="0" smtClean="0">
                <a:latin typeface="Times New Roman" pitchFamily="18" charset="0"/>
                <a:cs typeface="Times New Roman" pitchFamily="18" charset="0"/>
              </a:rPr>
              <a:t>ΟΙΚΟΝΟΜΙΑ</a:t>
            </a:r>
            <a:r>
              <a:rPr lang="el-GR" dirty="0" smtClean="0">
                <a:latin typeface="Times New Roman" pitchFamily="18" charset="0"/>
                <a:cs typeface="Times New Roman" pitchFamily="18" charset="0"/>
              </a:rPr>
              <a:t>: Η Ευρώπη δανείζεται από τις Η.Π.Α., 1929: κραχ στις Η.Π.Α.</a:t>
            </a:r>
          </a:p>
          <a:p>
            <a:pPr>
              <a:buNone/>
            </a:pPr>
            <a:endParaRPr lang="el-GR"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ΠΟΛΙΤΙΚΗ</a:t>
            </a:r>
            <a:r>
              <a:rPr lang="el-GR" dirty="0" smtClean="0">
                <a:latin typeface="Times New Roman" pitchFamily="18" charset="0"/>
                <a:cs typeface="Times New Roman" pitchFamily="18" charset="0"/>
              </a:rPr>
              <a:t>: Ανατροπή δημοκρατίας από ολοκληρωτικά καθεστώτα, πολλοί θεωρούν τον κομμουνισμό απειλή</a:t>
            </a:r>
          </a:p>
          <a:p>
            <a:endParaRPr lang="el-GR"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ΚΟΙΝΩΝΙΑ</a:t>
            </a:r>
            <a:r>
              <a:rPr lang="el-GR" dirty="0" smtClean="0">
                <a:latin typeface="Times New Roman" pitchFamily="18" charset="0"/>
                <a:cs typeface="Times New Roman" pitchFamily="18" charset="0"/>
              </a:rPr>
              <a:t>: Φτώχεια, Κοινωνικές αντιθέσεις</a:t>
            </a:r>
          </a:p>
          <a:p>
            <a:pPr>
              <a:buNone/>
            </a:pPr>
            <a:endParaRPr lang="el-GR"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ΤΕΧΝΕΣ</a:t>
            </a:r>
            <a:r>
              <a:rPr lang="el-GR" dirty="0" smtClean="0">
                <a:latin typeface="Times New Roman" pitchFamily="18" charset="0"/>
                <a:cs typeface="Times New Roman" pitchFamily="18" charset="0"/>
              </a:rPr>
              <a:t>: Σουρεαλισμός, Νέες τεχνολογίες στην τέχνη, η καθημερινότητα εμπνέει τους καλλιτέχνες </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Times New Roman" pitchFamily="18" charset="0"/>
                <a:cs typeface="Times New Roman" pitchFamily="18" charset="0"/>
              </a:rPr>
              <a:t>Υιοθετώ το έργο:</a:t>
            </a:r>
            <a:br>
              <a:rPr lang="el-GR"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PICASSO PABLO</a:t>
            </a:r>
            <a:r>
              <a:rPr lang="el-GR" sz="2800" dirty="0" smtClean="0">
                <a:latin typeface="Times New Roman" pitchFamily="18" charset="0"/>
                <a:cs typeface="Times New Roman" pitchFamily="18" charset="0"/>
              </a:rPr>
              <a:t>, «ΑΝΘΡΩΠΟΣ ΚΑΙ ΠΕΡΙΣΤΕΡΙ»</a:t>
            </a:r>
            <a:endParaRPr lang="el-GR" sz="2800" dirty="0">
              <a:latin typeface="Times New Roman" pitchFamily="18" charset="0"/>
              <a:cs typeface="Times New Roman" pitchFamily="18" charset="0"/>
            </a:endParaRPr>
          </a:p>
        </p:txBody>
      </p:sp>
      <p:pic>
        <p:nvPicPr>
          <p:cNvPr id="1026" name="Picture 2" descr="E:\Στιγμιότυπο οθόνης (336).png"/>
          <p:cNvPicPr>
            <a:picLocks noGrp="1" noChangeAspect="1" noChangeArrowheads="1"/>
          </p:cNvPicPr>
          <p:nvPr>
            <p:ph idx="1"/>
          </p:nvPr>
        </p:nvPicPr>
        <p:blipFill>
          <a:blip r:embed="rId2" cstate="print"/>
          <a:srcRect/>
          <a:stretch>
            <a:fillRect/>
          </a:stretch>
        </p:blipFill>
        <p:spPr bwMode="auto">
          <a:xfrm>
            <a:off x="179512" y="1484784"/>
            <a:ext cx="8784976" cy="53732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atin typeface="Times New Roman" pitchFamily="18" charset="0"/>
                <a:cs typeface="Times New Roman" pitchFamily="18" charset="0"/>
              </a:rPr>
              <a:t>«ΑΝΘΡΩΠΟΣ ΚΑΙ ΠΕΡΙΣΤΕΡΙ»: Περιγράφω, Εντοπίζω, Προσλαμβάνω</a:t>
            </a:r>
            <a:endParaRPr lang="el-GR" sz="32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a:bodyPr>
          <a:lstStyle/>
          <a:p>
            <a:pPr algn="just"/>
            <a:r>
              <a:rPr lang="el-GR" sz="2400" b="1" dirty="0" smtClean="0">
                <a:latin typeface="Times New Roman" pitchFamily="18" charset="0"/>
                <a:cs typeface="Times New Roman" pitchFamily="18" charset="0"/>
              </a:rPr>
              <a:t>Περιγράφω τον πίνακα, Προσλαμβάνω:</a:t>
            </a:r>
            <a:r>
              <a:rPr lang="el-GR" sz="2400" dirty="0" smtClean="0">
                <a:latin typeface="Times New Roman" pitchFamily="18" charset="0"/>
                <a:cs typeface="Times New Roman" pitchFamily="18" charset="0"/>
              </a:rPr>
              <a:t> Ο Πικάσο, ενδεχομένως, θέλει να δείξει με τα κάγκελα τον </a:t>
            </a:r>
            <a:r>
              <a:rPr lang="el-GR" sz="2400" dirty="0">
                <a:latin typeface="Times New Roman" pitchFamily="18" charset="0"/>
                <a:cs typeface="Times New Roman" pitchFamily="18" charset="0"/>
              </a:rPr>
              <a:t>άνθρωπο που δέχεται </a:t>
            </a:r>
            <a:r>
              <a:rPr lang="el-GR" sz="2400" dirty="0" smtClean="0">
                <a:latin typeface="Times New Roman" pitchFamily="18" charset="0"/>
                <a:cs typeface="Times New Roman" pitchFamily="18" charset="0"/>
              </a:rPr>
              <a:t>εκφοβισμό ή τον άνθρωπο που εκφοβίζει:</a:t>
            </a:r>
          </a:p>
          <a:p>
            <a:pPr algn="just"/>
            <a:r>
              <a:rPr lang="el-GR" sz="2400" dirty="0" smtClean="0">
                <a:latin typeface="Times New Roman" pitchFamily="18" charset="0"/>
                <a:cs typeface="Times New Roman" pitchFamily="18" charset="0"/>
              </a:rPr>
              <a:t>Ο εκφοβισμένος άνθρωπος τίθεται </a:t>
            </a:r>
            <a:r>
              <a:rPr lang="el-GR" sz="2400" dirty="0">
                <a:latin typeface="Times New Roman" pitchFamily="18" charset="0"/>
                <a:cs typeface="Times New Roman" pitchFamily="18" charset="0"/>
              </a:rPr>
              <a:t>στο περιθώριο και νιώθει εγκλωβισμένος στην ίδια του την ζωή</a:t>
            </a:r>
            <a:r>
              <a:rPr lang="el-GR" sz="2400" dirty="0" smtClean="0">
                <a:latin typeface="Times New Roman" pitchFamily="18" charset="0"/>
                <a:cs typeface="Times New Roman" pitchFamily="18" charset="0"/>
              </a:rPr>
              <a:t>.</a:t>
            </a:r>
          </a:p>
          <a:p>
            <a:pPr algn="just"/>
            <a:r>
              <a:rPr lang="el-GR" sz="2400" dirty="0" smtClean="0">
                <a:latin typeface="Times New Roman" pitchFamily="18" charset="0"/>
                <a:cs typeface="Times New Roman" pitchFamily="18" charset="0"/>
              </a:rPr>
              <a:t>Αλλά και οι άνθρωποι που εκφοβίζουν είναι αντικοινωνικοί, βάζουν στο περιθώριο τους εαυτούς τους.</a:t>
            </a:r>
          </a:p>
          <a:p>
            <a:pPr algn="just"/>
            <a:r>
              <a:rPr lang="el-GR" sz="2400" dirty="0">
                <a:latin typeface="Times New Roman" pitchFamily="18" charset="0"/>
                <a:cs typeface="Times New Roman" pitchFamily="18" charset="0"/>
              </a:rPr>
              <a:t>Το περιστέρι συμβολίζει την ελευθερία και την όρεξη για ζωή</a:t>
            </a:r>
            <a:r>
              <a:rPr lang="el-GR" sz="2400" dirty="0" smtClean="0">
                <a:latin typeface="Times New Roman" pitchFamily="18" charset="0"/>
                <a:cs typeface="Times New Roman" pitchFamily="18" charset="0"/>
              </a:rPr>
              <a:t>.</a:t>
            </a:r>
          </a:p>
          <a:p>
            <a:pPr algn="just"/>
            <a:endParaRPr lang="el-GR" sz="2400" b="1" dirty="0" smtClean="0"/>
          </a:p>
          <a:p>
            <a:pPr algn="just"/>
            <a:r>
              <a:rPr lang="el-GR" sz="2400" b="1" dirty="0" smtClean="0">
                <a:latin typeface="Times New Roman" pitchFamily="18" charset="0"/>
                <a:cs typeface="Times New Roman" pitchFamily="18" charset="0"/>
              </a:rPr>
              <a:t>Εντοπίζω στοιχεία αφαίρεσης</a:t>
            </a:r>
            <a:r>
              <a:rPr lang="el-GR" sz="2400" b="1" dirty="0">
                <a:latin typeface="Times New Roman" pitchFamily="18" charset="0"/>
                <a:cs typeface="Times New Roman" pitchFamily="18" charset="0"/>
              </a:rPr>
              <a:t>:</a:t>
            </a:r>
            <a:r>
              <a:rPr lang="el-GR" sz="2400" b="1"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ΚΥΒΙΣΜΟΣ: Τα κάγκελα δεν έχουν αποκλειστική οπτική γωνία.</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Times New Roman" pitchFamily="18" charset="0"/>
                <a:cs typeface="Times New Roman" pitchFamily="18" charset="0"/>
              </a:rPr>
              <a:t>ΜΕΣΟΠΟΛΕΜΟΣ ΣΤΗΝ ΕΛΛΑΔΑ</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92500" lnSpcReduction="10000"/>
          </a:bodyPr>
          <a:lstStyle/>
          <a:p>
            <a:r>
              <a:rPr lang="el-GR" sz="2400" b="1" dirty="0" smtClean="0">
                <a:latin typeface="Times New Roman" pitchFamily="18" charset="0"/>
                <a:cs typeface="Times New Roman" pitchFamily="18" charset="0"/>
              </a:rPr>
              <a:t>ΟΙΚΟΝΟΜΙΑ</a:t>
            </a:r>
            <a:r>
              <a:rPr lang="el-GR" sz="2400" dirty="0" smtClean="0">
                <a:latin typeface="Times New Roman" pitchFamily="18" charset="0"/>
                <a:cs typeface="Times New Roman" pitchFamily="18" charset="0"/>
              </a:rPr>
              <a:t>: Παρεμβατική οικονομία, περιορισμός εξωτερικού εμπορίου, προσπάθεια για αυτάρκεια</a:t>
            </a:r>
          </a:p>
          <a:p>
            <a:pPr>
              <a:buNone/>
            </a:pPr>
            <a:endParaRPr lang="el-GR" sz="2400" dirty="0" smtClean="0">
              <a:latin typeface="Times New Roman" pitchFamily="18" charset="0"/>
              <a:cs typeface="Times New Roman" pitchFamily="18" charset="0"/>
            </a:endParaRPr>
          </a:p>
          <a:p>
            <a:r>
              <a:rPr lang="el-GR" sz="2400" b="1" dirty="0" smtClean="0">
                <a:latin typeface="Times New Roman" pitchFamily="18" charset="0"/>
                <a:cs typeface="Times New Roman" pitchFamily="18" charset="0"/>
              </a:rPr>
              <a:t>ΠΟΛΙΤΙΚΗ</a:t>
            </a:r>
            <a:r>
              <a:rPr lang="el-GR" sz="2400" dirty="0">
                <a:latin typeface="Times New Roman" pitchFamily="18" charset="0"/>
                <a:cs typeface="Times New Roman" pitchFamily="18" charset="0"/>
              </a:rPr>
              <a:t>: 1924: Α</a:t>
            </a:r>
            <a:r>
              <a:rPr lang="el-GR" sz="2400" dirty="0" smtClean="0">
                <a:latin typeface="Times New Roman" pitchFamily="18" charset="0"/>
                <a:cs typeface="Times New Roman" pitchFamily="18" charset="0"/>
              </a:rPr>
              <a:t>νακήρυξη </a:t>
            </a:r>
            <a:r>
              <a:rPr lang="el-GR" sz="2400" dirty="0">
                <a:latin typeface="Times New Roman" pitchFamily="18" charset="0"/>
                <a:cs typeface="Times New Roman" pitchFamily="18" charset="0"/>
              </a:rPr>
              <a:t>αβασίλευτης </a:t>
            </a:r>
            <a:r>
              <a:rPr lang="el-GR" sz="2400" dirty="0" smtClean="0">
                <a:latin typeface="Times New Roman" pitchFamily="18" charset="0"/>
                <a:cs typeface="Times New Roman" pitchFamily="18" charset="0"/>
              </a:rPr>
              <a:t>δημοκρατίας, οι </a:t>
            </a:r>
            <a:r>
              <a:rPr lang="el-GR" sz="2400" dirty="0">
                <a:latin typeface="Times New Roman" pitchFamily="18" charset="0"/>
                <a:cs typeface="Times New Roman" pitchFamily="18" charset="0"/>
              </a:rPr>
              <a:t>κυβερνήσεις </a:t>
            </a:r>
            <a:r>
              <a:rPr lang="el-GR" sz="2400" dirty="0" smtClean="0">
                <a:latin typeface="Times New Roman" pitchFamily="18" charset="0"/>
                <a:cs typeface="Times New Roman" pitchFamily="18" charset="0"/>
              </a:rPr>
              <a:t>διαδέχονται </a:t>
            </a:r>
            <a:r>
              <a:rPr lang="el-GR" sz="2400" dirty="0">
                <a:latin typeface="Times New Roman" pitchFamily="18" charset="0"/>
                <a:cs typeface="Times New Roman" pitchFamily="18" charset="0"/>
              </a:rPr>
              <a:t>η μια την </a:t>
            </a:r>
            <a:r>
              <a:rPr lang="el-GR" sz="2400" dirty="0" smtClean="0">
                <a:latin typeface="Times New Roman" pitchFamily="18" charset="0"/>
                <a:cs typeface="Times New Roman" pitchFamily="18" charset="0"/>
              </a:rPr>
              <a:t>άλλη, Στρατιωτικά </a:t>
            </a:r>
            <a:r>
              <a:rPr lang="el-GR" sz="2400" dirty="0">
                <a:latin typeface="Times New Roman" pitchFamily="18" charset="0"/>
                <a:cs typeface="Times New Roman" pitchFamily="18" charset="0"/>
              </a:rPr>
              <a:t>κινήματα</a:t>
            </a:r>
            <a:endParaRPr lang="el-GR" sz="2400" dirty="0" smtClean="0">
              <a:latin typeface="Times New Roman" pitchFamily="18" charset="0"/>
              <a:cs typeface="Times New Roman" pitchFamily="18" charset="0"/>
            </a:endParaRPr>
          </a:p>
          <a:p>
            <a:endParaRPr lang="el-GR" sz="2400" dirty="0" smtClean="0">
              <a:latin typeface="Times New Roman" pitchFamily="18" charset="0"/>
              <a:cs typeface="Times New Roman" pitchFamily="18" charset="0"/>
            </a:endParaRPr>
          </a:p>
          <a:p>
            <a:pPr algn="just"/>
            <a:r>
              <a:rPr lang="el-GR" sz="2400" b="1" dirty="0" smtClean="0">
                <a:latin typeface="Times New Roman" pitchFamily="18" charset="0"/>
                <a:cs typeface="Times New Roman" pitchFamily="18" charset="0"/>
              </a:rPr>
              <a:t>ΚΟΙΝΩΝΙΑ</a:t>
            </a:r>
            <a:r>
              <a:rPr lang="el-GR" sz="2400" dirty="0" smtClean="0">
                <a:latin typeface="Times New Roman" pitchFamily="18" charset="0"/>
                <a:cs typeface="Times New Roman" pitchFamily="18" charset="0"/>
              </a:rPr>
              <a:t>: Επιτροπή Αποκατάστασης Προσφύγων, Αστικοποίηση, Αγροτική μεταρρύθμιση, Κοινωνική Ασφάλιση</a:t>
            </a:r>
          </a:p>
          <a:p>
            <a:pPr algn="just">
              <a:buNone/>
            </a:pPr>
            <a:endParaRPr lang="el-GR" sz="2400" dirty="0" smtClean="0">
              <a:latin typeface="Times New Roman" pitchFamily="18" charset="0"/>
              <a:cs typeface="Times New Roman" pitchFamily="18" charset="0"/>
            </a:endParaRPr>
          </a:p>
          <a:p>
            <a:r>
              <a:rPr lang="el-GR" sz="2400" b="1" dirty="0" smtClean="0">
                <a:latin typeface="Times New Roman" pitchFamily="18" charset="0"/>
                <a:cs typeface="Times New Roman" pitchFamily="18" charset="0"/>
              </a:rPr>
              <a:t>ΤΕΧΝΕΣ</a:t>
            </a:r>
            <a:r>
              <a:rPr lang="el-GR" sz="2400" dirty="0" smtClean="0">
                <a:latin typeface="Times New Roman" pitchFamily="18" charset="0"/>
                <a:cs typeface="Times New Roman" pitchFamily="18" charset="0"/>
              </a:rPr>
              <a:t>: Τέχνη στην </a:t>
            </a:r>
            <a:r>
              <a:rPr lang="el-GR" sz="2400" dirty="0">
                <a:latin typeface="Times New Roman" pitchFamily="18" charset="0"/>
                <a:cs typeface="Times New Roman" pitchFamily="18" charset="0"/>
              </a:rPr>
              <a:t>Α</a:t>
            </a:r>
            <a:r>
              <a:rPr lang="el-GR" sz="2400" dirty="0" smtClean="0">
                <a:latin typeface="Times New Roman" pitchFamily="18" charset="0"/>
                <a:cs typeface="Times New Roman" pitchFamily="18" charset="0"/>
              </a:rPr>
              <a:t>θήνα, περιοδικά, εκθέσεις, Εθνική Πινακοθήκη, </a:t>
            </a:r>
            <a:r>
              <a:rPr lang="el-GR" sz="2400" b="1" dirty="0" smtClean="0">
                <a:latin typeface="Times New Roman" pitchFamily="18" charset="0"/>
                <a:cs typeface="Times New Roman" pitchFamily="18" charset="0"/>
              </a:rPr>
              <a:t>Γενιά του 1930, «Ελληνοκεντρικός μοντερνισμός»: Επιρροές από τα ευρωπαϊκά κινήματα αφαίρεσης σε συνδυασμό με τον ελληνικό πολιτισμό.</a:t>
            </a:r>
            <a:endParaRPr lang="el-G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atin typeface="Times New Roman" pitchFamily="18" charset="0"/>
                <a:cs typeface="Times New Roman" pitchFamily="18" charset="0"/>
              </a:rPr>
              <a:t>ΓΕΝΙΑ ΤΟΥ 1930: </a:t>
            </a:r>
            <a:br>
              <a:rPr lang="el-GR" sz="3200" dirty="0" smtClean="0">
                <a:latin typeface="Times New Roman" pitchFamily="18" charset="0"/>
                <a:cs typeface="Times New Roman" pitchFamily="18" charset="0"/>
              </a:rPr>
            </a:br>
            <a:r>
              <a:rPr lang="el-GR" sz="3200" dirty="0" smtClean="0">
                <a:latin typeface="Times New Roman" pitchFamily="18" charset="0"/>
                <a:cs typeface="Times New Roman" pitchFamily="18" charset="0"/>
              </a:rPr>
              <a:t>Γ. ΜΟΡΑΛΗΣ</a:t>
            </a:r>
            <a:endParaRPr lang="el-GR" sz="3200" dirty="0">
              <a:latin typeface="Times New Roman" pitchFamily="18" charset="0"/>
              <a:cs typeface="Times New Roman" pitchFamily="18" charset="0"/>
            </a:endParaRPr>
          </a:p>
        </p:txBody>
      </p:sp>
      <p:pic>
        <p:nvPicPr>
          <p:cNvPr id="4" name="Θέση περιεχομένου 3"/>
          <p:cNvPicPr>
            <a:picLocks noGrp="1" noChangeAspect="1"/>
          </p:cNvPicPr>
          <p:nvPr>
            <p:ph idx="1"/>
          </p:nvPr>
        </p:nvPicPr>
        <p:blipFill>
          <a:blip r:embed="rId2"/>
          <a:stretch>
            <a:fillRect/>
          </a:stretch>
        </p:blipFill>
        <p:spPr>
          <a:xfrm>
            <a:off x="2267659" y="1600200"/>
            <a:ext cx="4608682" cy="47811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latin typeface="Times New Roman" panose="02020603050405020304" pitchFamily="18" charset="0"/>
                <a:cs typeface="Times New Roman" panose="02020603050405020304" pitchFamily="18" charset="0"/>
              </a:rPr>
              <a:t>ΓΕΝΙΑ ΤΟΥ 1930:</a:t>
            </a:r>
            <a:br>
              <a:rPr lang="el-GR" sz="3200" dirty="0" smtClean="0">
                <a:latin typeface="Times New Roman" panose="02020603050405020304" pitchFamily="18" charset="0"/>
                <a:cs typeface="Times New Roman" panose="02020603050405020304" pitchFamily="18" charset="0"/>
              </a:rPr>
            </a:br>
            <a:r>
              <a:rPr lang="el-GR" sz="3200" dirty="0" smtClean="0">
                <a:latin typeface="Times New Roman" panose="02020603050405020304" pitchFamily="18" charset="0"/>
                <a:cs typeface="Times New Roman" panose="02020603050405020304" pitchFamily="18" charset="0"/>
              </a:rPr>
              <a:t>Φ.ΚΟΝΤΟΓΛΟΥ, «Η ΙΩΝΙΚΗ ΔΩΔΕΚΑΠΟΛΗ»</a:t>
            </a:r>
            <a:endParaRPr lang="el-GR" sz="3200"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p:txBody>
          <a:bodyPr>
            <a:normAutofit lnSpcReduction="10000"/>
          </a:bodyPr>
          <a:lstStyle/>
          <a:p>
            <a:pPr algn="just"/>
            <a:r>
              <a:rPr lang="el-GR" sz="2800" dirty="0" smtClean="0">
                <a:latin typeface="Times New Roman" panose="02020603050405020304" pitchFamily="18" charset="0"/>
                <a:cs typeface="Times New Roman" panose="02020603050405020304" pitchFamily="18" charset="0"/>
              </a:rPr>
              <a:t>Στοιχεία αρχαίου ελληνικού πολιτισμού: Αγάλματα </a:t>
            </a:r>
          </a:p>
          <a:p>
            <a:pPr algn="just"/>
            <a:endParaRPr lang="el-GR" sz="2800" dirty="0" smtClean="0">
              <a:latin typeface="Times New Roman" panose="02020603050405020304" pitchFamily="18" charset="0"/>
              <a:cs typeface="Times New Roman" panose="02020603050405020304" pitchFamily="18" charset="0"/>
            </a:endParaRPr>
          </a:p>
          <a:p>
            <a:pPr algn="just"/>
            <a:r>
              <a:rPr lang="el-GR" sz="2800" b="1" dirty="0" smtClean="0">
                <a:latin typeface="Times New Roman" panose="02020603050405020304" pitchFamily="18" charset="0"/>
                <a:cs typeface="Times New Roman" panose="02020603050405020304" pitchFamily="18" charset="0"/>
              </a:rPr>
              <a:t>Επιρροές από την ευρωπαϊκή αφαίρεση:</a:t>
            </a:r>
          </a:p>
          <a:p>
            <a:pPr algn="just"/>
            <a:r>
              <a:rPr lang="el-GR" sz="2800" dirty="0" smtClean="0">
                <a:latin typeface="Times New Roman" panose="02020603050405020304" pitchFamily="18" charset="0"/>
                <a:cs typeface="Times New Roman" panose="02020603050405020304" pitchFamily="18" charset="0"/>
              </a:rPr>
              <a:t>Νταλί: απροσδόκητες </a:t>
            </a:r>
            <a:r>
              <a:rPr lang="el-GR" sz="2800" dirty="0">
                <a:latin typeface="Times New Roman" panose="02020603050405020304" pitchFamily="18" charset="0"/>
                <a:cs typeface="Times New Roman" panose="02020603050405020304" pitchFamily="18" charset="0"/>
              </a:rPr>
              <a:t>επισυνάψεις </a:t>
            </a:r>
            <a:r>
              <a:rPr lang="el-GR" sz="2800" dirty="0" smtClean="0">
                <a:latin typeface="Times New Roman" panose="02020603050405020304" pitchFamily="18" charset="0"/>
                <a:cs typeface="Times New Roman" panose="02020603050405020304" pitchFamily="18" charset="0"/>
              </a:rPr>
              <a:t>αντικειμένων:                          </a:t>
            </a:r>
            <a:r>
              <a:rPr lang="el-GR" sz="2800" dirty="0">
                <a:latin typeface="Times New Roman" panose="02020603050405020304" pitchFamily="18" charset="0"/>
                <a:cs typeface="Times New Roman" panose="02020603050405020304" pitchFamily="18" charset="0"/>
              </a:rPr>
              <a:t>ήλιος, αγάλματα, τάφος</a:t>
            </a:r>
          </a:p>
          <a:p>
            <a:pPr algn="just"/>
            <a:r>
              <a:rPr lang="el-GR" sz="2800" smtClean="0">
                <a:latin typeface="Times New Roman" panose="02020603050405020304" pitchFamily="18" charset="0"/>
                <a:cs typeface="Times New Roman" panose="02020603050405020304" pitchFamily="18" charset="0"/>
              </a:rPr>
              <a:t>Σαγκάλ</a:t>
            </a:r>
            <a:r>
              <a:rPr lang="el-GR" sz="2800" dirty="0" smtClean="0">
                <a:latin typeface="Times New Roman" panose="02020603050405020304" pitchFamily="18" charset="0"/>
                <a:cs typeface="Times New Roman" panose="02020603050405020304" pitchFamily="18" charset="0"/>
              </a:rPr>
              <a:t>: </a:t>
            </a:r>
            <a:r>
              <a:rPr lang="el-GR" sz="2800" dirty="0" err="1" smtClean="0">
                <a:latin typeface="Times New Roman" panose="02020603050405020304" pitchFamily="18" charset="0"/>
                <a:cs typeface="Times New Roman" panose="02020603050405020304" pitchFamily="18" charset="0"/>
              </a:rPr>
              <a:t>φωβισμός</a:t>
            </a:r>
            <a:r>
              <a:rPr lang="el-GR" sz="2800" dirty="0" smtClean="0">
                <a:latin typeface="Times New Roman" panose="02020603050405020304" pitchFamily="18" charset="0"/>
                <a:cs typeface="Times New Roman" panose="02020603050405020304" pitchFamily="18" charset="0"/>
              </a:rPr>
              <a:t>: έντονα</a:t>
            </a:r>
            <a:r>
              <a:rPr lang="el-GR" sz="2800" dirty="0">
                <a:latin typeface="Times New Roman" panose="02020603050405020304" pitchFamily="18" charset="0"/>
                <a:cs typeface="Times New Roman" panose="02020603050405020304" pitchFamily="18" charset="0"/>
              </a:rPr>
              <a:t>, απροσδόκητα </a:t>
            </a:r>
            <a:r>
              <a:rPr lang="el-GR" sz="2800" dirty="0" smtClean="0">
                <a:latin typeface="Times New Roman" panose="02020603050405020304" pitchFamily="18" charset="0"/>
                <a:cs typeface="Times New Roman" panose="02020603050405020304" pitchFamily="18" charset="0"/>
              </a:rPr>
              <a:t>χρώματα: κόκκινο </a:t>
            </a:r>
            <a:r>
              <a:rPr lang="el-GR" sz="2800" dirty="0">
                <a:latin typeface="Times New Roman" panose="02020603050405020304" pitchFamily="18" charset="0"/>
                <a:cs typeface="Times New Roman" panose="02020603050405020304" pitchFamily="18" charset="0"/>
              </a:rPr>
              <a:t>φεγγάρι, σκούρο έντονο μπλε σε όλη την ζωγραφιά   </a:t>
            </a:r>
          </a:p>
          <a:p>
            <a:pPr algn="just"/>
            <a:r>
              <a:rPr lang="el-GR" sz="2800" dirty="0" smtClean="0">
                <a:latin typeface="Times New Roman" panose="02020603050405020304" pitchFamily="18" charset="0"/>
                <a:cs typeface="Times New Roman" panose="02020603050405020304" pitchFamily="18" charset="0"/>
              </a:rPr>
              <a:t>Πικάσο: κυβισμός</a:t>
            </a:r>
            <a:r>
              <a:rPr lang="el-GR" sz="2800" dirty="0">
                <a:latin typeface="Times New Roman" panose="02020603050405020304" pitchFamily="18" charset="0"/>
                <a:cs typeface="Times New Roman" panose="02020603050405020304" pitchFamily="18" charset="0"/>
              </a:rPr>
              <a:t>, πολλές οπτικές γωνίες, πολλά </a:t>
            </a:r>
            <a:r>
              <a:rPr lang="el-GR" sz="2800" dirty="0" smtClean="0">
                <a:latin typeface="Times New Roman" panose="02020603050405020304" pitchFamily="18" charset="0"/>
                <a:cs typeface="Times New Roman" panose="02020603050405020304" pitchFamily="18" charset="0"/>
              </a:rPr>
              <a:t>περιγράμματα </a:t>
            </a:r>
            <a:endParaRPr lang="el-GR" sz="2800" dirty="0">
              <a:latin typeface="Times New Roman" panose="02020603050405020304" pitchFamily="18" charset="0"/>
              <a:cs typeface="Times New Roman" panose="02020603050405020304" pitchFamily="18" charset="0"/>
            </a:endParaRPr>
          </a:p>
          <a:p>
            <a:pPr algn="just"/>
            <a:endParaRPr lang="el-GR" sz="2800" dirty="0">
              <a:latin typeface="Times New Roman" panose="02020603050405020304" pitchFamily="18" charset="0"/>
              <a:cs typeface="Times New Roman" panose="02020603050405020304" pitchFamily="18" charset="0"/>
            </a:endParaRPr>
          </a:p>
          <a:p>
            <a:pPr algn="just"/>
            <a:endParaRPr lang="el-GR" sz="2800" dirty="0">
              <a:latin typeface="Times New Roman" panose="02020603050405020304" pitchFamily="18" charset="0"/>
              <a:cs typeface="Times New Roman" panose="02020603050405020304" pitchFamily="18" charset="0"/>
            </a:endParaRPr>
          </a:p>
          <a:p>
            <a:pPr algn="just"/>
            <a:endParaRPr lang="el-GR" sz="1600" dirty="0" smtClean="0">
              <a:latin typeface="Times New Roman" panose="02020603050405020304" pitchFamily="18" charset="0"/>
              <a:cs typeface="Times New Roman" panose="02020603050405020304" pitchFamily="18" charset="0"/>
            </a:endParaRPr>
          </a:p>
          <a:p>
            <a:pPr algn="just"/>
            <a:endParaRPr lang="el-GR" sz="1600" dirty="0" smtClean="0">
              <a:latin typeface="Times New Roman" panose="02020603050405020304" pitchFamily="18" charset="0"/>
              <a:cs typeface="Times New Roman" panose="02020603050405020304" pitchFamily="18" charset="0"/>
            </a:endParaRPr>
          </a:p>
          <a:p>
            <a:pPr algn="just"/>
            <a:endParaRPr lang="el-GR" sz="1600" dirty="0" smtClean="0">
              <a:latin typeface="Times New Roman" panose="02020603050405020304" pitchFamily="18" charset="0"/>
              <a:cs typeface="Times New Roman" panose="02020603050405020304" pitchFamily="18" charset="0"/>
            </a:endParaRPr>
          </a:p>
          <a:p>
            <a:pPr algn="just"/>
            <a:endParaRPr lang="el-GR" sz="1600" dirty="0" smtClean="0">
              <a:latin typeface="Times New Roman" panose="02020603050405020304" pitchFamily="18" charset="0"/>
              <a:cs typeface="Times New Roman" panose="02020603050405020304" pitchFamily="18" charset="0"/>
            </a:endParaRPr>
          </a:p>
          <a:p>
            <a:pPr algn="just"/>
            <a:endParaRPr lang="el-GR" sz="1600" dirty="0" smtClean="0">
              <a:latin typeface="Times New Roman" panose="02020603050405020304" pitchFamily="18" charset="0"/>
              <a:cs typeface="Times New Roman" panose="02020603050405020304" pitchFamily="18" charset="0"/>
            </a:endParaRPr>
          </a:p>
          <a:p>
            <a:pPr marL="0" indent="0">
              <a:buNone/>
            </a:pPr>
            <a:endParaRPr lang="el-GR" sz="1600" b="1" dirty="0" smtClean="0"/>
          </a:p>
          <a:p>
            <a:endParaRPr lang="el-GR" sz="16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Times New Roman" panose="02020603050405020304" pitchFamily="18" charset="0"/>
                <a:cs typeface="Times New Roman" panose="02020603050405020304" pitchFamily="18" charset="0"/>
              </a:rPr>
              <a:t>Ζωγραφίζω με </a:t>
            </a:r>
            <a:r>
              <a:rPr lang="el-GR" dirty="0" err="1" smtClean="0">
                <a:latin typeface="Times New Roman" panose="02020603050405020304" pitchFamily="18" charset="0"/>
                <a:cs typeface="Times New Roman" panose="02020603050405020304" pitchFamily="18" charset="0"/>
              </a:rPr>
              <a:t>αφόρμηση</a:t>
            </a:r>
            <a:r>
              <a:rPr lang="el-GR" dirty="0" smtClean="0">
                <a:latin typeface="Times New Roman" panose="02020603050405020304" pitchFamily="18" charset="0"/>
                <a:cs typeface="Times New Roman" panose="02020603050405020304" pitchFamily="18" charset="0"/>
              </a:rPr>
              <a:t> το «Άνθρωπος και Περιστέρι» - 1</a:t>
            </a:r>
            <a:r>
              <a:rPr lang="el-GR" baseline="30000" dirty="0" smtClean="0">
                <a:latin typeface="Times New Roman" panose="02020603050405020304" pitchFamily="18" charset="0"/>
                <a:cs typeface="Times New Roman" panose="02020603050405020304" pitchFamily="18" charset="0"/>
              </a:rPr>
              <a:t>ο</a:t>
            </a:r>
            <a:r>
              <a:rPr lang="el-GR"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Έργο: Πρόβλημα</a:t>
            </a:r>
            <a:endParaRPr lang="el-GR"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a:xfrm>
            <a:off x="323528" y="1412776"/>
            <a:ext cx="8229600" cy="4525963"/>
          </a:xfrm>
        </p:spPr>
        <p:txBody>
          <a:bodyPr>
            <a:noAutofit/>
          </a:bodyPr>
          <a:lstStyle/>
          <a:p>
            <a:pPr algn="just"/>
            <a:endParaRPr lang="el-GR" sz="2000" b="1" dirty="0" smtClean="0"/>
          </a:p>
          <a:p>
            <a:pPr algn="just"/>
            <a:r>
              <a:rPr lang="el-GR" sz="2800" dirty="0">
                <a:latin typeface="Times New Roman" panose="02020603050405020304" pitchFamily="18" charset="0"/>
                <a:cs typeface="Times New Roman" panose="02020603050405020304" pitchFamily="18" charset="0"/>
              </a:rPr>
              <a:t>Τ</a:t>
            </a:r>
            <a:r>
              <a:rPr lang="el-GR" sz="2800" dirty="0" smtClean="0">
                <a:latin typeface="Times New Roman" panose="02020603050405020304" pitchFamily="18" charset="0"/>
                <a:cs typeface="Times New Roman" panose="02020603050405020304" pitchFamily="18" charset="0"/>
              </a:rPr>
              <a:t>ο πρόβλημα που σκέφτηκα να ζωγραφίσω </a:t>
            </a:r>
            <a:r>
              <a:rPr lang="el-GR" sz="2800" dirty="0">
                <a:latin typeface="Times New Roman" panose="02020603050405020304" pitchFamily="18" charset="0"/>
                <a:cs typeface="Times New Roman" panose="02020603050405020304" pitchFamily="18" charset="0"/>
              </a:rPr>
              <a:t>είναι οι γρήγοροι ρυθμοί των σημερινών κοινωνιών. Όλο και περισσότεροι  άνθρωποι αφήνουν πίσω τους τα χωριά και μετακομίζουν σε μεγάλες πόλεις. Ξεχνάνε την σημασία της φύσης παρασυρόμενοι από τα αγαθά που τους προσφέρει η τσιμεντούπολη</a:t>
            </a:r>
            <a:r>
              <a:rPr lang="el-GR" sz="2800" dirty="0" smtClean="0">
                <a:latin typeface="Times New Roman" panose="02020603050405020304" pitchFamily="18" charset="0"/>
                <a:cs typeface="Times New Roman" panose="02020603050405020304" pitchFamily="18" charset="0"/>
              </a:rPr>
              <a:t>. </a:t>
            </a:r>
          </a:p>
          <a:p>
            <a:pPr algn="just"/>
            <a:r>
              <a:rPr lang="el-GR" sz="2800" dirty="0" smtClean="0">
                <a:latin typeface="Times New Roman" panose="02020603050405020304" pitchFamily="18" charset="0"/>
                <a:cs typeface="Times New Roman" panose="02020603050405020304" pitchFamily="18" charset="0"/>
              </a:rPr>
              <a:t>Θα αποτυπώσω τη σύγχρονη </a:t>
            </a:r>
            <a:r>
              <a:rPr lang="el-GR" sz="2800" dirty="0">
                <a:latin typeface="Times New Roman" panose="02020603050405020304" pitchFamily="18" charset="0"/>
                <a:cs typeface="Times New Roman" panose="02020603050405020304" pitchFamily="18" charset="0"/>
              </a:rPr>
              <a:t>κοινωνία με τα μεγάλα </a:t>
            </a:r>
            <a:r>
              <a:rPr lang="el-GR" sz="2800" dirty="0" smtClean="0">
                <a:latin typeface="Times New Roman" panose="02020603050405020304" pitchFamily="18" charset="0"/>
                <a:cs typeface="Times New Roman" panose="02020603050405020304" pitchFamily="18" charset="0"/>
              </a:rPr>
              <a:t>κτίρια με </a:t>
            </a:r>
            <a:r>
              <a:rPr lang="el-GR" sz="2800" dirty="0">
                <a:latin typeface="Times New Roman" panose="02020603050405020304" pitchFamily="18" charset="0"/>
                <a:cs typeface="Times New Roman" panose="02020603050405020304" pitchFamily="18" charset="0"/>
              </a:rPr>
              <a:t>πολλά σχήματα, σκούρα χρώματα, </a:t>
            </a:r>
            <a:r>
              <a:rPr lang="el-GR" sz="2800" dirty="0" smtClean="0">
                <a:latin typeface="Times New Roman" panose="02020603050405020304" pitchFamily="18" charset="0"/>
                <a:cs typeface="Times New Roman" panose="02020603050405020304" pitchFamily="18" charset="0"/>
              </a:rPr>
              <a:t>σα λαβύρινθο.</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Times New Roman" panose="02020603050405020304" pitchFamily="18" charset="0"/>
                <a:cs typeface="Times New Roman" panose="02020603050405020304" pitchFamily="18" charset="0"/>
              </a:rPr>
              <a:t>Ζωγραφίζω με </a:t>
            </a:r>
            <a:r>
              <a:rPr lang="el-GR" dirty="0" err="1">
                <a:latin typeface="Times New Roman" panose="02020603050405020304" pitchFamily="18" charset="0"/>
                <a:cs typeface="Times New Roman" panose="02020603050405020304" pitchFamily="18" charset="0"/>
              </a:rPr>
              <a:t>αφόρμηση</a:t>
            </a:r>
            <a:r>
              <a:rPr lang="el-GR" dirty="0">
                <a:latin typeface="Times New Roman" panose="02020603050405020304" pitchFamily="18" charset="0"/>
                <a:cs typeface="Times New Roman" panose="02020603050405020304" pitchFamily="18" charset="0"/>
              </a:rPr>
              <a:t> το «Άνθρωπος και Περιστέρι</a:t>
            </a:r>
            <a:r>
              <a:rPr lang="el-GR" dirty="0" smtClean="0">
                <a:latin typeface="Times New Roman" panose="02020603050405020304" pitchFamily="18" charset="0"/>
                <a:cs typeface="Times New Roman" panose="02020603050405020304" pitchFamily="18" charset="0"/>
              </a:rPr>
              <a:t>» - 2</a:t>
            </a:r>
            <a:r>
              <a:rPr lang="el-GR" baseline="30000" dirty="0" smtClean="0">
                <a:latin typeface="Times New Roman" panose="02020603050405020304" pitchFamily="18" charset="0"/>
                <a:cs typeface="Times New Roman" panose="02020603050405020304" pitchFamily="18" charset="0"/>
              </a:rPr>
              <a:t>ο</a:t>
            </a:r>
            <a:r>
              <a:rPr lang="el-GR"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Έργο: Λύση</a:t>
            </a:r>
            <a:endParaRPr lang="el-GR"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p:txBody>
          <a:bodyPr>
            <a:normAutofit lnSpcReduction="10000"/>
          </a:bodyPr>
          <a:lstStyle/>
          <a:p>
            <a:pPr algn="just"/>
            <a:r>
              <a:rPr lang="el-GR" sz="2800" dirty="0">
                <a:latin typeface="Times New Roman" panose="02020603050405020304" pitchFamily="18" charset="0"/>
                <a:cs typeface="Times New Roman" panose="02020603050405020304" pitchFamily="18" charset="0"/>
              </a:rPr>
              <a:t>Η λύση στο πρόβλημα </a:t>
            </a:r>
            <a:r>
              <a:rPr lang="el-GR" sz="2800" dirty="0" smtClean="0">
                <a:latin typeface="Times New Roman" panose="02020603050405020304" pitchFamily="18" charset="0"/>
                <a:cs typeface="Times New Roman" panose="02020603050405020304" pitchFamily="18" charset="0"/>
              </a:rPr>
              <a:t>που θα απεικονίσω είναι </a:t>
            </a:r>
            <a:r>
              <a:rPr lang="el-GR" sz="2800" dirty="0">
                <a:latin typeface="Times New Roman" panose="02020603050405020304" pitchFamily="18" charset="0"/>
                <a:cs typeface="Times New Roman" panose="02020603050405020304" pitchFamily="18" charset="0"/>
              </a:rPr>
              <a:t>η φύση. Η φύση αντιπροσωπεύει την ελευθερία από τις νέες τεχνολογίες της σύγχρονης </a:t>
            </a:r>
            <a:r>
              <a:rPr lang="el-GR" sz="2800" dirty="0" smtClean="0">
                <a:latin typeface="Times New Roman" panose="02020603050405020304" pitchFamily="18" charset="0"/>
                <a:cs typeface="Times New Roman" panose="02020603050405020304" pitchFamily="18" charset="0"/>
              </a:rPr>
              <a:t>ζωής. Οι νέες τεχνολογίες δημιουργούν </a:t>
            </a:r>
            <a:r>
              <a:rPr lang="el-GR" sz="2800" dirty="0">
                <a:latin typeface="Times New Roman" panose="02020603050405020304" pitchFamily="18" charset="0"/>
                <a:cs typeface="Times New Roman" panose="02020603050405020304" pitchFamily="18" charset="0"/>
              </a:rPr>
              <a:t>άγχος στους ανθρώπους και τους </a:t>
            </a:r>
            <a:r>
              <a:rPr lang="el-GR" sz="2800" dirty="0" smtClean="0">
                <a:latin typeface="Times New Roman" panose="02020603050405020304" pitchFamily="18" charset="0"/>
                <a:cs typeface="Times New Roman" panose="02020603050405020304" pitchFamily="18" charset="0"/>
              </a:rPr>
              <a:t>απομονώνουν </a:t>
            </a:r>
            <a:r>
              <a:rPr lang="el-GR" sz="2800" dirty="0">
                <a:latin typeface="Times New Roman" panose="02020603050405020304" pitchFamily="18" charset="0"/>
                <a:cs typeface="Times New Roman" panose="02020603050405020304" pitchFamily="18" charset="0"/>
              </a:rPr>
              <a:t>από τον κοινωνικό περίγυρο στον οποίο βρίσκονται.</a:t>
            </a:r>
          </a:p>
          <a:p>
            <a:pPr algn="just"/>
            <a:endParaRPr lang="el-GR" sz="2800" dirty="0" smtClean="0">
              <a:latin typeface="Times New Roman" panose="02020603050405020304" pitchFamily="18" charset="0"/>
              <a:cs typeface="Times New Roman" panose="02020603050405020304" pitchFamily="18" charset="0"/>
            </a:endParaRPr>
          </a:p>
          <a:p>
            <a:pPr algn="just"/>
            <a:r>
              <a:rPr lang="el-GR" sz="2800" dirty="0" smtClean="0">
                <a:latin typeface="Times New Roman" panose="02020603050405020304" pitchFamily="18" charset="0"/>
                <a:cs typeface="Times New Roman" panose="02020603050405020304" pitchFamily="18" charset="0"/>
              </a:rPr>
              <a:t>Θα απεικονίσω τη </a:t>
            </a:r>
            <a:r>
              <a:rPr lang="el-GR" sz="2800" dirty="0">
                <a:latin typeface="Times New Roman" panose="02020603050405020304" pitchFamily="18" charset="0"/>
                <a:cs typeface="Times New Roman" panose="02020603050405020304" pitchFamily="18" charset="0"/>
              </a:rPr>
              <a:t>φύση με τα πυκνά δέντρα και το </a:t>
            </a:r>
            <a:r>
              <a:rPr lang="el-GR" sz="2800" dirty="0" smtClean="0">
                <a:latin typeface="Times New Roman" panose="02020603050405020304" pitchFamily="18" charset="0"/>
                <a:cs typeface="Times New Roman" panose="02020603050405020304" pitchFamily="18" charset="0"/>
              </a:rPr>
              <a:t>πράσινο με </a:t>
            </a:r>
            <a:r>
              <a:rPr lang="el-GR" sz="2800" dirty="0">
                <a:latin typeface="Times New Roman" panose="02020603050405020304" pitchFamily="18" charset="0"/>
                <a:cs typeface="Times New Roman" panose="02020603050405020304" pitchFamily="18" charset="0"/>
              </a:rPr>
              <a:t>φωτεινά και έντονα </a:t>
            </a:r>
            <a:r>
              <a:rPr lang="el-GR" sz="2800" dirty="0" smtClean="0">
                <a:latin typeface="Times New Roman" panose="02020603050405020304" pitchFamily="18" charset="0"/>
                <a:cs typeface="Times New Roman" panose="02020603050405020304" pitchFamily="18" charset="0"/>
              </a:rPr>
              <a:t>χρώματα και αφαιρετικό σχέδιο.</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465</Words>
  <Application>Microsoft Office PowerPoint</Application>
  <PresentationFormat>Προβολή στην οθόνη (4:3)</PresentationFormat>
  <Paragraphs>53</Paragraphs>
  <Slides>10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Calibri</vt:lpstr>
      <vt:lpstr>Times New Roman</vt:lpstr>
      <vt:lpstr>Θέμα του Office</vt:lpstr>
      <vt:lpstr>ΜΠΕΧΤΣΗ ΜΑΡΙΑ 2o ΓΕΛ Ελευθερίου-Κορδελιού</vt:lpstr>
      <vt:lpstr>ΜΕΣΟΠΟΛΕΜΟΣ ΣΤΗΝ ΕΥΡΩΠΗ</vt:lpstr>
      <vt:lpstr>Υιοθετώ το έργο: PICASSO PABLO, «ΑΝΘΡΩΠΟΣ ΚΑΙ ΠΕΡΙΣΤΕΡΙ»</vt:lpstr>
      <vt:lpstr>«ΑΝΘΡΩΠΟΣ ΚΑΙ ΠΕΡΙΣΤΕΡΙ»: Περιγράφω, Εντοπίζω, Προσλαμβάνω</vt:lpstr>
      <vt:lpstr>ΜΕΣΟΠΟΛΕΜΟΣ ΣΤΗΝ ΕΛΛΑΔΑ</vt:lpstr>
      <vt:lpstr>ΓΕΝΙΑ ΤΟΥ 1930:  Γ. ΜΟΡΑΛΗΣ</vt:lpstr>
      <vt:lpstr>ΓΕΝΙΑ ΤΟΥ 1930: Φ.ΚΟΝΤΟΓΛΟΥ, «Η ΙΩΝΙΚΗ ΔΩΔΕΚΑΠΟΛΗ»</vt:lpstr>
      <vt:lpstr>Ζωγραφίζω με αφόρμηση το «Άνθρωπος και Περιστέρι» - 1ο Έργο: Πρόβλημα</vt:lpstr>
      <vt:lpstr>Ζωγραφίζω με αφόρμηση το «Άνθρωπος και Περιστέρι» - 2ο Έργο: Λύση</vt:lpstr>
      <vt:lpstr>ΔΙΚΤΥΟΓΡΑΦΙΑ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ΜΕΣΟΠΟΛΕΜΟΣ</dc:title>
  <dc:creator>User</dc:creator>
  <cp:lastModifiedBy>Peri Mixou</cp:lastModifiedBy>
  <cp:revision>127</cp:revision>
  <dcterms:created xsi:type="dcterms:W3CDTF">2022-11-28T12:30:00Z</dcterms:created>
  <dcterms:modified xsi:type="dcterms:W3CDTF">2023-02-22T16:32:06Z</dcterms:modified>
</cp:coreProperties>
</file>