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67" r:id="rId4"/>
    <p:sldId id="270" r:id="rId5"/>
    <p:sldId id="276" r:id="rId6"/>
    <p:sldId id="269" r:id="rId7"/>
    <p:sldId id="271" r:id="rId8"/>
    <p:sldId id="272" r:id="rId9"/>
    <p:sldId id="273" r:id="rId10"/>
    <p:sldId id="258"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7395C4A-0059-46DD-BD26-F5D1DF5FB9F4}" type="datetimeFigureOut">
              <a:rPr lang="el-GR" smtClean="0"/>
              <a:pPr/>
              <a:t>20/2/2023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6C5262-0FCA-4D6D-BA22-FE95814B35B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37000" b="-37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95C4A-0059-46DD-BD26-F5D1DF5FB9F4}" type="datetimeFigureOut">
              <a:rPr lang="el-GR" smtClean="0"/>
              <a:pPr/>
              <a:t>20/2/2023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5262-0FCA-4D6D-BA22-FE95814B35B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useduc.gr/docs/Istoria/C/163-190_C_GYM_KEF_09.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latin typeface="Times New Roman" pitchFamily="18" charset="0"/>
                <a:cs typeface="Times New Roman" pitchFamily="18" charset="0"/>
              </a:rPr>
              <a:t>ΝΤΟΛΙΔΟΥ ΡΑΦΑΗΛΙΑ</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2o </a:t>
            </a:r>
            <a:r>
              <a:rPr lang="el-GR" dirty="0" smtClean="0">
                <a:latin typeface="Times New Roman" pitchFamily="18" charset="0"/>
                <a:cs typeface="Times New Roman" pitchFamily="18" charset="0"/>
              </a:rPr>
              <a:t>ΓΕΛ Ελευθερίου-Κορδελιού</a:t>
            </a:r>
            <a:endParaRPr lang="el-GR" dirty="0">
              <a:latin typeface="Times New Roman" pitchFamily="18" charset="0"/>
              <a:cs typeface="Times New Roman" pitchFamily="18" charset="0"/>
            </a:endParaRPr>
          </a:p>
        </p:txBody>
      </p:sp>
      <p:sp>
        <p:nvSpPr>
          <p:cNvPr id="3" name="2 - Υπότιτλος"/>
          <p:cNvSpPr>
            <a:spLocks noGrp="1"/>
          </p:cNvSpPr>
          <p:nvPr>
            <p:ph type="subTitle" idx="1"/>
          </p:nvPr>
        </p:nvSpPr>
        <p:spPr/>
        <p:txBody>
          <a:bodyPr/>
          <a:lstStyle/>
          <a:p>
            <a:r>
              <a:rPr lang="el-GR" dirty="0" smtClean="0">
                <a:latin typeface="Times New Roman" pitchFamily="18" charset="0"/>
                <a:cs typeface="Times New Roman" pitchFamily="18" charset="0"/>
              </a:rPr>
              <a:t>ΥΙΟΘΕΤΩ ΤΟ ΕΡΓΟ: «ΑΝΘΡΩΠΟΣ ΚΑΙ ΠΕΡΙΣΤΕΡΙ» του </a:t>
            </a:r>
            <a:r>
              <a:rPr lang="en-US" dirty="0" smtClean="0">
                <a:latin typeface="Times New Roman" pitchFamily="18" charset="0"/>
                <a:cs typeface="Times New Roman" pitchFamily="18" charset="0"/>
              </a:rPr>
              <a:t>PABLO PICASSO</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Times New Roman" panose="02020603050405020304" pitchFamily="18" charset="0"/>
                <a:cs typeface="Times New Roman" panose="02020603050405020304" pitchFamily="18" charset="0"/>
              </a:rPr>
              <a:t>ΔΙΚΤΥΟΓΡΑΦΙΑ</a:t>
            </a:r>
            <a:endParaRPr lang="el-GR"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p:txBody>
          <a:bodyPr/>
          <a:lstStyle/>
          <a:p>
            <a:r>
              <a:rPr lang="en-US" dirty="0" smtClean="0">
                <a:hlinkClick r:id="rId2"/>
              </a:rPr>
              <a:t>https://museduc.gr/docs/Istoria/C/163-190_C_GYM_KEF_09.pdf</a:t>
            </a:r>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Times New Roman" pitchFamily="18" charset="0"/>
                <a:cs typeface="Times New Roman" pitchFamily="18" charset="0"/>
              </a:rPr>
              <a:t>ΜΕΣΟΠΟΛΕΜΟΣ ΣΤΗΝ ΕΥΡΩΠΗ</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85000" lnSpcReduction="10000"/>
          </a:bodyPr>
          <a:lstStyle/>
          <a:p>
            <a:r>
              <a:rPr lang="el-GR" b="1" dirty="0" smtClean="0">
                <a:latin typeface="Times New Roman" pitchFamily="18" charset="0"/>
                <a:cs typeface="Times New Roman" pitchFamily="18" charset="0"/>
              </a:rPr>
              <a:t>ΟΙΚΟΝΟΜΙΑ</a:t>
            </a:r>
            <a:r>
              <a:rPr lang="el-GR" dirty="0" smtClean="0">
                <a:latin typeface="Times New Roman" pitchFamily="18" charset="0"/>
                <a:cs typeface="Times New Roman" pitchFamily="18" charset="0"/>
              </a:rPr>
              <a:t>: Φτώχεια, Απλήρωτα δάνεια Ευρωπαίων από τις αμερικανικές τράπεζες</a:t>
            </a:r>
          </a:p>
          <a:p>
            <a:pPr>
              <a:buNone/>
            </a:pPr>
            <a:endParaRPr lang="el-GR"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ΠΟΛΙΤΙΚΗ</a:t>
            </a:r>
            <a:r>
              <a:rPr lang="el-GR"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Φασισμός, Κομμουνισμός, κινδυνεύει η Φιλελεύθερη κοινοβουλευτική δημοκρατία </a:t>
            </a:r>
          </a:p>
          <a:p>
            <a:endParaRPr lang="el-GR"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ΚΟΙΝΩΝΙΑ</a:t>
            </a:r>
            <a:r>
              <a:rPr lang="el-GR" dirty="0" smtClean="0">
                <a:latin typeface="Times New Roman" pitchFamily="18" charset="0"/>
                <a:cs typeface="Times New Roman" pitchFamily="18" charset="0"/>
              </a:rPr>
              <a:t>: Μη πολιτικά δικαιώματα σε γυναίκες, η </a:t>
            </a:r>
            <a:r>
              <a:rPr lang="el-GR" dirty="0" err="1" smtClean="0">
                <a:latin typeface="Times New Roman" pitchFamily="18" charset="0"/>
                <a:cs typeface="Times New Roman" pitchFamily="18" charset="0"/>
              </a:rPr>
              <a:t>ΚτΕ</a:t>
            </a:r>
            <a:r>
              <a:rPr lang="el-GR" dirty="0" smtClean="0">
                <a:latin typeface="Times New Roman" pitchFamily="18" charset="0"/>
                <a:cs typeface="Times New Roman" pitchFamily="18" charset="0"/>
              </a:rPr>
              <a:t> αποτυγχάνει να διασφαλίσει την ειρήνη </a:t>
            </a:r>
          </a:p>
          <a:p>
            <a:pPr>
              <a:buNone/>
            </a:pPr>
            <a:endParaRPr lang="el-GR"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ΤΕΧΝΕΣ</a:t>
            </a:r>
            <a:r>
              <a:rPr lang="el-GR" dirty="0" smtClean="0">
                <a:latin typeface="Times New Roman" pitchFamily="18" charset="0"/>
                <a:cs typeface="Times New Roman" pitchFamily="18" charset="0"/>
              </a:rPr>
              <a:t>: Σουρεαλισμός</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atin typeface="Times New Roman" pitchFamily="18" charset="0"/>
                <a:cs typeface="Times New Roman" pitchFamily="18" charset="0"/>
              </a:rPr>
              <a:t>Υιοθετώ το έργο:</a:t>
            </a:r>
            <a:br>
              <a:rPr lang="el-GR"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PICASSO PABLO</a:t>
            </a:r>
            <a:r>
              <a:rPr lang="el-GR" sz="2800" dirty="0" smtClean="0">
                <a:latin typeface="Times New Roman" pitchFamily="18" charset="0"/>
                <a:cs typeface="Times New Roman" pitchFamily="18" charset="0"/>
              </a:rPr>
              <a:t>, «ΑΝΘΡΩΠΟΣ ΚΑΙ ΠΕΡΙΣΤΕΡΙ»</a:t>
            </a:r>
            <a:endParaRPr lang="el-GR" sz="2800" dirty="0">
              <a:latin typeface="Times New Roman" pitchFamily="18" charset="0"/>
              <a:cs typeface="Times New Roman" pitchFamily="18" charset="0"/>
            </a:endParaRPr>
          </a:p>
        </p:txBody>
      </p:sp>
      <p:pic>
        <p:nvPicPr>
          <p:cNvPr id="1026" name="Picture 2" descr="E:\Στιγμιότυπο οθόνης (336).png"/>
          <p:cNvPicPr>
            <a:picLocks noGrp="1" noChangeAspect="1" noChangeArrowheads="1"/>
          </p:cNvPicPr>
          <p:nvPr>
            <p:ph idx="1"/>
          </p:nvPr>
        </p:nvPicPr>
        <p:blipFill>
          <a:blip r:embed="rId2" cstate="print"/>
          <a:srcRect/>
          <a:stretch>
            <a:fillRect/>
          </a:stretch>
        </p:blipFill>
        <p:spPr bwMode="auto">
          <a:xfrm>
            <a:off x="179512" y="1484784"/>
            <a:ext cx="8784976" cy="53732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Times New Roman" pitchFamily="18" charset="0"/>
                <a:cs typeface="Times New Roman" pitchFamily="18" charset="0"/>
              </a:rPr>
              <a:t>«ΑΝΘΡΩΠΟΣ ΚΑΙ ΠΕΡΙΣΤΕΡΙ»: Περιγράφω, Εντοπίζω, Προσλαμβάνω</a:t>
            </a:r>
            <a:endParaRPr lang="el-GR"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a:bodyPr>
          <a:lstStyle/>
          <a:p>
            <a:pPr algn="just"/>
            <a:r>
              <a:rPr lang="el-GR" sz="2000" b="1" dirty="0" smtClean="0">
                <a:latin typeface="Times New Roman" pitchFamily="18" charset="0"/>
                <a:cs typeface="Times New Roman" pitchFamily="18" charset="0"/>
              </a:rPr>
              <a:t>Περιγράφω τον πίνακα, Προσλαμβάνω:</a:t>
            </a:r>
            <a:r>
              <a:rPr lang="el-GR" sz="2000" dirty="0" smtClean="0">
                <a:latin typeface="Times New Roman" pitchFamily="18" charset="0"/>
                <a:cs typeface="Times New Roman" pitchFamily="18" charset="0"/>
              </a:rPr>
              <a:t> Ο Πικάσο, ενδεχομένως, θέλει να δείξει πως οι γυναίκες την περίοδο του μεσοπολέμου δεν έχουν πολιτικά δικαιώματα. Αυτό το απεικονίζει με τα κάγκελα τα οποία συμβολίζουν το ότι η γυναίκα νιώθει φυλακισμένη στην ίδια της τη ζωή. Το περιστέρι, ίσως, συμβολίζει την επανάσταση που θα την απελευθερώσει από τη φυλακή της.  </a:t>
            </a:r>
          </a:p>
          <a:p>
            <a:pPr>
              <a:buNone/>
            </a:pPr>
            <a:endParaRPr lang="el-GR" sz="2400" b="1" dirty="0" smtClean="0"/>
          </a:p>
          <a:p>
            <a:pPr algn="just"/>
            <a:r>
              <a:rPr lang="el-GR" sz="2000" b="1" dirty="0" smtClean="0">
                <a:latin typeface="Times New Roman" pitchFamily="18" charset="0"/>
                <a:cs typeface="Times New Roman" pitchFamily="18" charset="0"/>
              </a:rPr>
              <a:t>Εντοπίζω στοιχεία αφαίρεσης, Προσλαμβάνω: </a:t>
            </a:r>
            <a:r>
              <a:rPr lang="el-GR" sz="2000" dirty="0" smtClean="0">
                <a:latin typeface="Times New Roman" pitchFamily="18" charset="0"/>
                <a:cs typeface="Times New Roman" pitchFamily="18" charset="0"/>
              </a:rPr>
              <a:t>ΚΥΒΙΣΜΟΣ: Με τα έντονα περιγράμματα τονίζεται το πρόβλημα και ή λύση του. Το έντονο γαλάζιο χρώμα στο περίγραμμα του περιστεριού τονίζει την ελευθερία, την κατανόηση και το σεβασμό που θέλουν οι γυναίκες.  Το έντονο καφέ στο περίγραμμα του ανθρώπου και στα κάγκελα είναι γήινο, τονίζει τη δυσάρεστη πραγματικότητα.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Times New Roman" pitchFamily="18" charset="0"/>
                <a:cs typeface="Times New Roman" pitchFamily="18" charset="0"/>
              </a:rPr>
              <a:t>ΜΕΣΟΠΟΛΕΜΟΣ ΣΤΗΝ ΕΛΛΑΔΑ</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77500" lnSpcReduction="20000"/>
          </a:bodyPr>
          <a:lstStyle/>
          <a:p>
            <a:r>
              <a:rPr lang="el-GR" b="1" dirty="0" smtClean="0">
                <a:latin typeface="Times New Roman" pitchFamily="18" charset="0"/>
                <a:cs typeface="Times New Roman" pitchFamily="18" charset="0"/>
              </a:rPr>
              <a:t>ΟΙΚΟΝΟΜΙΑ</a:t>
            </a:r>
            <a:r>
              <a:rPr lang="el-GR" dirty="0" smtClean="0">
                <a:latin typeface="Times New Roman" pitchFamily="18" charset="0"/>
                <a:cs typeface="Times New Roman" pitchFamily="18" charset="0"/>
              </a:rPr>
              <a:t>: Ακρίβεια, Ανεργία</a:t>
            </a:r>
          </a:p>
          <a:p>
            <a:pPr>
              <a:buNone/>
            </a:pPr>
            <a:endParaRPr lang="el-GR"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ΠΟΛΙΤΙΚΗ</a:t>
            </a:r>
            <a:r>
              <a:rPr lang="el-GR" dirty="0" smtClean="0">
                <a:latin typeface="Times New Roman" pitchFamily="18" charset="0"/>
                <a:cs typeface="Times New Roman" pitchFamily="18" charset="0"/>
              </a:rPr>
              <a:t>:</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Αστάθειες, Διχασμός ανάμεσα σε </a:t>
            </a:r>
            <a:r>
              <a:rPr lang="el-GR" dirty="0" err="1" smtClean="0">
                <a:latin typeface="Times New Roman" pitchFamily="18" charset="0"/>
                <a:cs typeface="Times New Roman" pitchFamily="18" charset="0"/>
              </a:rPr>
              <a:t>βενιζελικά</a:t>
            </a:r>
            <a:r>
              <a:rPr lang="el-GR" dirty="0" smtClean="0">
                <a:latin typeface="Times New Roman" pitchFamily="18" charset="0"/>
                <a:cs typeface="Times New Roman" pitchFamily="18" charset="0"/>
              </a:rPr>
              <a:t> και </a:t>
            </a:r>
            <a:r>
              <a:rPr lang="el-GR" dirty="0" err="1" smtClean="0">
                <a:latin typeface="Times New Roman" pitchFamily="18" charset="0"/>
                <a:cs typeface="Times New Roman" pitchFamily="18" charset="0"/>
              </a:rPr>
              <a:t>αντιβενιζελικά</a:t>
            </a:r>
            <a:r>
              <a:rPr lang="el-GR" dirty="0" smtClean="0">
                <a:latin typeface="Times New Roman" pitchFamily="18" charset="0"/>
                <a:cs typeface="Times New Roman" pitchFamily="18" charset="0"/>
              </a:rPr>
              <a:t> κόμματα. </a:t>
            </a:r>
          </a:p>
          <a:p>
            <a:endParaRPr lang="el-GR" dirty="0" smtClean="0">
              <a:latin typeface="Times New Roman" pitchFamily="18" charset="0"/>
              <a:cs typeface="Times New Roman" pitchFamily="18" charset="0"/>
            </a:endParaRPr>
          </a:p>
          <a:p>
            <a:pPr algn="just"/>
            <a:r>
              <a:rPr lang="el-GR" b="1" dirty="0" smtClean="0">
                <a:latin typeface="Times New Roman" pitchFamily="18" charset="0"/>
                <a:cs typeface="Times New Roman" pitchFamily="18" charset="0"/>
              </a:rPr>
              <a:t>ΚΟΙΝΩΝΙΑ</a:t>
            </a:r>
            <a:r>
              <a:rPr lang="el-GR" dirty="0" smtClean="0">
                <a:latin typeface="Times New Roman" pitchFamily="18" charset="0"/>
                <a:cs typeface="Times New Roman" pitchFamily="18" charset="0"/>
              </a:rPr>
              <a:t>: Πρόσφυγες με άλλα ήθη και έθιμα, Επιτροπή Αποκατάστασης Προσφύγων</a:t>
            </a:r>
          </a:p>
          <a:p>
            <a:pPr algn="just">
              <a:buNone/>
            </a:pPr>
            <a:endParaRPr lang="el-GR"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ΤΕΧΝΕΣ</a:t>
            </a:r>
            <a:r>
              <a:rPr lang="el-GR" dirty="0" smtClean="0">
                <a:latin typeface="Times New Roman" pitchFamily="18" charset="0"/>
                <a:cs typeface="Times New Roman" pitchFamily="18" charset="0"/>
              </a:rPr>
              <a:t>: Σουρεαλισμός, </a:t>
            </a:r>
            <a:r>
              <a:rPr lang="el-GR" b="1" dirty="0" smtClean="0">
                <a:latin typeface="Times New Roman" pitchFamily="18" charset="0"/>
                <a:cs typeface="Times New Roman" pitchFamily="18" charset="0"/>
              </a:rPr>
              <a:t>Γενιά του 1930, «Ελληνοκεντρικός μοντερνισμός»: Επιρροές από τα ευρωπαϊκά κινήματα αφαίρεσης σε συνδυασμό με τον ελληνικό πολιτισμό.</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latin typeface="Times New Roman" pitchFamily="18" charset="0"/>
                <a:cs typeface="Times New Roman" pitchFamily="18" charset="0"/>
              </a:rPr>
              <a:t>ΓΕΝΙΑ ΤΟΥ 1930: </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Ν. ΕΓΓΟΝΟΠΟΥΛΟΣ, </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«ΑΛΕΞΑΝΔΡΟΣ ΦΙΛΙΠΠΟΥ ΚΑΙ ΕΛΛΗΝΕΣ ΠΛΗΝ ΛΑΚΕΔΑΙΜΟΝΙΩΝ»</a:t>
            </a:r>
            <a:endParaRPr lang="el-GR" sz="3200" dirty="0">
              <a:latin typeface="Times New Roman" pitchFamily="18" charset="0"/>
              <a:cs typeface="Times New Roman" pitchFamily="18" charset="0"/>
            </a:endParaRPr>
          </a:p>
        </p:txBody>
      </p:sp>
      <p:pic>
        <p:nvPicPr>
          <p:cNvPr id="4" name="Θέση περιεχομένου 3"/>
          <p:cNvPicPr>
            <a:picLocks noGrp="1" noChangeAspect="1"/>
          </p:cNvPicPr>
          <p:nvPr>
            <p:ph idx="1"/>
          </p:nvPr>
        </p:nvPicPr>
        <p:blipFill>
          <a:blip r:embed="rId2"/>
          <a:stretch>
            <a:fillRect/>
          </a:stretch>
        </p:blipFill>
        <p:spPr>
          <a:xfrm>
            <a:off x="1331640" y="1988840"/>
            <a:ext cx="6480719" cy="45365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latin typeface="Times New Roman" panose="02020603050405020304" pitchFamily="18" charset="0"/>
                <a:cs typeface="Times New Roman" panose="02020603050405020304" pitchFamily="18" charset="0"/>
              </a:rPr>
              <a:t>ΓΕΝΙΑ ΤΟΥ 1930: Ν</a:t>
            </a:r>
            <a:r>
              <a:rPr lang="el-GR" sz="3200" dirty="0">
                <a:latin typeface="Times New Roman" panose="02020603050405020304" pitchFamily="18" charset="0"/>
                <a:cs typeface="Times New Roman" panose="02020603050405020304" pitchFamily="18" charset="0"/>
              </a:rPr>
              <a:t>. ΕΓΓΟΝΟΠΟΥΛΟΣ,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«ΑΛΕΞΑΝΔΡΟΣ ΦΙΛΙΠΠΟΥ ΚΑΙ ΕΛΛΗΝΕΣ ΠΛΗΝ ΛΑΚΕΔΑΙΜΟΝΙΩΝ»</a:t>
            </a:r>
          </a:p>
        </p:txBody>
      </p:sp>
      <p:sp>
        <p:nvSpPr>
          <p:cNvPr id="3" name="2 - Θέση περιεχομένου"/>
          <p:cNvSpPr>
            <a:spLocks noGrp="1"/>
          </p:cNvSpPr>
          <p:nvPr>
            <p:ph idx="1"/>
          </p:nvPr>
        </p:nvSpPr>
        <p:spPr/>
        <p:txBody>
          <a:bodyPr>
            <a:normAutofit/>
          </a:bodyPr>
          <a:lstStyle/>
          <a:p>
            <a:pPr algn="just"/>
            <a:r>
              <a:rPr lang="el-GR" sz="2800" dirty="0" smtClean="0">
                <a:latin typeface="Times New Roman" panose="02020603050405020304" pitchFamily="18" charset="0"/>
                <a:cs typeface="Times New Roman" panose="02020603050405020304" pitchFamily="18" charset="0"/>
              </a:rPr>
              <a:t>Στοιχεία αρχαίου ελληνικού </a:t>
            </a:r>
            <a:r>
              <a:rPr lang="el-GR" sz="2800" dirty="0" smtClean="0">
                <a:latin typeface="Times New Roman" panose="02020603050405020304" pitchFamily="18" charset="0"/>
                <a:cs typeface="Times New Roman" panose="02020603050405020304" pitchFamily="18" charset="0"/>
              </a:rPr>
              <a:t>πολιτισμού: κράνη</a:t>
            </a:r>
            <a:r>
              <a:rPr lang="el-GR" sz="2800" dirty="0" smtClean="0">
                <a:latin typeface="Times New Roman" panose="02020603050405020304" pitchFamily="18" charset="0"/>
                <a:cs typeface="Times New Roman" panose="02020603050405020304" pitchFamily="18" charset="0"/>
              </a:rPr>
              <a:t>, ακρόπολη, χιτώνες. </a:t>
            </a:r>
          </a:p>
          <a:p>
            <a:pPr algn="just"/>
            <a:endParaRPr lang="el-GR" sz="2800" dirty="0" smtClean="0">
              <a:latin typeface="Times New Roman" panose="02020603050405020304" pitchFamily="18" charset="0"/>
              <a:cs typeface="Times New Roman" panose="02020603050405020304" pitchFamily="18" charset="0"/>
            </a:endParaRPr>
          </a:p>
          <a:p>
            <a:pPr algn="just"/>
            <a:r>
              <a:rPr lang="el-GR" sz="2800" b="1" dirty="0" smtClean="0">
                <a:latin typeface="Times New Roman" panose="02020603050405020304" pitchFamily="18" charset="0"/>
                <a:cs typeface="Times New Roman" panose="02020603050405020304" pitchFamily="18" charset="0"/>
              </a:rPr>
              <a:t>Επιρροές από την ευρωπαϊκή αφαίρεση:</a:t>
            </a:r>
            <a:r>
              <a:rPr lang="el-GR" sz="2800" dirty="0" smtClean="0">
                <a:latin typeface="Times New Roman" panose="02020603050405020304" pitchFamily="18" charset="0"/>
                <a:cs typeface="Times New Roman" panose="02020603050405020304" pitchFamily="18" charset="0"/>
              </a:rPr>
              <a:t> Ζωγραφικά μέσα: Χρώματα φωτεινά στα ενδύματα, κόκκινο, κίτρινο, μπλε. Περιγράμματα στις ανθρώπινες φιγούρες.</a:t>
            </a:r>
          </a:p>
          <a:p>
            <a:pPr algn="just"/>
            <a:endParaRPr lang="el-GR" sz="1600" dirty="0" smtClean="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algn="just"/>
            <a:endParaRPr lang="el-GR" sz="1600" dirty="0" smtClean="0">
              <a:latin typeface="Times New Roman" panose="02020603050405020304" pitchFamily="18" charset="0"/>
              <a:cs typeface="Times New Roman" panose="02020603050405020304" pitchFamily="18" charset="0"/>
            </a:endParaRPr>
          </a:p>
          <a:p>
            <a:pPr marL="0" indent="0">
              <a:buNone/>
            </a:pPr>
            <a:endParaRPr lang="el-GR" sz="1600" b="1" dirty="0" smtClean="0"/>
          </a:p>
          <a:p>
            <a:endParaRPr lang="el-GR" sz="16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Times New Roman" panose="02020603050405020304" pitchFamily="18" charset="0"/>
                <a:cs typeface="Times New Roman" panose="02020603050405020304" pitchFamily="18" charset="0"/>
              </a:rPr>
              <a:t>Ζωγραφίζω με </a:t>
            </a:r>
            <a:r>
              <a:rPr lang="el-GR" dirty="0" err="1" smtClean="0">
                <a:latin typeface="Times New Roman" panose="02020603050405020304" pitchFamily="18" charset="0"/>
                <a:cs typeface="Times New Roman" panose="02020603050405020304" pitchFamily="18" charset="0"/>
              </a:rPr>
              <a:t>αφόρμηση</a:t>
            </a:r>
            <a:r>
              <a:rPr lang="el-GR" dirty="0" smtClean="0">
                <a:latin typeface="Times New Roman" panose="02020603050405020304" pitchFamily="18" charset="0"/>
                <a:cs typeface="Times New Roman" panose="02020603050405020304" pitchFamily="18" charset="0"/>
              </a:rPr>
              <a:t> το «Άνθρωπος και Περιστέρι» - 1</a:t>
            </a:r>
            <a:r>
              <a:rPr lang="el-GR" baseline="30000" dirty="0" smtClean="0">
                <a:latin typeface="Times New Roman" panose="02020603050405020304" pitchFamily="18" charset="0"/>
                <a:cs typeface="Times New Roman" panose="02020603050405020304" pitchFamily="18" charset="0"/>
              </a:rPr>
              <a:t>ο</a:t>
            </a:r>
            <a:r>
              <a:rPr lang="el-GR" dirty="0" smtClean="0">
                <a:latin typeface="Times New Roman" panose="02020603050405020304" pitchFamily="18" charset="0"/>
                <a:cs typeface="Times New Roman" panose="02020603050405020304" pitchFamily="18" charset="0"/>
              </a:rPr>
              <a:t> Έργο: Πρόβλημα</a:t>
            </a:r>
            <a:endParaRPr lang="el-GR"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a:xfrm>
            <a:off x="323528" y="1412776"/>
            <a:ext cx="8229600" cy="4525963"/>
          </a:xfrm>
        </p:spPr>
        <p:txBody>
          <a:bodyPr>
            <a:noAutofit/>
          </a:bodyPr>
          <a:lstStyle/>
          <a:p>
            <a:pPr algn="just"/>
            <a:endParaRPr lang="el-GR" sz="2000" b="1" dirty="0" smtClean="0"/>
          </a:p>
          <a:p>
            <a:pPr algn="just"/>
            <a:r>
              <a:rPr lang="el-GR" sz="2400" dirty="0">
                <a:latin typeface="Times New Roman" panose="02020603050405020304" pitchFamily="18" charset="0"/>
                <a:cs typeface="Times New Roman" panose="02020603050405020304" pitchFamily="18" charset="0"/>
              </a:rPr>
              <a:t>Τ</a:t>
            </a:r>
            <a:r>
              <a:rPr lang="el-GR" sz="2400" dirty="0" smtClean="0">
                <a:latin typeface="Times New Roman" panose="02020603050405020304" pitchFamily="18" charset="0"/>
                <a:cs typeface="Times New Roman" panose="02020603050405020304" pitchFamily="18" charset="0"/>
              </a:rPr>
              <a:t>ο πρόβλημα που σκέφτηκα να ζωγραφίσω είναι εικόνες κακομεταχείρισης ή βασανισμού ζώων, όπως έκθεση σε κλουβιά στα μαγαζιά, σε τσίρκο, σε πάρκα, πώληση </a:t>
            </a:r>
            <a:r>
              <a:rPr lang="el-GR" sz="2400" dirty="0" smtClean="0">
                <a:latin typeface="Times New Roman" panose="02020603050405020304" pitchFamily="18" charset="0"/>
                <a:cs typeface="Times New Roman" panose="02020603050405020304" pitchFamily="18" charset="0"/>
              </a:rPr>
              <a:t>ζώων χωρίς </a:t>
            </a:r>
            <a:r>
              <a:rPr lang="el-GR" sz="2400" dirty="0" smtClean="0">
                <a:latin typeface="Times New Roman" panose="02020603050405020304" pitchFamily="18" charset="0"/>
                <a:cs typeface="Times New Roman" panose="02020603050405020304" pitchFamily="18" charset="0"/>
              </a:rPr>
              <a:t>άδεια, δημιουργία καταναλωτικών αγαθών από τα ζώα, π.χ. γούνες.</a:t>
            </a:r>
          </a:p>
          <a:p>
            <a:pPr algn="just"/>
            <a:r>
              <a:rPr lang="el-GR" sz="2400" dirty="0" smtClean="0">
                <a:latin typeface="Times New Roman" panose="02020603050405020304" pitchFamily="18" charset="0"/>
                <a:cs typeface="Times New Roman" panose="02020603050405020304" pitchFamily="18" charset="0"/>
              </a:rPr>
              <a:t>Θα τα αποτυπώσω σουρεαλιστικά ή με την τέχνη </a:t>
            </a:r>
            <a:r>
              <a:rPr lang="el-GR" sz="2400" dirty="0" err="1" smtClean="0">
                <a:latin typeface="Times New Roman" panose="02020603050405020304" pitchFamily="18" charset="0"/>
                <a:cs typeface="Times New Roman" panose="02020603050405020304" pitchFamily="18" charset="0"/>
              </a:rPr>
              <a:t>κολάζ</a:t>
            </a:r>
            <a:r>
              <a:rPr lang="el-GR" sz="2400" dirty="0" smtClean="0">
                <a:latin typeface="Times New Roman" panose="02020603050405020304" pitchFamily="18" charset="0"/>
                <a:cs typeface="Times New Roman" panose="02020603050405020304" pitchFamily="18" charset="0"/>
              </a:rPr>
              <a:t> ή ανάμεικτα με ζωγραφική και </a:t>
            </a:r>
            <a:r>
              <a:rPr lang="el-GR" sz="2400" dirty="0" err="1" smtClean="0">
                <a:latin typeface="Times New Roman" panose="02020603050405020304" pitchFamily="18" charset="0"/>
                <a:cs typeface="Times New Roman" panose="02020603050405020304" pitchFamily="18" charset="0"/>
              </a:rPr>
              <a:t>κολάζ</a:t>
            </a:r>
            <a:r>
              <a:rPr lang="el-GR" sz="2400" dirty="0" smtClean="0">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Ζωγραφίζω με </a:t>
            </a:r>
            <a:r>
              <a:rPr lang="el-GR" dirty="0" err="1">
                <a:latin typeface="Times New Roman" panose="02020603050405020304" pitchFamily="18" charset="0"/>
                <a:cs typeface="Times New Roman" panose="02020603050405020304" pitchFamily="18" charset="0"/>
              </a:rPr>
              <a:t>αφόρμηση</a:t>
            </a:r>
            <a:r>
              <a:rPr lang="el-GR" dirty="0">
                <a:latin typeface="Times New Roman" panose="02020603050405020304" pitchFamily="18" charset="0"/>
                <a:cs typeface="Times New Roman" panose="02020603050405020304" pitchFamily="18" charset="0"/>
              </a:rPr>
              <a:t> το «Άνθρωπος και Περιστέρι</a:t>
            </a:r>
            <a:r>
              <a:rPr lang="el-GR" dirty="0" smtClean="0">
                <a:latin typeface="Times New Roman" panose="02020603050405020304" pitchFamily="18" charset="0"/>
                <a:cs typeface="Times New Roman" panose="02020603050405020304" pitchFamily="18" charset="0"/>
              </a:rPr>
              <a:t>» - 2</a:t>
            </a:r>
            <a:r>
              <a:rPr lang="el-GR" baseline="30000" dirty="0" smtClean="0">
                <a:latin typeface="Times New Roman" panose="02020603050405020304" pitchFamily="18" charset="0"/>
                <a:cs typeface="Times New Roman" panose="02020603050405020304" pitchFamily="18" charset="0"/>
              </a:rPr>
              <a:t>ο</a:t>
            </a:r>
            <a:r>
              <a:rPr lang="el-GR" dirty="0" smtClean="0">
                <a:latin typeface="Times New Roman" panose="02020603050405020304" pitchFamily="18" charset="0"/>
                <a:cs typeface="Times New Roman" panose="02020603050405020304" pitchFamily="18" charset="0"/>
              </a:rPr>
              <a:t> Έργο: Λύση</a:t>
            </a:r>
            <a:endParaRPr lang="el-GR" dirty="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p:txBody>
          <a:bodyPr>
            <a:normAutofit/>
          </a:bodyPr>
          <a:lstStyle/>
          <a:p>
            <a:pPr algn="just"/>
            <a:endParaRPr lang="el-GR" sz="2400" dirty="0" smtClean="0">
              <a:latin typeface="Times New Roman" panose="02020603050405020304" pitchFamily="18" charset="0"/>
              <a:cs typeface="Times New Roman" panose="02020603050405020304" pitchFamily="18" charset="0"/>
            </a:endParaRPr>
          </a:p>
          <a:p>
            <a:pPr algn="just"/>
            <a:r>
              <a:rPr lang="el-GR" sz="2400" dirty="0" smtClean="0">
                <a:latin typeface="Times New Roman" panose="02020603050405020304" pitchFamily="18" charset="0"/>
                <a:cs typeface="Times New Roman" panose="02020603050405020304" pitchFamily="18" charset="0"/>
              </a:rPr>
              <a:t>Θα αντιστρέψω τους ρόλους μεταξύ ανθρώπων και ζώων: Θα προσωποποιήσω τα ζώα βάζοντάς τα σε ανθρώπινες </a:t>
            </a:r>
            <a:r>
              <a:rPr lang="el-GR" sz="2400" dirty="0" smtClean="0">
                <a:latin typeface="Times New Roman" panose="02020603050405020304" pitchFamily="18" charset="0"/>
                <a:cs typeface="Times New Roman" panose="02020603050405020304" pitchFamily="18" charset="0"/>
              </a:rPr>
              <a:t>καταστάσεις ή θα ζωγραφίσω ανθρώπους να παθαίνουν αυτά τα άσχημα που οι ίδιοι κάνουν στα ζώα. </a:t>
            </a:r>
            <a:endParaRPr lang="el-GR" sz="2400" dirty="0" smtClean="0">
              <a:latin typeface="Times New Roman" panose="02020603050405020304" pitchFamily="18" charset="0"/>
              <a:cs typeface="Times New Roman" panose="02020603050405020304" pitchFamily="18" charset="0"/>
            </a:endParaRPr>
          </a:p>
          <a:p>
            <a:pPr algn="just"/>
            <a:r>
              <a:rPr lang="el-GR" sz="2400" dirty="0" smtClean="0">
                <a:latin typeface="Times New Roman" panose="02020603050405020304" pitchFamily="18" charset="0"/>
                <a:cs typeface="Times New Roman" panose="02020603050405020304" pitchFamily="18" charset="0"/>
              </a:rPr>
              <a:t>Θα τα αποδώσω σουρεαλιστικά με απροσδόκητες επισυνάψεις αντικειμένων</a:t>
            </a:r>
            <a:r>
              <a:rPr lang="el-GR" sz="2400" dirty="0" smtClean="0">
                <a:latin typeface="Times New Roman" panose="02020603050405020304" pitchFamily="18" charset="0"/>
                <a:cs typeface="Times New Roman" panose="02020603050405020304" pitchFamily="18" charset="0"/>
              </a:rPr>
              <a:t>.   </a:t>
            </a:r>
            <a:endParaRPr lang="el-G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433</Words>
  <Application>Microsoft Office PowerPoint</Application>
  <PresentationFormat>Προβολή στην οθόνη (4:3)</PresentationFormat>
  <Paragraphs>43</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Calibri</vt:lpstr>
      <vt:lpstr>Times New Roman</vt:lpstr>
      <vt:lpstr>Θέμα του Office</vt:lpstr>
      <vt:lpstr>ΝΤΟΛΙΔΟΥ ΡΑΦΑΗΛΙΑ 2o ΓΕΛ Ελευθερίου-Κορδελιού</vt:lpstr>
      <vt:lpstr>ΜΕΣΟΠΟΛΕΜΟΣ ΣΤΗΝ ΕΥΡΩΠΗ</vt:lpstr>
      <vt:lpstr>Υιοθετώ το έργο: PICASSO PABLO, «ΑΝΘΡΩΠΟΣ ΚΑΙ ΠΕΡΙΣΤΕΡΙ»</vt:lpstr>
      <vt:lpstr>«ΑΝΘΡΩΠΟΣ ΚΑΙ ΠΕΡΙΣΤΕΡΙ»: Περιγράφω, Εντοπίζω, Προσλαμβάνω</vt:lpstr>
      <vt:lpstr>ΜΕΣΟΠΟΛΕΜΟΣ ΣΤΗΝ ΕΛΛΑΔΑ</vt:lpstr>
      <vt:lpstr>ΓΕΝΙΑ ΤΟΥ 1930:  Ν. ΕΓΓΟΝΟΠΟΥΛΟΣ,  «ΑΛΕΞΑΝΔΡΟΣ ΦΙΛΙΠΠΟΥ ΚΑΙ ΕΛΛΗΝΕΣ ΠΛΗΝ ΛΑΚΕΔΑΙΜΟΝΙΩΝ»</vt:lpstr>
      <vt:lpstr>ΓΕΝΙΑ ΤΟΥ 1930: Ν. ΕΓΓΟΝΟΠΟΥΛΟΣ,  «ΑΛΕΞΑΝΔΡΟΣ ΦΙΛΙΠΠΟΥ ΚΑΙ ΕΛΛΗΝΕΣ ΠΛΗΝ ΛΑΚΕΔΑΙΜΟΝΙΩΝ»</vt:lpstr>
      <vt:lpstr>Ζωγραφίζω με αφόρμηση το «Άνθρωπος και Περιστέρι» - 1ο Έργο: Πρόβλημα</vt:lpstr>
      <vt:lpstr>Ζωγραφίζω με αφόρμηση το «Άνθρωπος και Περιστέρι» - 2ο Έργο: Λύση</vt:lpstr>
      <vt:lpstr>ΔΙΚΤΥΟΓΡΑΦΙΑ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ΜΕΣΟΠΟΛΕΜΟΣ</dc:title>
  <dc:creator>User</dc:creator>
  <cp:lastModifiedBy>Peri Mixou</cp:lastModifiedBy>
  <cp:revision>131</cp:revision>
  <dcterms:created xsi:type="dcterms:W3CDTF">2022-11-28T12:30:00Z</dcterms:created>
  <dcterms:modified xsi:type="dcterms:W3CDTF">2023-02-20T16:40:17Z</dcterms:modified>
</cp:coreProperties>
</file>