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E835649-ADE3-472E-B6B5-F71D61F41DB3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26/1/2023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9F63C87-4DE2-466A-9791-0A121AFC7955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hyperlink" Target="https://www.britannica.com/biography/Ada-Lovelace" TargetMode="External"/><Relationship Id="rId3" Type="http://schemas.openxmlformats.org/officeDocument/2006/relationships/hyperlink" Target="https://www.britannica.com/biography/Ada-Lovelace" TargetMode="External"/><Relationship Id="rId4" Type="http://schemas.openxmlformats.org/officeDocument/2006/relationships/hyperlink" Target="https://kids.nationalgeographic.com/history/article/ada-lovelace" TargetMode="External"/><Relationship Id="rId5" Type="http://schemas.openxmlformats.org/officeDocument/2006/relationships/hyperlink" Target="https://kids.nationalgeographic.com/history/article/ada-lovelace" TargetMode="External"/><Relationship Id="rId6" Type="http://schemas.openxmlformats.org/officeDocument/2006/relationships/hyperlink" Target="https://www.mpg.de/female-pioneers-of-science/Ada-Lovelace#:~:text=Her%20scientific%20work%2C%20which%20is,computer%20programme%20in%20the%20world" TargetMode="External"/><Relationship Id="rId7" Type="http://schemas.openxmlformats.org/officeDocument/2006/relationships/hyperlink" Target="https://www.mpg.de/female-pioneers-of-science/Ada-Lovelace#:~:text=Her%20scientific%20work%2C%20which%20is,computer%20programme%20in%20the%20world" TargetMode="External"/><Relationship Id="rId8" Type="http://schemas.openxmlformats.org/officeDocument/2006/relationships/hyperlink" Target="https://www.mpg.de/female-pioneers-of-science/Ada-Lovelace#:~:text=Her%20scientific%20work%2C%20which%20is,computer%20programme%20in%20the%20world" TargetMode="External"/><Relationship Id="rId9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Εικόνα 4" descr=""/>
          <p:cNvPicPr/>
          <p:nvPr/>
        </p:nvPicPr>
        <p:blipFill>
          <a:blip r:embed="rId1"/>
          <a:stretch/>
        </p:blipFill>
        <p:spPr>
          <a:xfrm>
            <a:off x="0" y="25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TextBox 5"/>
          <p:cNvSpPr/>
          <p:nvPr/>
        </p:nvSpPr>
        <p:spPr>
          <a:xfrm>
            <a:off x="0" y="548640"/>
            <a:ext cx="9143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7200" spc="-1" strike="noStrike">
                <a:solidFill>
                  <a:srgbClr val="ffffff"/>
                </a:solidFill>
                <a:latin typeface="Gabriola"/>
                <a:ea typeface="Cambria"/>
              </a:rPr>
              <a:t>Ada Lovelace</a:t>
            </a:r>
            <a:endParaRPr b="0" lang="el-GR" sz="7200" spc="-1" strike="noStrike">
              <a:latin typeface="Arial"/>
            </a:endParaRPr>
          </a:p>
        </p:txBody>
      </p:sp>
      <p:sp>
        <p:nvSpPr>
          <p:cNvPr id="43" name="Υπότιτλος 2"/>
          <p:cNvSpPr txBox="1"/>
          <p:nvPr/>
        </p:nvSpPr>
        <p:spPr>
          <a:xfrm>
            <a:off x="0" y="1748880"/>
            <a:ext cx="9108000" cy="669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95b3d7"/>
                </a:solidFill>
                <a:latin typeface="Cambria"/>
                <a:ea typeface="Cambria"/>
              </a:rPr>
              <a:t>The first computer programmer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44" name="TextBox 7"/>
          <p:cNvSpPr/>
          <p:nvPr/>
        </p:nvSpPr>
        <p:spPr>
          <a:xfrm>
            <a:off x="0" y="2236680"/>
            <a:ext cx="910800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England </a:t>
            </a:r>
            <a:endParaRPr b="0" lang="el-G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10</a:t>
            </a:r>
            <a:r>
              <a:rPr b="1" lang="en-US" sz="2000" spc="-1" strike="noStrike" baseline="30000">
                <a:solidFill>
                  <a:srgbClr val="ffffff"/>
                </a:solidFill>
                <a:latin typeface="Calibri"/>
              </a:rPr>
              <a:t>th</a:t>
            </a: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 December 1815 - 27</a:t>
            </a:r>
            <a:r>
              <a:rPr b="1" lang="en-US" sz="2000" spc="-1" strike="noStrike" baseline="30000">
                <a:solidFill>
                  <a:srgbClr val="ffffff"/>
                </a:solidFill>
                <a:latin typeface="Calibri"/>
              </a:rPr>
              <a:t>th</a:t>
            </a:r>
            <a:r>
              <a:rPr b="1" lang="en-US" sz="2000" spc="-1" strike="noStrike">
                <a:solidFill>
                  <a:srgbClr val="ffffff"/>
                </a:solidFill>
                <a:latin typeface="Calibri"/>
              </a:rPr>
              <a:t> November 1852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4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Picture 4" descr="Ada Lovelace | Mathematician and first computer programmer | New Scientist"/>
          <p:cNvPicPr/>
          <p:nvPr/>
        </p:nvPicPr>
        <p:blipFill>
          <a:blip r:embed="rId2"/>
          <a:stretch/>
        </p:blipFill>
        <p:spPr>
          <a:xfrm>
            <a:off x="2195640" y="3440520"/>
            <a:ext cx="4569480" cy="304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Εικόνα 4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8" name="Υπότιτλος 2"/>
          <p:cNvSpPr txBox="1"/>
          <p:nvPr/>
        </p:nvSpPr>
        <p:spPr>
          <a:xfrm>
            <a:off x="2897640" y="332640"/>
            <a:ext cx="5490360" cy="1295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6000"/>
          </a:bodyPr>
          <a:p>
            <a:pPr algn="ctr">
              <a:lnSpc>
                <a:spcPct val="120000"/>
              </a:lnSpc>
              <a:spcBef>
                <a:spcPts val="760"/>
              </a:spcBef>
              <a:tabLst>
                <a:tab algn="l" pos="0"/>
              </a:tabLst>
            </a:pPr>
            <a:r>
              <a:rPr b="1" lang="en-US" sz="3800" spc="-1" strike="noStrike">
                <a:solidFill>
                  <a:srgbClr val="ffffff"/>
                </a:solidFill>
                <a:latin typeface="Calibri"/>
              </a:rPr>
              <a:t>Augusta Ada Byron was the daughter of the famous poet Lord Byron and Lady Annabella Byron. </a:t>
            </a:r>
            <a:endParaRPr b="0" lang="el-GR" sz="3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l-GR" sz="3800" spc="-1" strike="noStrike">
              <a:latin typeface="Arial"/>
            </a:endParaRPr>
          </a:p>
        </p:txBody>
      </p:sp>
      <p:sp>
        <p:nvSpPr>
          <p:cNvPr id="4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Picture 2" descr="Lord Byron - Wikipedia"/>
          <p:cNvPicPr/>
          <p:nvPr/>
        </p:nvPicPr>
        <p:blipFill>
          <a:blip r:embed="rId2"/>
          <a:stretch/>
        </p:blipFill>
        <p:spPr>
          <a:xfrm>
            <a:off x="5940000" y="1677960"/>
            <a:ext cx="2676240" cy="3446640"/>
          </a:xfrm>
          <a:prstGeom prst="rect">
            <a:avLst/>
          </a:prstGeom>
          <a:ln w="0">
            <a:noFill/>
          </a:ln>
        </p:spPr>
      </p:pic>
      <p:sp>
        <p:nvSpPr>
          <p:cNvPr id="51" name="TextBox 1"/>
          <p:cNvSpPr/>
          <p:nvPr/>
        </p:nvSpPr>
        <p:spPr>
          <a:xfrm>
            <a:off x="539640" y="4251240"/>
            <a:ext cx="42480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Her mother insisted that her daughter have tutors to teach her maths and science.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52" name="TextBox 2"/>
          <p:cNvSpPr/>
          <p:nvPr/>
        </p:nvSpPr>
        <p:spPr>
          <a:xfrm>
            <a:off x="6660360" y="5451480"/>
            <a:ext cx="1362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Lord Byron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53" name="TextBox 7"/>
          <p:cNvSpPr/>
          <p:nvPr/>
        </p:nvSpPr>
        <p:spPr>
          <a:xfrm>
            <a:off x="539640" y="1989000"/>
            <a:ext cx="410400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Her father left the family a few weeks after her birth and she never saw him again. He died in Greece when she was 8 years old.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Εικόνα 4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55" name="Υπότιτλος 2"/>
          <p:cNvSpPr txBox="1"/>
          <p:nvPr/>
        </p:nvSpPr>
        <p:spPr>
          <a:xfrm>
            <a:off x="3348000" y="836640"/>
            <a:ext cx="5184360" cy="1367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20000"/>
              </a:lnSpc>
              <a:spcBef>
                <a:spcPts val="519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ffffff"/>
                </a:solidFill>
                <a:latin typeface="Calibri"/>
              </a:rPr>
              <a:t>At the age of 17, she met Charles Babbage, who invented the first computer.</a:t>
            </a:r>
            <a:endParaRPr b="0" lang="el-G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l-GR" sz="2600" spc="-1" strike="noStrike">
              <a:latin typeface="Arial"/>
            </a:endParaRPr>
          </a:p>
        </p:txBody>
      </p:sp>
      <p:sp>
        <p:nvSpPr>
          <p:cNvPr id="56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TextBox 1"/>
          <p:cNvSpPr/>
          <p:nvPr/>
        </p:nvSpPr>
        <p:spPr>
          <a:xfrm>
            <a:off x="3132000" y="2781000"/>
            <a:ext cx="583236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In 1835, Ada married William King, who became the Earl of Lovelace, making her the Countess of Lovelace. They had three children.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8" name="Picture 2" descr="https://cdn.britannica.com/57/6157-050-7EFEF3A6/Charles-Babbage-detail-oil-painting-Samuel-Lawrence-1845.jpg"/>
          <p:cNvPicPr/>
          <p:nvPr/>
        </p:nvPicPr>
        <p:blipFill>
          <a:blip r:embed="rId2"/>
          <a:stretch/>
        </p:blipFill>
        <p:spPr>
          <a:xfrm>
            <a:off x="629280" y="620640"/>
            <a:ext cx="2083680" cy="2652120"/>
          </a:xfrm>
          <a:prstGeom prst="rect">
            <a:avLst/>
          </a:prstGeom>
          <a:ln w="0">
            <a:noFill/>
          </a:ln>
        </p:spPr>
      </p:pic>
      <p:sp>
        <p:nvSpPr>
          <p:cNvPr id="59" name="TextBox 2"/>
          <p:cNvSpPr/>
          <p:nvPr/>
        </p:nvSpPr>
        <p:spPr>
          <a:xfrm>
            <a:off x="627840" y="5661360"/>
            <a:ext cx="8190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After their marriage, she continued to work with Babbage. 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768600" y="3381120"/>
            <a:ext cx="194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Charles Babbage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Εικόνα 4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2" name="Υπότιτλος 2"/>
          <p:cNvSpPr txBox="1"/>
          <p:nvPr/>
        </p:nvSpPr>
        <p:spPr>
          <a:xfrm>
            <a:off x="539640" y="260640"/>
            <a:ext cx="7453080" cy="208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1000"/>
          </a:bodyPr>
          <a:p>
            <a:pPr algn="ctr">
              <a:lnSpc>
                <a:spcPct val="12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In 1843, he was developing the Analytical Engine and asked Ada to translate French text into English. </a:t>
            </a:r>
            <a:endParaRPr b="0" lang="el-GR" sz="2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Ada translated the text and added her own notes. </a:t>
            </a:r>
            <a:endParaRPr b="0" lang="el-GR" sz="2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</a:rPr>
              <a:t>In these notes she compared the design of the Analytical Engine to how weaving machines worked. 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6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TextBox 1"/>
          <p:cNvSpPr/>
          <p:nvPr/>
        </p:nvSpPr>
        <p:spPr>
          <a:xfrm>
            <a:off x="495000" y="2709000"/>
            <a:ext cx="446688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She imagined that the engine could follow patterns, or codes, not only to calculate numbers, but to form letters, too.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This is a very basic explanation of computer programming.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65" name="TextBox 3"/>
          <p:cNvSpPr/>
          <p:nvPr/>
        </p:nvSpPr>
        <p:spPr>
          <a:xfrm>
            <a:off x="6229800" y="5589360"/>
            <a:ext cx="194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Analytical engine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66" name="Picture 2" descr="Ada Lovelace"/>
          <p:cNvPicPr/>
          <p:nvPr/>
        </p:nvPicPr>
        <p:blipFill>
          <a:blip r:embed="rId2"/>
          <a:stretch/>
        </p:blipFill>
        <p:spPr>
          <a:xfrm>
            <a:off x="5569920" y="2997000"/>
            <a:ext cx="3264120" cy="24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4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8" name="Υπότιτλος 2"/>
          <p:cNvSpPr txBox="1"/>
          <p:nvPr/>
        </p:nvSpPr>
        <p:spPr>
          <a:xfrm>
            <a:off x="4068000" y="1023480"/>
            <a:ext cx="4802400" cy="2261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000"/>
          </a:bodyPr>
          <a:p>
            <a:pPr>
              <a:lnSpc>
                <a:spcPct val="115000"/>
              </a:lnSpc>
              <a:spcBef>
                <a:spcPts val="1919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en-US" sz="9600" spc="9" strike="noStrike">
                <a:solidFill>
                  <a:srgbClr val="ffffff"/>
                </a:solidFill>
                <a:latin typeface="Calibri"/>
                <a:ea typeface="Calibri"/>
              </a:rPr>
              <a:t>In 1953, her notes were republished in a book about digital computing that showed how computers work by following patterns.</a:t>
            </a:r>
            <a:r>
              <a:rPr b="1" lang="en-US" sz="2400" spc="9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479"/>
              </a:spcBef>
              <a:tabLst>
                <a:tab algn="l" pos="0"/>
              </a:tabLst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6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Box 1"/>
          <p:cNvSpPr/>
          <p:nvPr/>
        </p:nvSpPr>
        <p:spPr>
          <a:xfrm>
            <a:off x="3881880" y="3229560"/>
            <a:ext cx="52916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In the 1970s, the computer language ADA was named after her.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71" name="Picture 2" descr="https://cdn.britannica.com/31/187431-050-117E094C/Ada-Lovelace.jpg"/>
          <p:cNvPicPr/>
          <p:nvPr/>
        </p:nvPicPr>
        <p:blipFill>
          <a:blip r:embed="rId2"/>
          <a:stretch/>
        </p:blipFill>
        <p:spPr>
          <a:xfrm>
            <a:off x="810000" y="731880"/>
            <a:ext cx="2592000" cy="4143240"/>
          </a:xfrm>
          <a:prstGeom prst="rect">
            <a:avLst/>
          </a:prstGeom>
          <a:ln w="0">
            <a:noFill/>
          </a:ln>
        </p:spPr>
      </p:pic>
      <p:sp>
        <p:nvSpPr>
          <p:cNvPr id="72" name="Ορθογώνιο 2"/>
          <p:cNvSpPr/>
          <p:nvPr/>
        </p:nvSpPr>
        <p:spPr>
          <a:xfrm>
            <a:off x="827640" y="4996800"/>
            <a:ext cx="77626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The second Tuesday in October has become Ada Lovelace Day, on which women of science, technology,</a:t>
            </a:r>
            <a:r>
              <a:rPr b="1" lang="el-GR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engineering and mathematics are honoured.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Εικόνα 4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74" name="Υπότιτλος 2"/>
          <p:cNvSpPr txBox="1"/>
          <p:nvPr/>
        </p:nvSpPr>
        <p:spPr>
          <a:xfrm>
            <a:off x="3708000" y="260640"/>
            <a:ext cx="5184360" cy="384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85840" indent="-285480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</a:t>
            </a: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www.britannica.com/biography/Ada-Lovelace</a:t>
            </a:r>
            <a:endParaRPr b="0" lang="el-GR" sz="1800" spc="-1" strike="noStrike">
              <a:latin typeface="Arial"/>
            </a:endParaRPr>
          </a:p>
          <a:p>
            <a:pPr marL="285840" indent="-285480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</a:t>
            </a: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kids.nationalgeographic.com/history/article/ada-lovelace</a:t>
            </a:r>
            <a:endParaRPr b="0" lang="el-GR" sz="1800" spc="-1" strike="noStrike">
              <a:latin typeface="Arial"/>
            </a:endParaRPr>
          </a:p>
          <a:p>
            <a:pPr marL="285840" indent="-285480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https://</a:t>
            </a: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www.mpg.de/female-pioneers-of-science/Ada-Lovelace</a:t>
            </a:r>
            <a:r>
              <a:rPr b="1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#:~:text=Her%20scientific%20work%2C%20which%20is,computer%20programme%20in%20the%20world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</a:rPr>
              <a:t>.</a:t>
            </a:r>
            <a:endParaRPr b="0" lang="el-GR" sz="1800" spc="-1" strike="noStrike">
              <a:latin typeface="Arial"/>
            </a:endParaRPr>
          </a:p>
          <a:p>
            <a:pPr marL="285840" indent="-285480">
              <a:lnSpc>
                <a:spcPct val="115000"/>
              </a:lnSpc>
              <a:spcBef>
                <a:spcPts val="360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en-US" sz="1800" spc="9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1" lang="el-GR" sz="18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1" lang="el-GR" sz="1800" spc="-1" strike="noStrike">
                <a:solidFill>
                  <a:srgbClr val="0066ff"/>
                </a:solidFill>
                <a:latin typeface="Calibri"/>
                <a:ea typeface="Calibri"/>
              </a:rPr>
              <a:t>Βιβλίο «20 σπουδαία κορίτσια που άλλαξαν τον κόσμο», Εκδόσεις Διόπτρα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tabLst>
                <a:tab algn="l" pos="0"/>
              </a:tabLst>
            </a:pPr>
            <a:endParaRPr b="0" lang="el-GR" sz="1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479"/>
              </a:spcBef>
              <a:tabLst>
                <a:tab algn="l" pos="0"/>
              </a:tabLst>
            </a:pPr>
            <a:endParaRPr b="0" lang="el-GR" sz="1800" spc="-1" strike="noStrike">
              <a:latin typeface="Arial"/>
            </a:endParaRPr>
          </a:p>
        </p:txBody>
      </p:sp>
      <p:sp>
        <p:nvSpPr>
          <p:cNvPr id="7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Ορθογώνιο 2"/>
          <p:cNvSpPr/>
          <p:nvPr/>
        </p:nvSpPr>
        <p:spPr>
          <a:xfrm>
            <a:off x="6156000" y="6309360"/>
            <a:ext cx="2880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Aglaia Nikoli </a:t>
            </a:r>
            <a:r>
              <a:rPr b="1" lang="el-GR" sz="2400" spc="-1" strike="noStrike">
                <a:solidFill>
                  <a:srgbClr val="ffffff"/>
                </a:solidFill>
                <a:latin typeface="Calibri"/>
              </a:rPr>
              <a:t>Στ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’2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Application>LibreOffice/7.1.6.2$Windows_X86_64 LibreOffice_project/0e133318fcee89abacd6a7d077e292f1145735c3</Application>
  <AppVersion>15.0000</AppVersion>
  <Words>293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2023-01-23T20:08:10Z</dcterms:created>
  <dc:creator>USER</dc:creator>
  <dc:description/>
  <dc:language>el-GR</dc:language>
  <cp:lastModifiedBy>USER</cp:lastModifiedBy>
  <dcterms:modified xsi:type="dcterms:W3CDTF">2023-01-25T21:19:04Z</dcterms:modified>
  <cp:revision>15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6</vt:i4>
  </property>
</Properties>
</file>